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3"/>
  </p:notesMasterIdLst>
  <p:sldIdLst>
    <p:sldId id="290" r:id="rId3"/>
    <p:sldId id="456" r:id="rId4"/>
    <p:sldId id="455" r:id="rId5"/>
    <p:sldId id="371" r:id="rId6"/>
    <p:sldId id="373" r:id="rId7"/>
    <p:sldId id="374" r:id="rId8"/>
    <p:sldId id="548" r:id="rId9"/>
    <p:sldId id="588" r:id="rId10"/>
    <p:sldId id="589" r:id="rId11"/>
    <p:sldId id="938" r:id="rId12"/>
    <p:sldId id="872" r:id="rId13"/>
    <p:sldId id="657" r:id="rId14"/>
    <p:sldId id="939" r:id="rId15"/>
    <p:sldId id="264" r:id="rId16"/>
    <p:sldId id="266" r:id="rId17"/>
    <p:sldId id="268" r:id="rId18"/>
    <p:sldId id="289" r:id="rId19"/>
    <p:sldId id="269" r:id="rId20"/>
    <p:sldId id="270" r:id="rId21"/>
    <p:sldId id="272" r:id="rId22"/>
    <p:sldId id="285" r:id="rId23"/>
    <p:sldId id="286" r:id="rId24"/>
    <p:sldId id="273" r:id="rId25"/>
    <p:sldId id="274" r:id="rId26"/>
    <p:sldId id="942" r:id="rId27"/>
    <p:sldId id="943" r:id="rId28"/>
    <p:sldId id="944" r:id="rId29"/>
    <p:sldId id="945" r:id="rId30"/>
    <p:sldId id="946" r:id="rId31"/>
    <p:sldId id="947" r:id="rId32"/>
    <p:sldId id="948" r:id="rId33"/>
    <p:sldId id="932" r:id="rId34"/>
    <p:sldId id="928" r:id="rId35"/>
    <p:sldId id="930" r:id="rId36"/>
    <p:sldId id="561" r:id="rId37"/>
    <p:sldId id="933" r:id="rId38"/>
    <p:sldId id="276" r:id="rId39"/>
    <p:sldId id="934" r:id="rId40"/>
    <p:sldId id="277" r:id="rId41"/>
    <p:sldId id="935" r:id="rId42"/>
    <p:sldId id="278" r:id="rId43"/>
    <p:sldId id="279" r:id="rId44"/>
    <p:sldId id="291" r:id="rId45"/>
    <p:sldId id="940" r:id="rId46"/>
    <p:sldId id="950" r:id="rId47"/>
    <p:sldId id="951" r:id="rId48"/>
    <p:sldId id="295" r:id="rId49"/>
    <p:sldId id="557" r:id="rId50"/>
    <p:sldId id="558" r:id="rId51"/>
    <p:sldId id="559" r:id="rId52"/>
    <p:sldId id="297" r:id="rId53"/>
    <p:sldId id="298" r:id="rId54"/>
    <p:sldId id="299" r:id="rId55"/>
    <p:sldId id="300" r:id="rId56"/>
    <p:sldId id="952" r:id="rId57"/>
    <p:sldId id="953" r:id="rId58"/>
    <p:sldId id="954" r:id="rId59"/>
    <p:sldId id="303" r:id="rId60"/>
    <p:sldId id="304" r:id="rId61"/>
    <p:sldId id="305" r:id="rId62"/>
    <p:sldId id="306" r:id="rId63"/>
    <p:sldId id="307" r:id="rId64"/>
    <p:sldId id="308" r:id="rId65"/>
    <p:sldId id="309" r:id="rId66"/>
    <p:sldId id="310" r:id="rId67"/>
    <p:sldId id="311" r:id="rId68"/>
    <p:sldId id="312" r:id="rId69"/>
    <p:sldId id="313" r:id="rId70"/>
    <p:sldId id="314" r:id="rId71"/>
    <p:sldId id="315" r:id="rId72"/>
    <p:sldId id="316" r:id="rId73"/>
    <p:sldId id="301" r:id="rId74"/>
    <p:sldId id="317" r:id="rId75"/>
    <p:sldId id="318" r:id="rId76"/>
    <p:sldId id="319" r:id="rId77"/>
    <p:sldId id="320" r:id="rId78"/>
    <p:sldId id="321" r:id="rId79"/>
    <p:sldId id="380" r:id="rId80"/>
    <p:sldId id="375" r:id="rId81"/>
    <p:sldId id="381" r:id="rId82"/>
    <p:sldId id="869" r:id="rId83"/>
    <p:sldId id="914" r:id="rId84"/>
    <p:sldId id="880" r:id="rId85"/>
    <p:sldId id="877" r:id="rId86"/>
    <p:sldId id="878" r:id="rId87"/>
    <p:sldId id="874" r:id="rId88"/>
    <p:sldId id="915" r:id="rId89"/>
    <p:sldId id="918" r:id="rId90"/>
    <p:sldId id="917" r:id="rId91"/>
    <p:sldId id="916" r:id="rId92"/>
    <p:sldId id="924" r:id="rId93"/>
    <p:sldId id="925" r:id="rId94"/>
    <p:sldId id="926" r:id="rId95"/>
    <p:sldId id="927" r:id="rId96"/>
    <p:sldId id="941" r:id="rId97"/>
    <p:sldId id="571" r:id="rId98"/>
    <p:sldId id="572" r:id="rId99"/>
    <p:sldId id="573" r:id="rId100"/>
    <p:sldId id="574" r:id="rId101"/>
    <p:sldId id="575" r:id="rId102"/>
    <p:sldId id="498" r:id="rId103"/>
    <p:sldId id="503" r:id="rId104"/>
    <p:sldId id="519" r:id="rId105"/>
    <p:sldId id="525" r:id="rId106"/>
    <p:sldId id="595" r:id="rId107"/>
    <p:sldId id="598" r:id="rId108"/>
    <p:sldId id="596" r:id="rId109"/>
    <p:sldId id="385" r:id="rId110"/>
    <p:sldId id="386" r:id="rId111"/>
    <p:sldId id="547" r:id="rId112"/>
    <p:sldId id="883" r:id="rId113"/>
    <p:sldId id="882" r:id="rId114"/>
    <p:sldId id="885" r:id="rId115"/>
    <p:sldId id="387" r:id="rId116"/>
    <p:sldId id="388" r:id="rId117"/>
    <p:sldId id="390" r:id="rId118"/>
    <p:sldId id="391" r:id="rId119"/>
    <p:sldId id="393" r:id="rId120"/>
    <p:sldId id="394" r:id="rId121"/>
    <p:sldId id="955" r:id="rId122"/>
    <p:sldId id="392" r:id="rId123"/>
    <p:sldId id="396" r:id="rId124"/>
    <p:sldId id="400" r:id="rId125"/>
    <p:sldId id="406" r:id="rId126"/>
    <p:sldId id="407" r:id="rId127"/>
    <p:sldId id="408" r:id="rId128"/>
    <p:sldId id="404" r:id="rId129"/>
    <p:sldId id="413" r:id="rId130"/>
    <p:sldId id="411" r:id="rId131"/>
    <p:sldId id="415" r:id="rId132"/>
    <p:sldId id="418" r:id="rId133"/>
    <p:sldId id="419" r:id="rId134"/>
    <p:sldId id="420" r:id="rId135"/>
    <p:sldId id="417" r:id="rId136"/>
    <p:sldId id="409" r:id="rId137"/>
    <p:sldId id="412" r:id="rId138"/>
    <p:sldId id="414" r:id="rId139"/>
    <p:sldId id="422" r:id="rId140"/>
    <p:sldId id="578" r:id="rId141"/>
    <p:sldId id="580" r:id="rId142"/>
    <p:sldId id="585" r:id="rId143"/>
    <p:sldId id="628" r:id="rId144"/>
    <p:sldId id="584" r:id="rId145"/>
    <p:sldId id="583" r:id="rId146"/>
    <p:sldId id="582" r:id="rId147"/>
    <p:sldId id="457" r:id="rId148"/>
    <p:sldId id="875" r:id="rId149"/>
    <p:sldId id="852" r:id="rId150"/>
    <p:sldId id="886" r:id="rId151"/>
    <p:sldId id="887" r:id="rId152"/>
    <p:sldId id="892" r:id="rId153"/>
    <p:sldId id="893" r:id="rId154"/>
    <p:sldId id="901" r:id="rId155"/>
    <p:sldId id="902" r:id="rId156"/>
    <p:sldId id="903" r:id="rId157"/>
    <p:sldId id="904" r:id="rId158"/>
    <p:sldId id="920" r:id="rId159"/>
    <p:sldId id="923" r:id="rId160"/>
    <p:sldId id="921" r:id="rId161"/>
    <p:sldId id="919" r:id="rId162"/>
    <p:sldId id="905" r:id="rId164"/>
    <p:sldId id="922" r:id="rId165"/>
    <p:sldId id="956" r:id="rId166"/>
    <p:sldId id="957" r:id="rId167"/>
    <p:sldId id="958" r:id="rId168"/>
    <p:sldId id="959" r:id="rId169"/>
    <p:sldId id="960" r:id="rId170"/>
    <p:sldId id="965" r:id="rId171"/>
    <p:sldId id="962" r:id="rId172"/>
    <p:sldId id="963" r:id="rId173"/>
    <p:sldId id="961" r:id="rId174"/>
    <p:sldId id="964" r:id="rId175"/>
    <p:sldId id="974" r:id="rId176"/>
    <p:sldId id="967" r:id="rId177"/>
    <p:sldId id="976" r:id="rId178"/>
    <p:sldId id="975" r:id="rId179"/>
    <p:sldId id="968" r:id="rId180"/>
    <p:sldId id="973" r:id="rId181"/>
    <p:sldId id="972" r:id="rId182"/>
    <p:sldId id="971" r:id="rId183"/>
    <p:sldId id="970" r:id="rId184"/>
    <p:sldId id="908" r:id="rId185"/>
    <p:sldId id="909" r:id="rId186"/>
    <p:sldId id="910" r:id="rId187"/>
    <p:sldId id="911" r:id="rId188"/>
    <p:sldId id="912" r:id="rId189"/>
    <p:sldId id="554" r:id="rId190"/>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200" b="1" i="0" u="none" kern="1200" baseline="0">
        <a:solidFill>
          <a:srgbClr val="000000"/>
        </a:solidFill>
        <a:latin typeface="Times New Roman" panose="02020603050405020304" pitchFamily="18" charset="0"/>
        <a:ea typeface="仿宋_GB2312" panose="02010609030101010101" pitchFamily="49"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1200" b="1" i="0" u="none" kern="1200" baseline="0">
        <a:solidFill>
          <a:srgbClr val="000000"/>
        </a:solidFill>
        <a:latin typeface="Times New Roman" panose="02020603050405020304" pitchFamily="18" charset="0"/>
        <a:ea typeface="仿宋_GB2312" panose="02010609030101010101" pitchFamily="49"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1200" b="1" i="0" u="none" kern="1200" baseline="0">
        <a:solidFill>
          <a:srgbClr val="000000"/>
        </a:solidFill>
        <a:latin typeface="Times New Roman" panose="02020603050405020304" pitchFamily="18" charset="0"/>
        <a:ea typeface="仿宋_GB2312" panose="02010609030101010101" pitchFamily="49"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1200" b="1" i="0" u="none" kern="1200" baseline="0">
        <a:solidFill>
          <a:srgbClr val="000000"/>
        </a:solidFill>
        <a:latin typeface="Times New Roman" panose="02020603050405020304" pitchFamily="18" charset="0"/>
        <a:ea typeface="仿宋_GB2312" panose="02010609030101010101" pitchFamily="49"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1200" b="1" i="0" u="none" kern="1200" baseline="0">
        <a:solidFill>
          <a:srgbClr val="000000"/>
        </a:solidFill>
        <a:latin typeface="Times New Roman" panose="02020603050405020304" pitchFamily="18" charset="0"/>
        <a:ea typeface="仿宋_GB2312" panose="02010609030101010101" pitchFamily="49"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1200" b="1" i="0" u="none" kern="1200" baseline="0">
        <a:solidFill>
          <a:srgbClr val="000000"/>
        </a:solidFill>
        <a:latin typeface="Times New Roman" panose="02020603050405020304" pitchFamily="18" charset="0"/>
        <a:ea typeface="仿宋_GB2312" panose="02010609030101010101" pitchFamily="49"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1200" b="1" i="0" u="none" kern="1200" baseline="0">
        <a:solidFill>
          <a:srgbClr val="000000"/>
        </a:solidFill>
        <a:latin typeface="Times New Roman" panose="02020603050405020304" pitchFamily="18" charset="0"/>
        <a:ea typeface="仿宋_GB2312" panose="02010609030101010101" pitchFamily="49"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1200" b="1" i="0" u="none" kern="1200" baseline="0">
        <a:solidFill>
          <a:srgbClr val="000000"/>
        </a:solidFill>
        <a:latin typeface="Times New Roman" panose="02020603050405020304" pitchFamily="18" charset="0"/>
        <a:ea typeface="仿宋_GB2312" panose="02010609030101010101" pitchFamily="49"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1200" b="1" i="0" u="none" kern="1200" baseline="0">
        <a:solidFill>
          <a:srgbClr val="000000"/>
        </a:solidFill>
        <a:latin typeface="Times New Roman" panose="02020603050405020304" pitchFamily="18" charset="0"/>
        <a:ea typeface="仿宋_GB2312" panose="02010609030101010101" pitchFamily="49"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32" autoAdjust="0"/>
    <p:restoredTop sz="89490"/>
  </p:normalViewPr>
  <p:slideViewPr>
    <p:cSldViewPr showGuides="1">
      <p:cViewPr varScale="1">
        <p:scale>
          <a:sx n="79" d="100"/>
          <a:sy n="79" d="100"/>
        </p:scale>
        <p:origin x="-204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8172"/>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7.xml"/><Relationship Id="rId98" Type="http://schemas.openxmlformats.org/officeDocument/2006/relationships/slide" Target="slides/slide96.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3" Type="http://schemas.openxmlformats.org/officeDocument/2006/relationships/tableStyles" Target="tableStyles.xml"/><Relationship Id="rId192" Type="http://schemas.openxmlformats.org/officeDocument/2006/relationships/viewProps" Target="viewProps.xml"/><Relationship Id="rId191" Type="http://schemas.openxmlformats.org/officeDocument/2006/relationships/presProps" Target="presProps.xml"/><Relationship Id="rId190" Type="http://schemas.openxmlformats.org/officeDocument/2006/relationships/slide" Target="slides/slide187.xml"/><Relationship Id="rId19" Type="http://schemas.openxmlformats.org/officeDocument/2006/relationships/slide" Target="slides/slide17.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6.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5.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notesMaster" Target="notesMasters/notesMaster1.xml"/><Relationship Id="rId162" Type="http://schemas.openxmlformats.org/officeDocument/2006/relationships/slide" Target="slides/slide160.xml"/><Relationship Id="rId161" Type="http://schemas.openxmlformats.org/officeDocument/2006/relationships/slide" Target="slides/slide159.xml"/><Relationship Id="rId160" Type="http://schemas.openxmlformats.org/officeDocument/2006/relationships/slide" Target="slides/slide158.xml"/><Relationship Id="rId16" Type="http://schemas.openxmlformats.org/officeDocument/2006/relationships/slide" Target="slides/slide14.xml"/><Relationship Id="rId159" Type="http://schemas.openxmlformats.org/officeDocument/2006/relationships/slide" Target="slides/slide157.xml"/><Relationship Id="rId158" Type="http://schemas.openxmlformats.org/officeDocument/2006/relationships/slide" Target="slides/slide156.xml"/><Relationship Id="rId157" Type="http://schemas.openxmlformats.org/officeDocument/2006/relationships/slide" Target="slides/slide155.xml"/><Relationship Id="rId156" Type="http://schemas.openxmlformats.org/officeDocument/2006/relationships/slide" Target="slides/slide154.xml"/><Relationship Id="rId155" Type="http://schemas.openxmlformats.org/officeDocument/2006/relationships/slide" Target="slides/slide153.xml"/><Relationship Id="rId154" Type="http://schemas.openxmlformats.org/officeDocument/2006/relationships/slide" Target="slides/slide152.xml"/><Relationship Id="rId153" Type="http://schemas.openxmlformats.org/officeDocument/2006/relationships/slide" Target="slides/slide151.xml"/><Relationship Id="rId152" Type="http://schemas.openxmlformats.org/officeDocument/2006/relationships/slide" Target="slides/slide150.xml"/><Relationship Id="rId151" Type="http://schemas.openxmlformats.org/officeDocument/2006/relationships/slide" Target="slides/slide149.xml"/><Relationship Id="rId150" Type="http://schemas.openxmlformats.org/officeDocument/2006/relationships/slide" Target="slides/slide148.xml"/><Relationship Id="rId15" Type="http://schemas.openxmlformats.org/officeDocument/2006/relationships/slide" Target="slides/slide13.xml"/><Relationship Id="rId149" Type="http://schemas.openxmlformats.org/officeDocument/2006/relationships/slide" Target="slides/slide147.xml"/><Relationship Id="rId148" Type="http://schemas.openxmlformats.org/officeDocument/2006/relationships/slide" Target="slides/slide146.xml"/><Relationship Id="rId147" Type="http://schemas.openxmlformats.org/officeDocument/2006/relationships/slide" Target="slides/slide145.xml"/><Relationship Id="rId146" Type="http://schemas.openxmlformats.org/officeDocument/2006/relationships/slide" Target="slides/slide144.xml"/><Relationship Id="rId145" Type="http://schemas.openxmlformats.org/officeDocument/2006/relationships/slide" Target="slides/slide143.xml"/><Relationship Id="rId144" Type="http://schemas.openxmlformats.org/officeDocument/2006/relationships/slide" Target="slides/slide142.xml"/><Relationship Id="rId143" Type="http://schemas.openxmlformats.org/officeDocument/2006/relationships/slide" Target="slides/slide141.xml"/><Relationship Id="rId142" Type="http://schemas.openxmlformats.org/officeDocument/2006/relationships/slide" Target="slides/slide140.xml"/><Relationship Id="rId141" Type="http://schemas.openxmlformats.org/officeDocument/2006/relationships/slide" Target="slides/slide139.xml"/><Relationship Id="rId140" Type="http://schemas.openxmlformats.org/officeDocument/2006/relationships/slide" Target="slides/slide138.xml"/><Relationship Id="rId14" Type="http://schemas.openxmlformats.org/officeDocument/2006/relationships/slide" Target="slides/slide12.xml"/><Relationship Id="rId139" Type="http://schemas.openxmlformats.org/officeDocument/2006/relationships/slide" Target="slides/slide137.xml"/><Relationship Id="rId138" Type="http://schemas.openxmlformats.org/officeDocument/2006/relationships/slide" Target="slides/slide136.xml"/><Relationship Id="rId137" Type="http://schemas.openxmlformats.org/officeDocument/2006/relationships/slide" Target="slides/slide135.xml"/><Relationship Id="rId136" Type="http://schemas.openxmlformats.org/officeDocument/2006/relationships/slide" Target="slides/slide134.xml"/><Relationship Id="rId135" Type="http://schemas.openxmlformats.org/officeDocument/2006/relationships/slide" Target="slides/slide133.xml"/><Relationship Id="rId134" Type="http://schemas.openxmlformats.org/officeDocument/2006/relationships/slide" Target="slides/slide132.xml"/><Relationship Id="rId133" Type="http://schemas.openxmlformats.org/officeDocument/2006/relationships/slide" Target="slides/slide131.xml"/><Relationship Id="rId132" Type="http://schemas.openxmlformats.org/officeDocument/2006/relationships/slide" Target="slides/slide130.xml"/><Relationship Id="rId131" Type="http://schemas.openxmlformats.org/officeDocument/2006/relationships/slide" Target="slides/slide129.xml"/><Relationship Id="rId130" Type="http://schemas.openxmlformats.org/officeDocument/2006/relationships/slide" Target="slides/slide128.xml"/><Relationship Id="rId13" Type="http://schemas.openxmlformats.org/officeDocument/2006/relationships/slide" Target="slides/slide11.xml"/><Relationship Id="rId129" Type="http://schemas.openxmlformats.org/officeDocument/2006/relationships/slide" Target="slides/slide127.xml"/><Relationship Id="rId128" Type="http://schemas.openxmlformats.org/officeDocument/2006/relationships/slide" Target="slides/slide126.xml"/><Relationship Id="rId127" Type="http://schemas.openxmlformats.org/officeDocument/2006/relationships/slide" Target="slides/slide125.xml"/><Relationship Id="rId126" Type="http://schemas.openxmlformats.org/officeDocument/2006/relationships/slide" Target="slides/slide124.xml"/><Relationship Id="rId125" Type="http://schemas.openxmlformats.org/officeDocument/2006/relationships/slide" Target="slides/slide123.xml"/><Relationship Id="rId124" Type="http://schemas.openxmlformats.org/officeDocument/2006/relationships/slide" Target="slides/slide122.xml"/><Relationship Id="rId123" Type="http://schemas.openxmlformats.org/officeDocument/2006/relationships/slide" Target="slides/slide121.xml"/><Relationship Id="rId122" Type="http://schemas.openxmlformats.org/officeDocument/2006/relationships/slide" Target="slides/slide120.xml"/><Relationship Id="rId121" Type="http://schemas.openxmlformats.org/officeDocument/2006/relationships/slide" Target="slides/slide119.xml"/><Relationship Id="rId120" Type="http://schemas.openxmlformats.org/officeDocument/2006/relationships/slide" Target="slides/slide118.xml"/><Relationship Id="rId12" Type="http://schemas.openxmlformats.org/officeDocument/2006/relationships/slide" Target="slides/slide10.xml"/><Relationship Id="rId119" Type="http://schemas.openxmlformats.org/officeDocument/2006/relationships/slide" Target="slides/slide117.xml"/><Relationship Id="rId118" Type="http://schemas.openxmlformats.org/officeDocument/2006/relationships/slide" Target="slides/slide116.xml"/><Relationship Id="rId117" Type="http://schemas.openxmlformats.org/officeDocument/2006/relationships/slide" Target="slides/slide115.xml"/><Relationship Id="rId116" Type="http://schemas.openxmlformats.org/officeDocument/2006/relationships/slide" Target="slides/slide114.xml"/><Relationship Id="rId115" Type="http://schemas.openxmlformats.org/officeDocument/2006/relationships/slide" Target="slides/slide113.xml"/><Relationship Id="rId114" Type="http://schemas.openxmlformats.org/officeDocument/2006/relationships/slide" Target="slides/slide112.xml"/><Relationship Id="rId113" Type="http://schemas.openxmlformats.org/officeDocument/2006/relationships/slide" Target="slides/slide111.xml"/><Relationship Id="rId112" Type="http://schemas.openxmlformats.org/officeDocument/2006/relationships/slide" Target="slides/slide110.xml"/><Relationship Id="rId111" Type="http://schemas.openxmlformats.org/officeDocument/2006/relationships/slide" Target="slides/slide109.xml"/><Relationship Id="rId110" Type="http://schemas.openxmlformats.org/officeDocument/2006/relationships/slide" Target="slides/slide108.xml"/><Relationship Id="rId11" Type="http://schemas.openxmlformats.org/officeDocument/2006/relationships/slide" Target="slides/slide9.xml"/><Relationship Id="rId109" Type="http://schemas.openxmlformats.org/officeDocument/2006/relationships/slide" Target="slides/slide107.xml"/><Relationship Id="rId108" Type="http://schemas.openxmlformats.org/officeDocument/2006/relationships/slide" Target="slides/slide106.xml"/><Relationship Id="rId107" Type="http://schemas.openxmlformats.org/officeDocument/2006/relationships/slide" Target="slides/slide105.xml"/><Relationship Id="rId106" Type="http://schemas.openxmlformats.org/officeDocument/2006/relationships/slide" Target="slides/slide104.xml"/><Relationship Id="rId105" Type="http://schemas.openxmlformats.org/officeDocument/2006/relationships/slide" Target="slides/slide103.xml"/><Relationship Id="rId104" Type="http://schemas.openxmlformats.org/officeDocument/2006/relationships/slide" Target="slides/slide102.xml"/><Relationship Id="rId103" Type="http://schemas.openxmlformats.org/officeDocument/2006/relationships/slide" Target="slides/slide101.xml"/><Relationship Id="rId102" Type="http://schemas.openxmlformats.org/officeDocument/2006/relationships/slide" Target="slides/slide100.xml"/><Relationship Id="rId101" Type="http://schemas.openxmlformats.org/officeDocument/2006/relationships/slide" Target="slides/slide99.xml"/><Relationship Id="rId100" Type="http://schemas.openxmlformats.org/officeDocument/2006/relationships/slide" Target="slides/slide98.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2C63CA-D14E-46BF-9664-A8B4DBE68BE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3D97F6-2232-4A08-89E8-7E24D1C98B7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73D97F6-2232-4A08-89E8-7E24D1C98B7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gradFill rotWithShape="0">
          <a:gsLst>
            <a:gs pos="0">
              <a:schemeClr val="bg2"/>
            </a:gs>
            <a:gs pos="50000">
              <a:schemeClr val="bg1"/>
            </a:gs>
            <a:gs pos="100000">
              <a:schemeClr val="bg2"/>
            </a:gs>
          </a:gsLst>
          <a:lin ang="5400000" scaled="1"/>
          <a:tileRect/>
        </a:gradFill>
        <a:effectLst/>
      </p:bgPr>
    </p:bg>
    <p:spTree>
      <p:nvGrpSpPr>
        <p:cNvPr id="1" name=""/>
        <p:cNvGrpSpPr/>
        <p:nvPr/>
      </p:nvGrpSpPr>
      <p:grpSpPr>
        <a:xfrm>
          <a:off x="0" y="0"/>
          <a:ext cx="0" cy="0"/>
          <a:chOff x="0" y="0"/>
          <a:chExt cx="0" cy="0"/>
        </a:xfrm>
      </p:grpSpPr>
      <p:grpSp>
        <p:nvGrpSpPr>
          <p:cNvPr id="2050" name="Group 2"/>
          <p:cNvGrpSpPr/>
          <p:nvPr/>
        </p:nvGrpSpPr>
        <p:grpSpPr>
          <a:xfrm>
            <a:off x="0" y="0"/>
            <a:ext cx="1828800" cy="6856413"/>
            <a:chOff x="0" y="0"/>
            <a:chExt cx="1152" cy="4319"/>
          </a:xfrm>
        </p:grpSpPr>
        <p:sp>
          <p:nvSpPr>
            <p:cNvPr id="12" name="Rectangle 3"/>
            <p:cNvSpPr>
              <a:spLocks noChangeArrowheads="1"/>
            </p:cNvSpPr>
            <p:nvPr/>
          </p:nvSpPr>
          <p:spPr bwMode="auto">
            <a:xfrm>
              <a:off x="0" y="0"/>
              <a:ext cx="1152" cy="1026"/>
            </a:xfrm>
            <a:prstGeom prst="rect">
              <a:avLst/>
            </a:prstGeom>
            <a:gradFill rotWithShape="0">
              <a:gsLst>
                <a:gs pos="0">
                  <a:schemeClr val="bg2"/>
                </a:gs>
                <a:gs pos="100000">
                  <a:schemeClr val="accent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5000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3" name="Rectangle 4"/>
            <p:cNvSpPr>
              <a:spLocks noChangeArrowheads="1"/>
            </p:cNvSpPr>
            <p:nvPr/>
          </p:nvSpPr>
          <p:spPr bwMode="auto">
            <a:xfrm>
              <a:off x="0" y="2400"/>
              <a:ext cx="1152" cy="1919"/>
            </a:xfrm>
            <a:prstGeom prst="rect">
              <a:avLst/>
            </a:prstGeom>
            <a:gradFill rotWithShape="0">
              <a:gsLst>
                <a:gs pos="0">
                  <a:schemeClr val="accent1"/>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5000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pic>
          <p:nvPicPr>
            <p:cNvPr id="2053" name="Picture 5"/>
            <p:cNvPicPr/>
            <p:nvPr/>
          </p:nvPicPr>
          <p:blipFill>
            <a:blip r:embed="rId2" cstate="print"/>
            <a:stretch>
              <a:fillRect/>
            </a:stretch>
          </p:blipFill>
          <p:spPr>
            <a:xfrm>
              <a:off x="0" y="1028"/>
              <a:ext cx="1152" cy="1400"/>
            </a:xfrm>
            <a:prstGeom prst="rect">
              <a:avLst/>
            </a:prstGeom>
            <a:noFill/>
            <a:ln w="9525">
              <a:noFill/>
            </a:ln>
          </p:spPr>
        </p:pic>
      </p:grpSp>
      <p:sp>
        <p:nvSpPr>
          <p:cNvPr id="3083" name="Rectangle 11"/>
          <p:cNvSpPr>
            <a:spLocks noGrp="1" noChangeArrowheads="1"/>
          </p:cNvSpPr>
          <p:nvPr>
            <p:ph type="ctrTitle" sz="quarter"/>
          </p:nvPr>
        </p:nvSpPr>
        <p:spPr>
          <a:xfrm>
            <a:off x="1905000" y="1676400"/>
            <a:ext cx="6934200" cy="2116138"/>
          </a:xfrm>
        </p:spPr>
        <p:txBody>
          <a:bodyPr/>
          <a:lstStyle>
            <a:lvl1pPr>
              <a:defRPr/>
            </a:lvl1pPr>
          </a:lstStyle>
          <a:p>
            <a:pPr lvl="0" fontAlgn="base"/>
            <a:r>
              <a:rPr lang="zh-CN" altLang="en-US" strike="noStrike" noProof="0" smtClean="0"/>
              <a:t>单击此处编辑母版标题样式</a:t>
            </a:r>
            <a:endParaRPr lang="zh-CN" altLang="en-US" strike="noStrike" noProof="0" smtClean="0"/>
          </a:p>
        </p:txBody>
      </p:sp>
      <p:sp>
        <p:nvSpPr>
          <p:cNvPr id="3084" name="Rectangle 12"/>
          <p:cNvSpPr>
            <a:spLocks noGrp="1" noChangeArrowheads="1"/>
          </p:cNvSpPr>
          <p:nvPr>
            <p:ph type="subTitle" sz="quarter" idx="1"/>
          </p:nvPr>
        </p:nvSpPr>
        <p:spPr>
          <a:xfrm>
            <a:off x="1911350" y="3968750"/>
            <a:ext cx="6400800" cy="1752600"/>
          </a:xfrm>
        </p:spPr>
        <p:txBody>
          <a:bodyPr/>
          <a:lstStyle>
            <a:lvl1pPr marL="0" indent="0">
              <a:buFont typeface="Symbol" panose="05050102010706020507" pitchFamily="18" charset="2"/>
              <a:buNone/>
              <a:defRPr/>
            </a:lvl1pPr>
          </a:lstStyle>
          <a:p>
            <a:pPr lvl="0" fontAlgn="base"/>
            <a:r>
              <a:rPr lang="zh-CN" altLang="en-US" strike="noStrike" noProof="0" smtClean="0"/>
              <a:t>单击此处编辑母版副标题样式</a:t>
            </a:r>
            <a:endParaRPr lang="zh-CN" altLang="en-US" strike="noStrike" noProof="0" smtClean="0"/>
          </a:p>
        </p:txBody>
      </p:sp>
      <p:sp>
        <p:nvSpPr>
          <p:cNvPr id="15" name="Rectangle 13"/>
          <p:cNvSpPr>
            <a:spLocks noGrp="1" noChangeArrowheads="1"/>
          </p:cNvSpPr>
          <p:nvPr>
            <p:ph type="dt" sz="quarter" idx="2"/>
          </p:nvPr>
        </p:nvSpPr>
        <p:spPr bwMode="auto">
          <a:xfrm>
            <a:off x="18288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6" name="Rectangle 14"/>
          <p:cNvSpPr>
            <a:spLocks noGrp="1" noChangeArrowheads="1"/>
          </p:cNvSpPr>
          <p:nvPr>
            <p:ph type="ftr" sz="quarter" idx="3"/>
          </p:nvPr>
        </p:nvSpPr>
        <p:spPr bwMode="auto">
          <a:xfrm>
            <a:off x="3962400"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7" name="Rectangle 15"/>
          <p:cNvSpPr>
            <a:spLocks noGrp="1" noChangeArrowheads="1"/>
          </p:cNvSpPr>
          <p:nvPr>
            <p:ph type="sldNum" sz="quarter" idx="4"/>
          </p:nvPr>
        </p:nvSpPr>
        <p:spPr bwMode="auto">
          <a:xfrm>
            <a:off x="72390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E6A9E62-B914-4571-8D1B-D479B01DBAEE}"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48500" y="304800"/>
            <a:ext cx="1943100" cy="5791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219200" y="304800"/>
            <a:ext cx="5676900" cy="5791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219200" y="304800"/>
            <a:ext cx="7772400" cy="5791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2192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51816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defRPr/>
            </a:pPr>
            <a:endParaRPr kumimoji="1"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3.png"/><Relationship Id="rId13" Type="http://schemas.openxmlformats.org/officeDocument/2006/relationships/image" Target="../media/image2.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grpSp>
        <p:nvGrpSpPr>
          <p:cNvPr id="1026" name="Group 2"/>
          <p:cNvGrpSpPr/>
          <p:nvPr/>
        </p:nvGrpSpPr>
        <p:grpSpPr>
          <a:xfrm>
            <a:off x="0" y="0"/>
            <a:ext cx="1143000" cy="6856413"/>
            <a:chOff x="0" y="0"/>
            <a:chExt cx="720" cy="4319"/>
          </a:xfrm>
        </p:grpSpPr>
        <p:sp>
          <p:nvSpPr>
            <p:cNvPr id="1032" name="Rectangle 3"/>
            <p:cNvSpPr>
              <a:spLocks noChangeArrowheads="1"/>
            </p:cNvSpPr>
            <p:nvPr/>
          </p:nvSpPr>
          <p:spPr bwMode="auto">
            <a:xfrm>
              <a:off x="0" y="0"/>
              <a:ext cx="720" cy="336"/>
            </a:xfrm>
            <a:prstGeom prst="rect">
              <a:avLst/>
            </a:prstGeom>
            <a:gradFill rotWithShape="0">
              <a:gsLst>
                <a:gs pos="0">
                  <a:schemeClr val="bg2"/>
                </a:gs>
                <a:gs pos="100000">
                  <a:schemeClr val="accent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5000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3" name="Rectangle 4"/>
            <p:cNvSpPr>
              <a:spLocks noChangeArrowheads="1"/>
            </p:cNvSpPr>
            <p:nvPr/>
          </p:nvSpPr>
          <p:spPr bwMode="auto">
            <a:xfrm>
              <a:off x="0" y="2016"/>
              <a:ext cx="720" cy="2303"/>
            </a:xfrm>
            <a:prstGeom prst="rect">
              <a:avLst/>
            </a:prstGeom>
            <a:gradFill rotWithShape="0">
              <a:gsLst>
                <a:gs pos="0">
                  <a:schemeClr val="accent1"/>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5000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pic>
          <p:nvPicPr>
            <p:cNvPr id="1029" name="Picture 5"/>
            <p:cNvPicPr/>
            <p:nvPr/>
          </p:nvPicPr>
          <p:blipFill>
            <a:blip r:embed="rId14" cstate="print"/>
            <a:stretch>
              <a:fillRect/>
            </a:stretch>
          </p:blipFill>
          <p:spPr>
            <a:xfrm>
              <a:off x="0" y="312"/>
              <a:ext cx="720" cy="1872"/>
            </a:xfrm>
            <a:prstGeom prst="rect">
              <a:avLst/>
            </a:prstGeom>
            <a:noFill/>
            <a:ln w="9525">
              <a:noFill/>
            </a:ln>
          </p:spPr>
        </p:pic>
      </p:grpSp>
      <p:sp>
        <p:nvSpPr>
          <p:cNvPr id="1030" name="Rectangle 11"/>
          <p:cNvSpPr>
            <a:spLocks noGrp="1"/>
          </p:cNvSpPr>
          <p:nvPr>
            <p:ph type="title"/>
          </p:nvPr>
        </p:nvSpPr>
        <p:spPr>
          <a:xfrm>
            <a:off x="1219200" y="304800"/>
            <a:ext cx="7772400" cy="1206500"/>
          </a:xfrm>
          <a:prstGeom prst="rect">
            <a:avLst/>
          </a:prstGeom>
          <a:noFill/>
          <a:ln w="12700">
            <a:noFill/>
          </a:ln>
        </p:spPr>
        <p:txBody>
          <a:bodyPr anchor="ctr"/>
          <a:lstStyle/>
          <a:p>
            <a:pPr lvl="0"/>
            <a:r>
              <a:rPr lang="zh-CN" altLang="en-US" dirty="0"/>
              <a:t>单击此处编辑母版标题样式</a:t>
            </a:r>
            <a:endParaRPr lang="zh-CN" altLang="en-US" dirty="0"/>
          </a:p>
        </p:txBody>
      </p:sp>
      <p:sp>
        <p:nvSpPr>
          <p:cNvPr id="1031" name="Rectangle 12"/>
          <p:cNvSpPr>
            <a:spLocks noGrp="1"/>
          </p:cNvSpPr>
          <p:nvPr>
            <p:ph type="body"/>
          </p:nvPr>
        </p:nvSpPr>
        <p:spPr>
          <a:xfrm>
            <a:off x="1219200" y="1600200"/>
            <a:ext cx="7772400" cy="4495800"/>
          </a:xfrm>
          <a:prstGeom prst="rect">
            <a:avLst/>
          </a:prstGeom>
          <a:noFill/>
          <a:ln w="12700">
            <a:noFill/>
          </a:ln>
        </p:spPr>
        <p:txBody>
          <a:bodyPr anchor="t"/>
          <a:lstStyle/>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2061" name="Rectangle 13"/>
          <p:cNvSpPr>
            <a:spLocks noGrp="1" noChangeArrowheads="1"/>
          </p:cNvSpPr>
          <p:nvPr>
            <p:ph type="dt" sz="half" idx="2"/>
          </p:nvPr>
        </p:nvSpPr>
        <p:spPr bwMode="auto">
          <a:xfrm>
            <a:off x="11430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l" eaLnBrk="1" hangingPunct="1">
              <a:defRPr kumimoji="0"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062" name="Rectangle 14"/>
          <p:cNvSpPr>
            <a:spLocks noGrp="1" noChangeArrowheads="1"/>
          </p:cNvSpPr>
          <p:nvPr>
            <p:ph type="ftr" sz="quarter" idx="3"/>
          </p:nvPr>
        </p:nvSpPr>
        <p:spPr bwMode="auto">
          <a:xfrm>
            <a:off x="3581400"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ctr" eaLnBrk="1" hangingPunct="1">
              <a:defRPr kumimoji="0"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063" name="Rectangle 15"/>
          <p:cNvSpPr>
            <a:spLocks noGrp="1" noChangeArrowheads="1"/>
          </p:cNvSpPr>
          <p:nvPr>
            <p:ph type="sldNum" sz="quarter" idx="4"/>
          </p:nvPr>
        </p:nvSpPr>
        <p:spPr bwMode="auto">
          <a:xfrm>
            <a:off x="72390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kumimoji="0" sz="1400"/>
            </a:lvl1pPr>
          </a:lstStyle>
          <a:p>
            <a:pPr marL="0" marR="0" lvl="0" indent="0" algn="r" defTabSz="914400" rtl="0" eaLnBrk="1" fontAlgn="base" latinLnBrk="0" hangingPunct="1">
              <a:lnSpc>
                <a:spcPct val="100000"/>
              </a:lnSpc>
              <a:spcBef>
                <a:spcPct val="0"/>
              </a:spcBef>
              <a:spcAft>
                <a:spcPct val="0"/>
              </a:spcAft>
              <a:buClrTx/>
              <a:buSzTx/>
              <a:buFontTx/>
              <a:buNone/>
              <a:defRPr/>
            </a:pPr>
            <a:fld id="{C2F07436-B0DF-4B10-8145-905C6935F4C0}" type="slidenum">
              <a:rPr kumimoji="0"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l"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l"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l"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90000"/>
        <a:buFont typeface="Symbol" panose="05050102010706020507" pitchFamily="18" charset="2"/>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200">
                <a:alpha val="100000"/>
              </a:srgbClr>
            </a:gs>
            <a:gs pos="45000">
              <a:srgbClr val="FF7A00">
                <a:alpha val="100000"/>
              </a:srgbClr>
            </a:gs>
            <a:gs pos="70000">
              <a:srgbClr val="FF0300">
                <a:alpha val="100000"/>
              </a:srgbClr>
            </a:gs>
            <a:gs pos="100000">
              <a:srgbClr val="4D0808">
                <a:alpha val="100000"/>
              </a:srgbClr>
            </a:gs>
          </a:gsLst>
          <a:path path="rect">
            <a:fillToRect l="100000" t="100000"/>
          </a:path>
          <a:tileRect/>
        </a:gra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ctrTitle" sz="quarter"/>
          </p:nvPr>
        </p:nvSpPr>
        <p:spPr>
          <a:xfrm>
            <a:off x="2124075" y="3068638"/>
            <a:ext cx="6696075" cy="723900"/>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b="1" dirty="0" smtClean="0">
                <a:effectLst>
                  <a:outerShdw blurRad="38100" dist="38100" dir="2700000" algn="tl">
                    <a:srgbClr val="000000"/>
                  </a:outerShdw>
                </a:effectLst>
              </a:rPr>
              <a:t>学校</a:t>
            </a:r>
            <a:r>
              <a:rPr kumimoji="1" lang="zh-CN" altLang="en-US" sz="44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食品安全</a:t>
            </a:r>
            <a:br>
              <a:rPr kumimoji="1" lang="zh-CN" altLang="en-US" sz="44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br>
            <a:r>
              <a:rPr kumimoji="1" lang="zh-CN" altLang="en-US" sz="44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风险防控和</a:t>
            </a:r>
            <a:r>
              <a:rPr lang="zh-CN" altLang="en-US" b="1" noProof="0" dirty="0" smtClean="0">
                <a:effectLst>
                  <a:outerShdw blurRad="38100" dist="38100" dir="2700000" algn="tl">
                    <a:srgbClr val="000000"/>
                  </a:outerShdw>
                </a:effectLst>
              </a:rPr>
              <a:t>危机管理</a:t>
            </a:r>
            <a:r>
              <a:rPr kumimoji="1" lang="en-US" altLang="zh-CN" sz="4400" b="0" i="0" u="none" strike="noStrike" kern="0" cap="none" spc="0" normalizeH="0" baseline="0" noProof="0" dirty="0" smtClean="0">
                <a:ln>
                  <a:noFill/>
                </a:ln>
                <a:solidFill>
                  <a:schemeClr val="tx2"/>
                </a:solidFill>
                <a:effectLst/>
                <a:uLnTx/>
                <a:uFillTx/>
                <a:latin typeface="+mj-lt"/>
                <a:ea typeface="+mj-ea"/>
                <a:cs typeface="+mj-cs"/>
              </a:rPr>
              <a:t> </a:t>
            </a:r>
            <a:br>
              <a:rPr kumimoji="1" lang="en-US" altLang="zh-CN" sz="44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华文彩云" panose="02010800040101010101" pitchFamily="2" charset="-122"/>
                <a:cs typeface="+mj-cs"/>
              </a:rPr>
            </a:br>
            <a:br>
              <a:rPr kumimoji="1" lang="en-US" altLang="zh-CN" sz="44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华文彩云" panose="02010800040101010101" pitchFamily="2" charset="-122"/>
                <a:cs typeface="+mj-cs"/>
              </a:rPr>
            </a:br>
            <a:endParaRPr kumimoji="1" lang="en-US" altLang="zh-CN" sz="28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1"/>
          <p:cNvSpPr txBox="1"/>
          <p:nvPr/>
        </p:nvSpPr>
        <p:spPr>
          <a:xfrm>
            <a:off x="1403647" y="980728"/>
            <a:ext cx="7560965" cy="4893647"/>
          </a:xfrm>
          <a:prstGeom prst="rect">
            <a:avLst/>
          </a:prstGeom>
          <a:noFill/>
          <a:ln w="12700">
            <a:noFill/>
          </a:ln>
        </p:spPr>
        <p:txBody>
          <a:bodyPr wrap="square" anchor="t">
            <a:spAutoFit/>
          </a:bodyPr>
          <a:lstStyle/>
          <a:p>
            <a:endParaRPr lang="en-US" altLang="zh-CN" sz="2400" dirty="0">
              <a:solidFill>
                <a:schemeClr val="tx1"/>
              </a:solidFill>
              <a:latin typeface="Times New Roman" panose="02020603050405020304" pitchFamily="18" charset="0"/>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2003</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3</a:t>
            </a:r>
            <a:r>
              <a:rPr lang="zh-CN" altLang="en-US" sz="3200" dirty="0">
                <a:solidFill>
                  <a:schemeClr val="tx1"/>
                </a:solidFill>
                <a:latin typeface="Times New Roman" panose="02020603050405020304" pitchFamily="18" charset="0"/>
                <a:ea typeface="宋体" panose="02010600030101010101" pitchFamily="2" charset="-122"/>
              </a:rPr>
              <a:t>月</a:t>
            </a:r>
            <a:r>
              <a:rPr lang="en-US" altLang="zh-CN" sz="3200" dirty="0">
                <a:solidFill>
                  <a:schemeClr val="tx1"/>
                </a:solidFill>
                <a:latin typeface="Times New Roman" panose="02020603050405020304" pitchFamily="18" charset="0"/>
                <a:ea typeface="宋体" panose="02010600030101010101" pitchFamily="2" charset="-122"/>
              </a:rPr>
              <a:t>19</a:t>
            </a:r>
            <a:r>
              <a:rPr lang="zh-CN" altLang="en-US" sz="3200" dirty="0">
                <a:solidFill>
                  <a:schemeClr val="tx1"/>
                </a:solidFill>
                <a:latin typeface="Times New Roman" panose="02020603050405020304" pitchFamily="18" charset="0"/>
                <a:ea typeface="宋体" panose="02010600030101010101" pitchFamily="2" charset="-122"/>
              </a:rPr>
              <a:t>日，辽宁省海城市</a:t>
            </a:r>
            <a:r>
              <a:rPr lang="en-US" altLang="zh-CN" sz="3200" dirty="0">
                <a:solidFill>
                  <a:schemeClr val="tx1"/>
                </a:solidFill>
                <a:latin typeface="Times New Roman" panose="02020603050405020304" pitchFamily="18" charset="0"/>
                <a:ea typeface="宋体" panose="02010600030101010101" pitchFamily="2" charset="-122"/>
              </a:rPr>
              <a:t>3000</a:t>
            </a:r>
            <a:r>
              <a:rPr lang="zh-CN" altLang="en-US" sz="3200" dirty="0">
                <a:solidFill>
                  <a:schemeClr val="tx1"/>
                </a:solidFill>
                <a:latin typeface="Times New Roman" panose="02020603050405020304" pitchFamily="18" charset="0"/>
                <a:ea typeface="宋体" panose="02010600030101010101" pitchFamily="2" charset="-122"/>
              </a:rPr>
              <a:t>多名学生豆奶中毒事件</a:t>
            </a:r>
            <a:r>
              <a:rPr lang="zh-CN" altLang="en-US" sz="3200" dirty="0" smtClean="0">
                <a:solidFill>
                  <a:schemeClr val="tx1"/>
                </a:solidFill>
                <a:latin typeface="Times New Roman" panose="02020603050405020304" pitchFamily="18" charset="0"/>
                <a:ea typeface="宋体" panose="02010600030101010101" pitchFamily="2" charset="-122"/>
              </a:rPr>
              <a:t>。</a:t>
            </a:r>
            <a:endParaRPr lang="en-US" altLang="zh-CN" sz="3200" dirty="0" smtClean="0">
              <a:solidFill>
                <a:schemeClr val="tx1"/>
              </a:solidFill>
              <a:latin typeface="Times New Roman" panose="02020603050405020304" pitchFamily="18" charset="0"/>
              <a:ea typeface="宋体" panose="02010600030101010101" pitchFamily="2" charset="-122"/>
            </a:endParaRPr>
          </a:p>
          <a:p>
            <a:endParaRPr lang="en-US" altLang="zh-CN" sz="3200" dirty="0" smtClean="0">
              <a:solidFill>
                <a:schemeClr val="tx1"/>
              </a:solidFill>
              <a:ea typeface="宋体" panose="02010600030101010101" pitchFamily="2" charset="-122"/>
            </a:endParaRPr>
          </a:p>
          <a:p>
            <a:r>
              <a:rPr lang="zh-CN" altLang="en-US" sz="2400" dirty="0" smtClean="0">
                <a:solidFill>
                  <a:schemeClr val="tx1"/>
                </a:solidFill>
                <a:ea typeface="宋体" panose="02010600030101010101" pitchFamily="2" charset="-122"/>
              </a:rPr>
              <a:t>●</a:t>
            </a:r>
            <a:r>
              <a:rPr lang="en-US" altLang="zh-CN" sz="2400" dirty="0" smtClean="0">
                <a:ea typeface="宋体" panose="02010600030101010101" pitchFamily="2" charset="-122"/>
              </a:rPr>
              <a:t> </a:t>
            </a:r>
            <a:r>
              <a:rPr lang="en-US" altLang="zh-CN" sz="3200" dirty="0" smtClean="0">
                <a:solidFill>
                  <a:schemeClr val="tx1"/>
                </a:solidFill>
                <a:ea typeface="宋体" panose="02010600030101010101" pitchFamily="2" charset="-122"/>
              </a:rPr>
              <a:t>2008</a:t>
            </a:r>
            <a:r>
              <a:rPr lang="zh-CN" altLang="en-US" sz="3200" dirty="0" smtClean="0">
                <a:solidFill>
                  <a:schemeClr val="tx1"/>
                </a:solidFill>
                <a:ea typeface="宋体" panose="02010600030101010101" pitchFamily="2" charset="-122"/>
              </a:rPr>
              <a:t>年</a:t>
            </a:r>
            <a:r>
              <a:rPr lang="en-US" altLang="zh-CN" sz="3200" dirty="0" smtClean="0">
                <a:solidFill>
                  <a:schemeClr val="tx1"/>
                </a:solidFill>
                <a:ea typeface="宋体" panose="02010600030101010101" pitchFamily="2" charset="-122"/>
              </a:rPr>
              <a:t>4</a:t>
            </a:r>
            <a:r>
              <a:rPr lang="zh-CN" altLang="en-US" sz="3200" dirty="0" smtClean="0">
                <a:solidFill>
                  <a:schemeClr val="tx1"/>
                </a:solidFill>
                <a:ea typeface="宋体" panose="02010600030101010101" pitchFamily="2" charset="-122"/>
              </a:rPr>
              <a:t>月和</a:t>
            </a:r>
            <a:r>
              <a:rPr lang="en-US" altLang="zh-CN" sz="3200" dirty="0" smtClean="0">
                <a:solidFill>
                  <a:schemeClr val="tx1"/>
                </a:solidFill>
                <a:ea typeface="宋体" panose="02010600030101010101" pitchFamily="2" charset="-122"/>
              </a:rPr>
              <a:t>9</a:t>
            </a:r>
            <a:r>
              <a:rPr lang="zh-CN" altLang="en-US" sz="3200" dirty="0" smtClean="0">
                <a:solidFill>
                  <a:schemeClr val="tx1"/>
                </a:solidFill>
                <a:ea typeface="宋体" panose="02010600030101010101" pitchFamily="2" charset="-122"/>
              </a:rPr>
              <a:t>月，美国</a:t>
            </a:r>
            <a:r>
              <a:rPr lang="en-US" altLang="zh-CN" sz="3200" dirty="0" smtClean="0">
                <a:solidFill>
                  <a:schemeClr val="tx1"/>
                </a:solidFill>
                <a:ea typeface="宋体" panose="02010600030101010101" pitchFamily="2" charset="-122"/>
              </a:rPr>
              <a:t>43</a:t>
            </a:r>
            <a:r>
              <a:rPr lang="zh-CN" altLang="en-US" sz="3200" dirty="0" smtClean="0">
                <a:solidFill>
                  <a:schemeClr val="tx1"/>
                </a:solidFill>
                <a:ea typeface="宋体" panose="02010600030101010101" pitchFamily="2" charset="-122"/>
              </a:rPr>
              <a:t>个州</a:t>
            </a:r>
            <a:r>
              <a:rPr lang="en-US" altLang="zh-CN" sz="3200" dirty="0" smtClean="0">
                <a:solidFill>
                  <a:schemeClr val="tx1"/>
                </a:solidFill>
                <a:ea typeface="宋体" panose="02010600030101010101" pitchFamily="2" charset="-122"/>
              </a:rPr>
              <a:t>1442</a:t>
            </a:r>
            <a:r>
              <a:rPr lang="zh-CN" altLang="en-US" sz="3200" dirty="0" smtClean="0">
                <a:solidFill>
                  <a:schemeClr val="tx1"/>
                </a:solidFill>
                <a:ea typeface="宋体" panose="02010600030101010101" pitchFamily="2" charset="-122"/>
              </a:rPr>
              <a:t>人因生食西红柿和辣椒而致</a:t>
            </a:r>
            <a:r>
              <a:rPr lang="zh-CN" altLang="en-US" sz="3200" dirty="0" smtClean="0">
                <a:solidFill>
                  <a:srgbClr val="FF0000"/>
                </a:solidFill>
                <a:ea typeface="宋体" panose="02010600030101010101" pitchFamily="2" charset="-122"/>
              </a:rPr>
              <a:t>沙门氏菌</a:t>
            </a:r>
            <a:r>
              <a:rPr lang="zh-CN" altLang="en-US" sz="3200" dirty="0" smtClean="0">
                <a:solidFill>
                  <a:schemeClr val="tx1"/>
                </a:solidFill>
                <a:ea typeface="宋体" panose="02010600030101010101" pitchFamily="2" charset="-122"/>
              </a:rPr>
              <a:t>感染，</a:t>
            </a:r>
            <a:r>
              <a:rPr lang="en-US" altLang="zh-CN" sz="3200" dirty="0" smtClean="0">
                <a:solidFill>
                  <a:schemeClr val="tx1"/>
                </a:solidFill>
                <a:ea typeface="宋体" panose="02010600030101010101" pitchFamily="2" charset="-122"/>
              </a:rPr>
              <a:t>2</a:t>
            </a:r>
            <a:r>
              <a:rPr lang="zh-CN" altLang="en-US" sz="3200" dirty="0" smtClean="0">
                <a:solidFill>
                  <a:schemeClr val="tx1"/>
                </a:solidFill>
                <a:ea typeface="宋体" panose="02010600030101010101" pitchFamily="2" charset="-122"/>
              </a:rPr>
              <a:t>人死亡，美国</a:t>
            </a:r>
            <a:r>
              <a:rPr lang="en-US" altLang="zh-CN" sz="3200" dirty="0" smtClean="0">
                <a:solidFill>
                  <a:schemeClr val="tx1"/>
                </a:solidFill>
                <a:ea typeface="宋体" panose="02010600030101010101" pitchFamily="2" charset="-122"/>
              </a:rPr>
              <a:t>44</a:t>
            </a:r>
            <a:r>
              <a:rPr lang="zh-CN" altLang="en-US" sz="3200" dirty="0" smtClean="0">
                <a:solidFill>
                  <a:schemeClr val="tx1"/>
                </a:solidFill>
                <a:ea typeface="宋体" panose="02010600030101010101" pitchFamily="2" charset="-122"/>
              </a:rPr>
              <a:t>个州</a:t>
            </a:r>
            <a:r>
              <a:rPr lang="en-US" altLang="zh-CN" sz="3200" dirty="0" smtClean="0">
                <a:solidFill>
                  <a:schemeClr val="tx1"/>
                </a:solidFill>
                <a:ea typeface="宋体" panose="02010600030101010101" pitchFamily="2" charset="-122"/>
              </a:rPr>
              <a:t>642</a:t>
            </a:r>
            <a:r>
              <a:rPr lang="zh-CN" altLang="en-US" sz="3200" dirty="0" smtClean="0">
                <a:solidFill>
                  <a:schemeClr val="tx1"/>
                </a:solidFill>
                <a:ea typeface="宋体" panose="02010600030101010101" pitchFamily="2" charset="-122"/>
              </a:rPr>
              <a:t>人因进食花生酱引发沙门氏菌感染，</a:t>
            </a:r>
            <a:r>
              <a:rPr lang="en-US" altLang="zh-CN" sz="3200" dirty="0" smtClean="0">
                <a:solidFill>
                  <a:schemeClr val="tx1"/>
                </a:solidFill>
                <a:ea typeface="宋体" panose="02010600030101010101" pitchFamily="2" charset="-122"/>
              </a:rPr>
              <a:t>9</a:t>
            </a:r>
            <a:r>
              <a:rPr lang="zh-CN" altLang="en-US" sz="3200" dirty="0" smtClean="0">
                <a:solidFill>
                  <a:schemeClr val="tx1"/>
                </a:solidFill>
                <a:ea typeface="宋体" panose="02010600030101010101" pitchFamily="2" charset="-122"/>
              </a:rPr>
              <a:t>人死亡。</a:t>
            </a:r>
            <a:endParaRPr lang="en-US" altLang="zh-CN" sz="3200" dirty="0" smtClean="0">
              <a:solidFill>
                <a:schemeClr val="tx1"/>
              </a:solidFill>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3200" dirty="0">
              <a:solidFill>
                <a:schemeClr val="tx1"/>
              </a:solidFill>
              <a:latin typeface="Times New Roman" panose="02020603050405020304" pitchFamily="18" charset="0"/>
              <a:ea typeface="宋体" panose="02010600030101010101" pitchFamily="2" charset="-122"/>
            </a:endParaRPr>
          </a:p>
        </p:txBody>
      </p:sp>
      <p:sp>
        <p:nvSpPr>
          <p:cNvPr id="11266" name="Text Box 12"/>
          <p:cNvSpPr txBox="1"/>
          <p:nvPr/>
        </p:nvSpPr>
        <p:spPr>
          <a:xfrm>
            <a:off x="6781800" y="5257800"/>
            <a:ext cx="7620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strips dir="ru"/>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5068" name="Group 76"/>
          <p:cNvGraphicFramePr>
            <a:graphicFrameLocks noGrp="1"/>
          </p:cNvGraphicFramePr>
          <p:nvPr/>
        </p:nvGraphicFramePr>
        <p:xfrm>
          <a:off x="1258888" y="654050"/>
          <a:ext cx="7777161" cy="6099175"/>
        </p:xfrm>
        <a:graphic>
          <a:graphicData uri="http://schemas.openxmlformats.org/drawingml/2006/table">
            <a:tbl>
              <a:tblPr/>
              <a:tblGrid>
                <a:gridCol w="649312"/>
                <a:gridCol w="3455301"/>
                <a:gridCol w="648659"/>
                <a:gridCol w="3023889"/>
              </a:tblGrid>
              <a:tr h="477731">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内 容</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要求和扣分</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分值</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备     注</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4475">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操作展示</a:t>
                      </a:r>
                      <a:endPar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原料清洗展示。展示动物性、植物性、水产品分类清洗画面，每缺一类扣</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切配展示。展示动物性、植物性、水产品分类切配画面，每缺一类扣</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烹饪展示。展示烹饪和成品摆放画面。未展示烹饪画面，扣</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分；未展示成品摆放画面，扣</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专间展示。展示制作加工和成品摆放画面，未展示扣</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分。展示预进间洗手消毒和进入专间画面，未展示★。</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5.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餐具消毒展示。展示消毒画面，未展示扣</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12</a:t>
                      </a: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12</a:t>
                      </a: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12</a:t>
                      </a: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22</a:t>
                      </a: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12</a:t>
                      </a: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展示方式为玻璃隔断、大厅视频、互联网视频。不同展示内容，可任选一种或多种展示方式。</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学校食堂操作应在就餐大厅明显位置展示，并接入学校相关管理人员电脑予以监督。</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信息公示应在店内醒目位置，添加剂可在菜单上公示。</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鼓励使用高清监控摄像设备，鼓励在互联网上进行操作展示和信息公示。</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5.</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加分项：互联网每展示一项内容加</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分，每公示一个主要食品原辅材料品种溯源信息加</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分，机关食堂创建率达到总数</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5%</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以上加</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分，最多加</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10</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a:t>
                      </a:r>
                      <a:endPar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为一票否决。</a:t>
                      </a:r>
                      <a:r>
                        <a:rPr kumimoji="1" lang="zh-CN" altLang="en-US" sz="2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endParaRPr kumimoji="1" lang="zh-CN" altLang="en-US" sz="2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676969">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信息公示</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公示许可证★、餐饮等级、食品安全承诺，每缺一类扣</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5</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7.</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公示食品添加剂使用情况和自制饮料配方，自制调味品、自制火锅底料、自制糕点使用的添加剂，每缺一类扣</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5</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分，每类公示不全扣</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10</a:t>
                      </a: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ct val="20000"/>
                        </a:spcBef>
                        <a:spcAft>
                          <a:spcPct val="0"/>
                        </a:spcAft>
                        <a:buClr>
                          <a:schemeClr val="tx2"/>
                        </a:buClr>
                        <a:buSzPct val="90000"/>
                        <a:buFont typeface="Symbol" panose="05050102010706020507" pitchFamily="18" charset="2"/>
                        <a:buNone/>
                      </a:pPr>
                      <a:r>
                        <a:rPr kumimoji="1" lang="en-US" altLang="zh-CN" sz="12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20</a:t>
                      </a:r>
                      <a:endPar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91444" marR="91444"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cPr/>
                </a:tc>
              </a:tr>
            </a:tbl>
          </a:graphicData>
        </a:graphic>
      </p:graphicFrame>
      <p:sp>
        <p:nvSpPr>
          <p:cNvPr id="80918" name="Rectangle 73"/>
          <p:cNvSpPr/>
          <p:nvPr/>
        </p:nvSpPr>
        <p:spPr>
          <a:xfrm>
            <a:off x="2325688" y="196850"/>
            <a:ext cx="4910137" cy="457200"/>
          </a:xfrm>
          <a:prstGeom prst="rect">
            <a:avLst/>
          </a:prstGeom>
          <a:noFill/>
          <a:ln w="9525">
            <a:noFill/>
          </a:ln>
        </p:spPr>
        <p:txBody>
          <a:bodyPr anchor="ctr">
            <a:spAutoFit/>
          </a:bodyPr>
          <a:lstStyle/>
          <a:p>
            <a:pPr algn="ctr" eaLnBrk="0" hangingPunct="0"/>
            <a:r>
              <a:rPr lang="zh-CN" altLang="en-US" sz="2400" dirty="0">
                <a:solidFill>
                  <a:schemeClr val="tx1"/>
                </a:solidFill>
                <a:latin typeface="Times New Roman" panose="02020603050405020304" pitchFamily="18" charset="0"/>
                <a:ea typeface="宋体" panose="02010600030101010101" pitchFamily="2" charset="-122"/>
              </a:rPr>
              <a:t>浙江省“阳光厨房”建设评定标准</a:t>
            </a:r>
            <a:r>
              <a:rPr lang="zh-CN" altLang="en-US" sz="2400" b="0" dirty="0">
                <a:solidFill>
                  <a:schemeClr val="tx1"/>
                </a:solidFill>
                <a:latin typeface="Times New Roman" panose="02020603050405020304" pitchFamily="18" charset="0"/>
                <a:ea typeface="宋体" panose="02010600030101010101" pitchFamily="2" charset="-122"/>
              </a:rPr>
              <a:t> </a:t>
            </a: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80919" name="Rectangle 74"/>
          <p:cNvSpPr/>
          <p:nvPr/>
        </p:nvSpPr>
        <p:spPr>
          <a:xfrm>
            <a:off x="-1044575" y="6043613"/>
            <a:ext cx="6813550" cy="457200"/>
          </a:xfrm>
          <a:prstGeom prst="rect">
            <a:avLst/>
          </a:prstGeom>
          <a:noFill/>
          <a:ln w="9525">
            <a:noFill/>
          </a:ln>
        </p:spPr>
        <p:txBody>
          <a:bodyPr anchor="ctr">
            <a:spAutoFit/>
          </a:bodyPr>
          <a:lstStyle/>
          <a:p>
            <a:pPr algn="ctr" eaLnBrk="0" hangingPunct="0"/>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ChangeArrowheads="1"/>
          </p:cNvSpPr>
          <p:nvPr/>
        </p:nvSpPr>
        <p:spPr bwMode="auto">
          <a:xfrm>
            <a:off x="1600200" y="981075"/>
            <a:ext cx="7364413" cy="538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（二）要严格规范</a:t>
            </a:r>
            <a:r>
              <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从业人员个人卫生</a:t>
            </a:r>
            <a:endParaRPr kumimoji="1"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en-US" altLang="zh-CN"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1.</a:t>
            </a:r>
            <a:r>
              <a:rPr kumimoji="1" lang="en-US" altLang="zh-CN"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  </a:t>
            </a:r>
            <a:r>
              <a:rPr lang="zh-CN" altLang="zh-CN" sz="3200" dirty="0" smtClean="0"/>
              <a:t>从业人员不得留长指甲、涂指甲油。工作时，应穿清洁的工作服，不得披散头发，佩戴的手表、手镯、手链、手串、戒指、耳环等饰物不得外露。</a:t>
            </a:r>
            <a:endParaRPr lang="zh-CN" altLang="zh-CN" sz="3200" dirty="0" smtClean="0"/>
          </a:p>
          <a:p>
            <a:endParaRPr lang="en-US" altLang="zh-CN" sz="3200" dirty="0" smtClean="0"/>
          </a:p>
          <a:p>
            <a:r>
              <a:rPr lang="en-US" altLang="zh-CN" sz="3200" dirty="0" smtClean="0"/>
              <a:t>2. </a:t>
            </a:r>
            <a:r>
              <a:rPr lang="zh-CN" altLang="zh-CN" sz="3200" dirty="0" smtClean="0"/>
              <a:t>食品处理区内的从业人员不宜化妆，应戴清洁的工作帽，工作帽应能将头发全部遮盖住。</a:t>
            </a:r>
            <a:endParaRPr lang="zh-CN" altLang="zh-CN" sz="3200" dirty="0" smtClean="0"/>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dirty="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sym typeface="+mn-ea"/>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p:nvPr/>
        </p:nvSpPr>
        <p:spPr>
          <a:xfrm>
            <a:off x="1600200" y="620713"/>
            <a:ext cx="7364413" cy="6555641"/>
          </a:xfrm>
          <a:prstGeom prst="rect">
            <a:avLst/>
          </a:prstGeom>
          <a:noFill/>
          <a:ln w="9525">
            <a:noFill/>
          </a:ln>
        </p:spPr>
        <p:txBody>
          <a:bodyPr anchor="t">
            <a:spAutoFit/>
          </a:bodyPr>
          <a:lstStyle/>
          <a:p>
            <a:r>
              <a:rPr lang="en-US" altLang="zh-CN" sz="3200" dirty="0">
                <a:solidFill>
                  <a:schemeClr val="tx1"/>
                </a:solidFill>
                <a:latin typeface="Times New Roman" panose="02020603050405020304" pitchFamily="18" charset="0"/>
                <a:ea typeface="宋体" panose="02010600030101010101" pitchFamily="2" charset="-122"/>
              </a:rPr>
              <a:t>3.</a:t>
            </a:r>
            <a:r>
              <a:rPr lang="en-US" altLang="zh-CN" sz="2400" dirty="0">
                <a:solidFill>
                  <a:srgbClr val="CC6600"/>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接触直接入口食品的操作人员在有下列情形时应洗手：</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3200" dirty="0">
              <a:solidFill>
                <a:schemeClr val="tx1"/>
              </a:solidFill>
              <a:latin typeface="Times New Roman" panose="02020603050405020304" pitchFamily="18" charset="0"/>
              <a:ea typeface="宋体" panose="02010600030101010101" pitchFamily="2" charset="-122"/>
            </a:endParaRPr>
          </a:p>
          <a:p>
            <a:r>
              <a:rPr lang="zh-CN" altLang="en-US" sz="1800" dirty="0">
                <a:solidFill>
                  <a:schemeClr val="tx1"/>
                </a:solidFill>
                <a:latin typeface="Times New Roman" panose="02020603050405020304" pitchFamily="18" charset="0"/>
                <a:ea typeface="宋体" panose="02010600030101010101" pitchFamily="2" charset="-122"/>
              </a:rPr>
              <a:t>●</a:t>
            </a:r>
            <a:r>
              <a:rPr lang="zh-CN" altLang="en-US" sz="18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开始工作前； </a:t>
            </a:r>
            <a:r>
              <a:rPr lang="zh-CN" altLang="en-US" sz="18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处理食物前；</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上厕所后；      </a:t>
            </a:r>
            <a:r>
              <a:rPr lang="zh-CN" altLang="en-US" sz="18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处理生食物后；</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处理弄污的设备或饮食用具后；</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咳嗽、打喷嚏、或擤鼻子后；</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处理动物或废物后；</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触摸耳朵、鼻子、头发、口腔或身体</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其他部位后；</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从事任何可能会污染双手活</a:t>
            </a:r>
            <a:r>
              <a:rPr lang="zh-CN" altLang="en-US" sz="3200" dirty="0" smtClean="0">
                <a:solidFill>
                  <a:schemeClr val="tx1"/>
                </a:solidFill>
                <a:latin typeface="Times New Roman" panose="02020603050405020304" pitchFamily="18" charset="0"/>
                <a:ea typeface="宋体" panose="02010600030101010101" pitchFamily="2" charset="-122"/>
              </a:rPr>
              <a:t>动</a:t>
            </a:r>
            <a:r>
              <a:rPr lang="zh-CN" altLang="en-US" sz="3200" dirty="0" smtClean="0">
                <a:solidFill>
                  <a:schemeClr val="tx1"/>
                </a:solidFill>
                <a:ea typeface="宋体" panose="02010600030101010101" pitchFamily="2" charset="-122"/>
              </a:rPr>
              <a:t>（如处</a:t>
            </a:r>
            <a:endParaRPr lang="zh-CN" altLang="en-US" sz="3200" dirty="0" smtClean="0">
              <a:solidFill>
                <a:schemeClr val="tx1"/>
              </a:solidFill>
              <a:ea typeface="宋体" panose="02010600030101010101" pitchFamily="2" charset="-122"/>
            </a:endParaRPr>
          </a:p>
          <a:p>
            <a:r>
              <a:rPr lang="zh-CN" altLang="en-US" sz="3200" dirty="0" smtClean="0">
                <a:solidFill>
                  <a:schemeClr val="tx1"/>
                </a:solidFill>
                <a:ea typeface="宋体" panose="02010600030101010101" pitchFamily="2" charset="-122"/>
              </a:rPr>
              <a:t>   理货项、执行清洁任务）</a:t>
            </a:r>
            <a:r>
              <a:rPr lang="zh-CN" altLang="en-US" sz="3200" dirty="0" smtClean="0">
                <a:solidFill>
                  <a:schemeClr val="tx1"/>
                </a:solidFill>
                <a:latin typeface="Times New Roman" panose="02020603050405020304" pitchFamily="18" charset="0"/>
                <a:ea typeface="宋体" panose="02010600030101010101" pitchFamily="2" charset="-122"/>
              </a:rPr>
              <a:t>后</a:t>
            </a:r>
            <a:r>
              <a:rPr lang="zh-CN" altLang="en-US" sz="3200" dirty="0">
                <a:solidFill>
                  <a:schemeClr val="tx1"/>
                </a:solidFill>
                <a:latin typeface="Times New Roman" panose="02020603050405020304" pitchFamily="18" charset="0"/>
                <a:ea typeface="宋体" panose="02010600030101010101" pitchFamily="2" charset="-122"/>
              </a:rPr>
              <a:t>。</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6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ChangeArrowheads="1"/>
          </p:cNvSpPr>
          <p:nvPr/>
        </p:nvSpPr>
        <p:spPr bwMode="auto">
          <a:xfrm>
            <a:off x="1600200" y="1196975"/>
            <a:ext cx="7004050" cy="600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4. </a:t>
            </a:r>
            <a:r>
              <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专间操作人员进入专间时宜再次更换专间内专用工作衣帽并佩戴口罩，操作前双手严格进行清洗消毒，操作中应适时地消毒双手。不得穿戴专间工作衣帽从事与专间内操作无关的工作。</a:t>
            </a: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5. </a:t>
            </a:r>
            <a:r>
              <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个人衣物及私人物品不得带入食品处理区。</a:t>
            </a: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dirty="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dirty="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ChangeArrowheads="1"/>
          </p:cNvSpPr>
          <p:nvPr/>
        </p:nvSpPr>
        <p:spPr bwMode="auto">
          <a:xfrm>
            <a:off x="1600200" y="188913"/>
            <a:ext cx="7364287" cy="637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dirty="0" smtClean="0">
              <a:ln>
                <a:noFill/>
              </a:ln>
              <a:solidFill>
                <a:schemeClr val="tx1"/>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6. </a:t>
            </a:r>
            <a:r>
              <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从业人员工作服管理</a:t>
            </a: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a:t>
            </a:r>
            <a:r>
              <a:rPr kumimoji="1" lang="zh-CN" alt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 </a:t>
            </a:r>
            <a:r>
              <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工作服（包括衣、帽、口罩）宜用白色（专间用浅蓝色）布料制作。</a:t>
            </a: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  </a:t>
            </a:r>
            <a:r>
              <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接触直接入口食品人员的工作服应每天更换。</a:t>
            </a: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a:t>
            </a:r>
            <a:r>
              <a:rPr kumimoji="1"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 </a:t>
            </a:r>
            <a:r>
              <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从业人员上厕所前应在食品处理区内脱去工作服。</a:t>
            </a: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 </a:t>
            </a:r>
            <a:r>
              <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待清洗的工作服应放在远离食品处理区。</a:t>
            </a: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a:t>
            </a:r>
            <a:r>
              <a:rPr kumimoji="1"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 </a:t>
            </a:r>
            <a:r>
              <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每名从业人员应有两套或以上工作服。</a:t>
            </a:r>
            <a:endParaRPr kumimoji="0"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p:nvPr/>
        </p:nvSpPr>
        <p:spPr>
          <a:xfrm>
            <a:off x="1547665" y="1196752"/>
            <a:ext cx="7272486" cy="4832092"/>
          </a:xfrm>
          <a:prstGeom prst="rect">
            <a:avLst/>
          </a:prstGeom>
          <a:noFill/>
          <a:ln w="9525">
            <a:noFill/>
          </a:ln>
        </p:spPr>
        <p:txBody>
          <a:bodyPr wrap="square" anchor="t">
            <a:spAutoFit/>
          </a:bodyPr>
          <a:lstStyle/>
          <a:p>
            <a:pPr algn="just"/>
            <a:r>
              <a:rPr lang="zh-CN" altLang="en-US" sz="3200" dirty="0">
                <a:solidFill>
                  <a:schemeClr val="tx1"/>
                </a:solidFill>
                <a:latin typeface="Times New Roman" panose="02020603050405020304" pitchFamily="18" charset="0"/>
                <a:ea typeface="宋体" panose="02010600030101010101" pitchFamily="2" charset="-122"/>
              </a:rPr>
              <a:t>（三</a:t>
            </a:r>
            <a:r>
              <a:rPr lang="zh-CN" altLang="en-US" sz="3200" dirty="0" smtClean="0">
                <a:solidFill>
                  <a:schemeClr val="tx1"/>
                </a:solidFill>
                <a:latin typeface="Times New Roman" panose="02020603050405020304" pitchFamily="18" charset="0"/>
                <a:ea typeface="宋体" panose="02010600030101010101" pitchFamily="2" charset="-122"/>
              </a:rPr>
              <a:t>）备</a:t>
            </a:r>
            <a:r>
              <a:rPr lang="zh-CN" altLang="en-US" sz="3200" dirty="0">
                <a:solidFill>
                  <a:schemeClr val="tx1"/>
                </a:solidFill>
                <a:latin typeface="Times New Roman" panose="02020603050405020304" pitchFamily="18" charset="0"/>
                <a:ea typeface="宋体" panose="02010600030101010101" pitchFamily="2" charset="-122"/>
              </a:rPr>
              <a:t>餐</a:t>
            </a:r>
            <a:r>
              <a:rPr lang="zh-CN" altLang="en-US" sz="3200" dirty="0" smtClean="0">
                <a:solidFill>
                  <a:schemeClr val="tx1"/>
                </a:solidFill>
                <a:latin typeface="Times New Roman" panose="02020603050405020304" pitchFamily="18" charset="0"/>
                <a:ea typeface="宋体" panose="02010600030101010101" pitchFamily="2" charset="-122"/>
              </a:rPr>
              <a:t>间或</a:t>
            </a:r>
            <a:r>
              <a:rPr lang="zh-CN" altLang="zh-CN" sz="3200" dirty="0" smtClean="0">
                <a:solidFill>
                  <a:schemeClr val="tx1"/>
                </a:solidFill>
                <a:latin typeface="+mn-ea"/>
                <a:ea typeface="+mn-ea"/>
              </a:rPr>
              <a:t>专用操作区</a:t>
            </a:r>
            <a:r>
              <a:rPr lang="zh-CN" altLang="en-US" sz="3200" dirty="0" smtClean="0">
                <a:solidFill>
                  <a:schemeClr val="tx1"/>
                </a:solidFill>
                <a:latin typeface="Times New Roman" panose="02020603050405020304" pitchFamily="18" charset="0"/>
                <a:ea typeface="宋体" panose="02010600030101010101" pitchFamily="2" charset="-122"/>
              </a:rPr>
              <a:t>是</a:t>
            </a:r>
            <a:r>
              <a:rPr lang="zh-CN" altLang="en-US" sz="3200" dirty="0">
                <a:solidFill>
                  <a:schemeClr val="tx1"/>
                </a:solidFill>
                <a:latin typeface="Times New Roman" panose="02020603050405020304" pitchFamily="18" charset="0"/>
                <a:ea typeface="宋体" panose="02010600030101010101" pitchFamily="2" charset="-122"/>
              </a:rPr>
              <a:t>防制食物中毒事故的关键控制点</a:t>
            </a:r>
            <a:endParaRPr lang="zh-CN" altLang="en-US" sz="3200" dirty="0">
              <a:solidFill>
                <a:schemeClr val="tx1"/>
              </a:solidFill>
              <a:latin typeface="Times New Roman" panose="02020603050405020304" pitchFamily="18" charset="0"/>
              <a:ea typeface="宋体" panose="02010600030101010101" pitchFamily="2" charset="-122"/>
            </a:endParaRPr>
          </a:p>
          <a:p>
            <a:pPr algn="just"/>
            <a:endParaRPr lang="zh-CN" altLang="en-US" sz="3200" dirty="0">
              <a:solidFill>
                <a:schemeClr val="tx1"/>
              </a:solidFill>
              <a:latin typeface="Times New Roman" panose="02020603050405020304" pitchFamily="18" charset="0"/>
              <a:ea typeface="宋体" panose="02010600030101010101" pitchFamily="2" charset="-122"/>
            </a:endParaRPr>
          </a:p>
          <a:p>
            <a:pPr algn="just"/>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重点加强对洗手消毒、空气消毒、降</a:t>
            </a:r>
            <a:endParaRPr lang="zh-CN" altLang="en-US" sz="3200" dirty="0">
              <a:solidFill>
                <a:schemeClr val="tx1"/>
              </a:solidFill>
              <a:latin typeface="Times New Roman" panose="02020603050405020304" pitchFamily="18" charset="0"/>
              <a:ea typeface="宋体" panose="02010600030101010101" pitchFamily="2" charset="-122"/>
            </a:endParaRPr>
          </a:p>
          <a:p>
            <a:pPr algn="just"/>
            <a:r>
              <a:rPr lang="zh-CN" altLang="en-US" sz="3200" dirty="0">
                <a:solidFill>
                  <a:schemeClr val="tx1"/>
                </a:solidFill>
                <a:latin typeface="Times New Roman" panose="02020603050405020304" pitchFamily="18" charset="0"/>
                <a:ea typeface="宋体" panose="02010600030101010101" pitchFamily="2" charset="-122"/>
              </a:rPr>
              <a:t>温</a:t>
            </a:r>
            <a:r>
              <a:rPr lang="zh-CN" altLang="en-US" sz="3200" dirty="0" smtClean="0">
                <a:solidFill>
                  <a:schemeClr val="tx1"/>
                </a:solidFill>
                <a:latin typeface="Times New Roman" panose="02020603050405020304" pitchFamily="18" charset="0"/>
                <a:ea typeface="宋体" panose="02010600030101010101" pitchFamily="2" charset="-122"/>
              </a:rPr>
              <a:t>、污</a:t>
            </a:r>
            <a:r>
              <a:rPr lang="zh-CN" altLang="en-US" sz="3200" dirty="0">
                <a:solidFill>
                  <a:schemeClr val="tx1"/>
                </a:solidFill>
                <a:latin typeface="Times New Roman" panose="02020603050405020304" pitchFamily="18" charset="0"/>
                <a:ea typeface="宋体" panose="02010600030101010101" pitchFamily="2" charset="-122"/>
              </a:rPr>
              <a:t>染源、个人卫生等薄弱环节的管理。</a:t>
            </a:r>
            <a:endParaRPr lang="en-US" altLang="zh-CN" sz="3200" dirty="0">
              <a:solidFill>
                <a:schemeClr val="tx1"/>
              </a:solidFill>
              <a:latin typeface="Times New Roman" panose="02020603050405020304" pitchFamily="18" charset="0"/>
              <a:ea typeface="宋体" panose="02010600030101010101" pitchFamily="2" charset="-122"/>
            </a:endParaRPr>
          </a:p>
          <a:p>
            <a:pPr algn="just"/>
            <a:r>
              <a:rPr lang="zh-CN" altLang="en-US" sz="2000" b="0" dirty="0">
                <a:solidFill>
                  <a:schemeClr val="tx1"/>
                </a:solidFill>
                <a:latin typeface="Times New Roman" panose="02020603050405020304" pitchFamily="18" charset="0"/>
                <a:ea typeface="宋体" panose="02010600030101010101" pitchFamily="2" charset="-122"/>
              </a:rPr>
              <a:t>  </a:t>
            </a:r>
            <a:r>
              <a:rPr lang="zh-CN" altLang="en-US" sz="2000" b="0" dirty="0" smtClean="0">
                <a:solidFill>
                  <a:schemeClr val="tx1"/>
                </a:solidFill>
                <a:latin typeface="Times New Roman" panose="02020603050405020304" pitchFamily="18" charset="0"/>
                <a:ea typeface="宋体" panose="02010600030101010101" pitchFamily="2" charset="-122"/>
              </a:rPr>
              <a:t>  ●</a:t>
            </a:r>
            <a:r>
              <a:rPr lang="zh-CN" altLang="en-US" sz="32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洗手消毒：手消毒用挤压式消毒液，</a:t>
            </a:r>
            <a:endParaRPr lang="zh-CN" altLang="en-US" sz="3200" dirty="0">
              <a:solidFill>
                <a:schemeClr val="tx1"/>
              </a:solidFill>
              <a:latin typeface="Times New Roman" panose="02020603050405020304" pitchFamily="18" charset="0"/>
              <a:ea typeface="宋体" panose="02010600030101010101" pitchFamily="2" charset="-122"/>
            </a:endParaRPr>
          </a:p>
          <a:p>
            <a:pPr algn="just"/>
            <a:r>
              <a:rPr lang="zh-CN" altLang="en-US" sz="3200" dirty="0">
                <a:solidFill>
                  <a:schemeClr val="tx1"/>
                </a:solidFill>
                <a:latin typeface="Times New Roman" panose="02020603050405020304" pitchFamily="18" charset="0"/>
                <a:ea typeface="宋体" panose="02010600030101010101" pitchFamily="2" charset="-122"/>
              </a:rPr>
              <a:t>     </a:t>
            </a:r>
            <a:r>
              <a:rPr lang="en-US" altLang="zh-CN" sz="3200" dirty="0" smtClean="0">
                <a:solidFill>
                  <a:schemeClr val="tx1"/>
                </a:solidFill>
                <a:ea typeface="宋体" panose="02010600030101010101" pitchFamily="2" charset="-122"/>
              </a:rPr>
              <a:t>  </a:t>
            </a:r>
            <a:r>
              <a:rPr lang="zh-CN" altLang="en-US" sz="3200" dirty="0" smtClean="0">
                <a:solidFill>
                  <a:schemeClr val="tx1"/>
                </a:solidFill>
                <a:latin typeface="Times New Roman" panose="02020603050405020304" pitchFamily="18" charset="0"/>
                <a:ea typeface="宋体" panose="02010600030101010101" pitchFamily="2" charset="-122"/>
              </a:rPr>
              <a:t>抹</a:t>
            </a:r>
            <a:r>
              <a:rPr lang="zh-CN" altLang="en-US" sz="3200" dirty="0">
                <a:solidFill>
                  <a:schemeClr val="tx1"/>
                </a:solidFill>
                <a:latin typeface="Times New Roman" panose="02020603050405020304" pitchFamily="18" charset="0"/>
                <a:ea typeface="宋体" panose="02010600030101010101" pitchFamily="2" charset="-122"/>
              </a:rPr>
              <a:t>布等的消毒液要注意配制浓度。</a:t>
            </a:r>
            <a:endParaRPr lang="zh-CN" altLang="en-US" sz="3200" b="0" dirty="0">
              <a:solidFill>
                <a:schemeClr val="tx1"/>
              </a:solidFill>
              <a:latin typeface="Times New Roman" panose="02020603050405020304" pitchFamily="18" charset="0"/>
              <a:ea typeface="宋体" panose="02010600030101010101" pitchFamily="2" charset="-122"/>
            </a:endParaRPr>
          </a:p>
          <a:p>
            <a:pPr algn="just"/>
            <a:r>
              <a:rPr lang="zh-CN" altLang="en-US" sz="2000" b="0" dirty="0">
                <a:solidFill>
                  <a:schemeClr val="tx1"/>
                </a:solidFill>
                <a:latin typeface="Times New Roman" panose="02020603050405020304" pitchFamily="18" charset="0"/>
                <a:ea typeface="宋体" panose="02010600030101010101" pitchFamily="2" charset="-122"/>
              </a:rPr>
              <a:t>  </a:t>
            </a:r>
            <a:endParaRPr lang="zh-CN" altLang="en-US" sz="3200" dirty="0">
              <a:solidFill>
                <a:schemeClr val="tx1"/>
              </a:solidFill>
              <a:latin typeface="Times New Roman" panose="02020603050405020304" pitchFamily="18" charset="0"/>
              <a:ea typeface="宋体" panose="02010600030101010101" pitchFamily="2" charset="-122"/>
            </a:endParaRPr>
          </a:p>
          <a:p>
            <a:pPr algn="just"/>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p:nvPr/>
        </p:nvSpPr>
        <p:spPr>
          <a:xfrm>
            <a:off x="1547664" y="1412776"/>
            <a:ext cx="7231211" cy="5016758"/>
          </a:xfrm>
          <a:prstGeom prst="rect">
            <a:avLst/>
          </a:prstGeom>
          <a:noFill/>
          <a:ln w="9525">
            <a:noFill/>
          </a:ln>
        </p:spPr>
        <p:txBody>
          <a:bodyPr wrap="square" anchor="t">
            <a:spAutoFit/>
          </a:bodyPr>
          <a:lstStyle/>
          <a:p>
            <a:pPr algn="just"/>
            <a:r>
              <a:rPr lang="zh-CN" altLang="en-US" sz="2000" b="0" dirty="0">
                <a:solidFill>
                  <a:schemeClr val="tx1"/>
                </a:solidFill>
                <a:latin typeface="Times New Roman" panose="02020603050405020304" pitchFamily="18" charset="0"/>
                <a:ea typeface="宋体" panose="02010600030101010101" pitchFamily="2" charset="-122"/>
              </a:rPr>
              <a:t>  </a:t>
            </a:r>
            <a:r>
              <a:rPr lang="zh-CN" altLang="en-US" sz="2000" b="0" dirty="0" smtClean="0">
                <a:solidFill>
                  <a:schemeClr val="tx1"/>
                </a:solidFill>
                <a:latin typeface="Times New Roman" panose="02020603050405020304" pitchFamily="18" charset="0"/>
                <a:ea typeface="宋体" panose="02010600030101010101" pitchFamily="2" charset="-122"/>
              </a:rPr>
              <a:t>  </a:t>
            </a:r>
            <a:r>
              <a:rPr lang="zh-CN" altLang="en-US" sz="2000" b="0" dirty="0" smtClean="0">
                <a:solidFill>
                  <a:schemeClr val="tx1"/>
                </a:solidFill>
                <a:ea typeface="宋体" panose="02010600030101010101" pitchFamily="2" charset="-122"/>
              </a:rPr>
              <a:t>●</a:t>
            </a:r>
            <a:r>
              <a:rPr lang="zh-CN" altLang="en-US" sz="2400" b="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空气消毒：注意紫外线灯位置和配</a:t>
            </a:r>
            <a:endParaRPr lang="en-US" altLang="zh-CN" sz="3200" dirty="0" smtClean="0">
              <a:solidFill>
                <a:schemeClr val="tx1"/>
              </a:solidFill>
              <a:ea typeface="宋体" panose="02010600030101010101" pitchFamily="2" charset="-122"/>
            </a:endParaRPr>
          </a:p>
          <a:p>
            <a:pPr algn="just"/>
            <a:r>
              <a:rPr lang="en-US" altLang="zh-CN" sz="320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置（</a:t>
            </a:r>
            <a:r>
              <a:rPr lang="en-US" altLang="zh-CN" sz="3200" dirty="0" smtClean="0">
                <a:solidFill>
                  <a:schemeClr val="tx1"/>
                </a:solidFill>
                <a:ea typeface="宋体" panose="02010600030101010101" pitchFamily="2" charset="-122"/>
              </a:rPr>
              <a:t>8</a:t>
            </a:r>
            <a:r>
              <a:rPr lang="zh-CN" altLang="en-US" sz="3200" dirty="0" smtClean="0">
                <a:solidFill>
                  <a:schemeClr val="tx1"/>
                </a:solidFill>
                <a:ea typeface="宋体" panose="02010600030101010101" pitchFamily="2" charset="-122"/>
              </a:rPr>
              <a:t>平方米配</a:t>
            </a:r>
            <a:r>
              <a:rPr lang="en-US" altLang="zh-CN" sz="3200" dirty="0" smtClean="0">
                <a:solidFill>
                  <a:schemeClr val="tx1"/>
                </a:solidFill>
                <a:ea typeface="宋体" panose="02010600030101010101" pitchFamily="2" charset="-122"/>
              </a:rPr>
              <a:t>1</a:t>
            </a:r>
            <a:r>
              <a:rPr lang="zh-CN" altLang="en-US" sz="3200" dirty="0" smtClean="0">
                <a:solidFill>
                  <a:schemeClr val="tx1"/>
                </a:solidFill>
                <a:ea typeface="宋体" panose="02010600030101010101" pitchFamily="2" charset="-122"/>
              </a:rPr>
              <a:t>支</a:t>
            </a:r>
            <a:r>
              <a:rPr lang="en-US" altLang="zh-CN" sz="3200" dirty="0" smtClean="0">
                <a:solidFill>
                  <a:schemeClr val="tx1"/>
                </a:solidFill>
                <a:ea typeface="宋体" panose="02010600030101010101" pitchFamily="2" charset="-122"/>
              </a:rPr>
              <a:t>30</a:t>
            </a:r>
            <a:r>
              <a:rPr lang="zh-CN" altLang="en-US" sz="3200" dirty="0" smtClean="0">
                <a:solidFill>
                  <a:schemeClr val="tx1"/>
                </a:solidFill>
                <a:ea typeface="宋体" panose="02010600030101010101" pitchFamily="2" charset="-122"/>
              </a:rPr>
              <a:t>瓦灯），每餐</a:t>
            </a:r>
            <a:endParaRPr lang="en-US" altLang="zh-CN" sz="3200" dirty="0" smtClean="0">
              <a:solidFill>
                <a:schemeClr val="tx1"/>
              </a:solidFill>
              <a:ea typeface="宋体" panose="02010600030101010101" pitchFamily="2" charset="-122"/>
            </a:endParaRPr>
          </a:p>
          <a:p>
            <a:pPr algn="just"/>
            <a:r>
              <a:rPr lang="en-US" altLang="zh-CN" sz="320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使用前应开启</a:t>
            </a:r>
            <a:r>
              <a:rPr lang="en-US" altLang="zh-CN" sz="3200" dirty="0" smtClean="0">
                <a:solidFill>
                  <a:schemeClr val="tx1"/>
                </a:solidFill>
                <a:ea typeface="宋体" panose="02010600030101010101" pitchFamily="2" charset="-122"/>
              </a:rPr>
              <a:t>30</a:t>
            </a:r>
            <a:r>
              <a:rPr lang="zh-CN" altLang="en-US" sz="3200" dirty="0" smtClean="0">
                <a:solidFill>
                  <a:schemeClr val="tx1"/>
                </a:solidFill>
                <a:ea typeface="宋体" panose="02010600030101010101" pitchFamily="2" charset="-122"/>
              </a:rPr>
              <a:t>分钟以上，并做好</a:t>
            </a:r>
            <a:endParaRPr lang="en-US" altLang="zh-CN" sz="3200" dirty="0" smtClean="0">
              <a:solidFill>
                <a:schemeClr val="tx1"/>
              </a:solidFill>
              <a:ea typeface="宋体" panose="02010600030101010101" pitchFamily="2" charset="-122"/>
            </a:endParaRPr>
          </a:p>
          <a:p>
            <a:pPr algn="just"/>
            <a:r>
              <a:rPr lang="en-US" altLang="zh-CN" sz="320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记录。</a:t>
            </a:r>
            <a:endParaRPr lang="zh-CN" altLang="en-US" sz="3200" dirty="0" smtClean="0">
              <a:solidFill>
                <a:schemeClr val="tx1"/>
              </a:solidFill>
              <a:ea typeface="宋体" panose="02010600030101010101" pitchFamily="2" charset="-122"/>
            </a:endParaRPr>
          </a:p>
          <a:p>
            <a:pPr algn="just"/>
            <a:r>
              <a:rPr lang="en-US" altLang="zh-CN" sz="2000" b="0" dirty="0" smtClean="0">
                <a:solidFill>
                  <a:schemeClr val="tx1"/>
                </a:solidFill>
                <a:ea typeface="宋体" panose="02010600030101010101" pitchFamily="2" charset="-122"/>
              </a:rPr>
              <a:t>    </a:t>
            </a:r>
            <a:r>
              <a:rPr lang="zh-CN" altLang="en-US" sz="2000" b="0" dirty="0" smtClean="0">
                <a:solidFill>
                  <a:schemeClr val="tx1"/>
                </a:solidFill>
                <a:latin typeface="Times New Roman" panose="02020603050405020304" pitchFamily="18" charset="0"/>
                <a:ea typeface="宋体" panose="02010600030101010101" pitchFamily="2" charset="-122"/>
              </a:rPr>
              <a:t>●</a:t>
            </a:r>
            <a:r>
              <a:rPr lang="zh-CN" altLang="en-US" sz="32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降温：应配置独立空调，壁挂式温</a:t>
            </a:r>
            <a:endParaRPr lang="zh-CN" altLang="en-US" sz="3200" dirty="0">
              <a:solidFill>
                <a:schemeClr val="tx1"/>
              </a:solidFill>
              <a:latin typeface="Times New Roman" panose="02020603050405020304" pitchFamily="18" charset="0"/>
              <a:ea typeface="宋体" panose="02010600030101010101" pitchFamily="2" charset="-122"/>
            </a:endParaRPr>
          </a:p>
          <a:p>
            <a:pPr algn="just"/>
            <a:r>
              <a:rPr lang="zh-CN" altLang="en-US" sz="3200" dirty="0">
                <a:solidFill>
                  <a:schemeClr val="tx1"/>
                </a:solidFill>
                <a:latin typeface="Times New Roman" panose="02020603050405020304" pitchFamily="18" charset="0"/>
                <a:ea typeface="宋体" panose="02010600030101010101" pitchFamily="2" charset="-122"/>
              </a:rPr>
              <a:t>     </a:t>
            </a:r>
            <a:r>
              <a:rPr lang="zh-CN" altLang="en-US" sz="3200" dirty="0" smtClean="0">
                <a:solidFill>
                  <a:schemeClr val="tx1"/>
                </a:solidFill>
                <a:latin typeface="Times New Roman" panose="02020603050405020304" pitchFamily="18" charset="0"/>
                <a:ea typeface="宋体" panose="02010600030101010101" pitchFamily="2" charset="-122"/>
              </a:rPr>
              <a:t> 度</a:t>
            </a:r>
            <a:r>
              <a:rPr lang="zh-CN" altLang="en-US" sz="3200" dirty="0">
                <a:solidFill>
                  <a:schemeClr val="tx1"/>
                </a:solidFill>
                <a:latin typeface="Times New Roman" panose="02020603050405020304" pitchFamily="18" charset="0"/>
                <a:ea typeface="宋体" panose="02010600030101010101" pitchFamily="2" charset="-122"/>
              </a:rPr>
              <a:t>计，保持</a:t>
            </a:r>
            <a:r>
              <a:rPr lang="en-US" altLang="zh-CN" sz="3200" dirty="0">
                <a:solidFill>
                  <a:schemeClr val="tx1"/>
                </a:solidFill>
                <a:latin typeface="Times New Roman" panose="02020603050405020304" pitchFamily="18" charset="0"/>
                <a:ea typeface="宋体" panose="02010600030101010101" pitchFamily="2" charset="-122"/>
              </a:rPr>
              <a:t>25</a:t>
            </a:r>
            <a:r>
              <a:rPr lang="zh-CN" altLang="en-US" sz="3200" dirty="0">
                <a:solidFill>
                  <a:schemeClr val="tx1"/>
                </a:solidFill>
                <a:latin typeface="Times New Roman" panose="02020603050405020304" pitchFamily="18" charset="0"/>
                <a:ea typeface="宋体" panose="02010600030101010101" pitchFamily="2" charset="-122"/>
              </a:rPr>
              <a:t>℃以下。</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000" b="0" dirty="0">
                <a:solidFill>
                  <a:schemeClr val="tx1"/>
                </a:solidFill>
                <a:latin typeface="Times New Roman" panose="02020603050405020304" pitchFamily="18" charset="0"/>
                <a:ea typeface="宋体" panose="02010600030101010101" pitchFamily="2" charset="-122"/>
              </a:rPr>
              <a:t>  </a:t>
            </a:r>
            <a:r>
              <a:rPr lang="zh-CN" altLang="en-US" sz="2000" b="0" dirty="0" smtClean="0">
                <a:solidFill>
                  <a:schemeClr val="tx1"/>
                </a:solidFill>
                <a:latin typeface="Times New Roman" panose="02020603050405020304" pitchFamily="18" charset="0"/>
                <a:ea typeface="宋体" panose="02010600030101010101" pitchFamily="2" charset="-122"/>
              </a:rPr>
              <a:t>  </a:t>
            </a:r>
            <a:r>
              <a:rPr lang="zh-CN" altLang="en-US" sz="2000" b="0" dirty="0">
                <a:solidFill>
                  <a:schemeClr val="tx1"/>
                </a:solidFill>
                <a:latin typeface="Times New Roman" panose="02020603050405020304" pitchFamily="18" charset="0"/>
                <a:ea typeface="宋体" panose="02010600030101010101" pitchFamily="2" charset="-122"/>
              </a:rPr>
              <a:t>●</a:t>
            </a:r>
            <a:r>
              <a:rPr lang="zh-CN" altLang="en-US" sz="32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污染源：采用脚踏式垃圾桶。</a:t>
            </a:r>
            <a:endParaRPr lang="zh-CN" altLang="en-US" sz="3200" dirty="0">
              <a:solidFill>
                <a:schemeClr val="tx1"/>
              </a:solidFill>
              <a:latin typeface="Times New Roman" panose="02020603050405020304" pitchFamily="18" charset="0"/>
              <a:ea typeface="宋体" panose="02010600030101010101" pitchFamily="2" charset="-122"/>
            </a:endParaRPr>
          </a:p>
          <a:p>
            <a:pPr algn="just"/>
            <a:r>
              <a:rPr lang="zh-CN" altLang="en-US" sz="2000" b="0" dirty="0">
                <a:solidFill>
                  <a:schemeClr val="tx1"/>
                </a:solidFill>
                <a:latin typeface="Times New Roman" panose="02020603050405020304" pitchFamily="18" charset="0"/>
                <a:ea typeface="宋体" panose="02010600030101010101" pitchFamily="2" charset="-122"/>
              </a:rPr>
              <a:t>  </a:t>
            </a:r>
            <a:r>
              <a:rPr lang="zh-CN" altLang="en-US" sz="2000" b="0" dirty="0" smtClean="0">
                <a:solidFill>
                  <a:schemeClr val="tx1"/>
                </a:solidFill>
                <a:latin typeface="Times New Roman" panose="02020603050405020304" pitchFamily="18" charset="0"/>
                <a:ea typeface="宋体" panose="02010600030101010101" pitchFamily="2" charset="-122"/>
              </a:rPr>
              <a:t>  ●</a:t>
            </a:r>
            <a:r>
              <a:rPr lang="zh-CN" altLang="en-US" sz="32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个人卫生：勤洗头、剪指甲。</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pPr algn="just"/>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p:nvPr/>
        </p:nvSpPr>
        <p:spPr>
          <a:xfrm>
            <a:off x="1547664" y="1412776"/>
            <a:ext cx="7139136" cy="4893647"/>
          </a:xfrm>
          <a:prstGeom prst="rect">
            <a:avLst/>
          </a:prstGeom>
          <a:noFill/>
          <a:ln w="9525">
            <a:noFill/>
          </a:ln>
        </p:spPr>
        <p:txBody>
          <a:bodyPr wrap="square" anchor="t">
            <a:spAutoFit/>
          </a:bodyPr>
          <a:lstStyle/>
          <a:p>
            <a:r>
              <a:rPr lang="zh-CN" altLang="en-US" sz="2400" b="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食堂菜肴传递门要限高</a:t>
            </a:r>
            <a:r>
              <a:rPr lang="en-US" altLang="zh-CN" sz="3200" dirty="0" smtClean="0">
                <a:solidFill>
                  <a:schemeClr val="tx1"/>
                </a:solidFill>
                <a:ea typeface="宋体" panose="02010600030101010101" pitchFamily="2" charset="-122"/>
              </a:rPr>
              <a:t>1</a:t>
            </a:r>
            <a:r>
              <a:rPr lang="zh-CN" altLang="en-US" sz="3200" dirty="0" smtClean="0">
                <a:solidFill>
                  <a:schemeClr val="tx1"/>
                </a:solidFill>
                <a:ea typeface="宋体" panose="02010600030101010101" pitchFamily="2" charset="-122"/>
              </a:rPr>
              <a:t>米，注意不</a:t>
            </a:r>
            <a:endParaRPr lang="zh-CN" altLang="en-US" sz="3200" dirty="0" smtClean="0">
              <a:solidFill>
                <a:schemeClr val="tx1"/>
              </a:solidFill>
              <a:ea typeface="宋体" panose="02010600030101010101" pitchFamily="2" charset="-122"/>
            </a:endParaRPr>
          </a:p>
          <a:p>
            <a:r>
              <a:rPr lang="zh-CN" altLang="en-US" sz="3200" dirty="0" smtClean="0">
                <a:solidFill>
                  <a:schemeClr val="tx1"/>
                </a:solidFill>
                <a:ea typeface="宋体" panose="02010600030101010101" pitchFamily="2" charset="-122"/>
              </a:rPr>
              <a:t>可直接推入。</a:t>
            </a:r>
            <a:endParaRPr lang="zh-CN" altLang="en-US" sz="3200" dirty="0" smtClean="0">
              <a:solidFill>
                <a:schemeClr val="tx1"/>
              </a:solidFill>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预进间与操作间的门应采用感应式或触碰式移门。</a:t>
            </a:r>
            <a:endParaRPr lang="en-US" altLang="zh-CN" sz="3200" dirty="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专门放置熟食的冰箱要保持清洁，并做到定期消毒。</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专用的设备、工具、容器，用前应消毒，用后应洗净并保持清洁</a:t>
            </a:r>
            <a:r>
              <a:rPr lang="zh-CN" altLang="en-US" sz="3200" dirty="0" smtClean="0">
                <a:solidFill>
                  <a:schemeClr val="tx1"/>
                </a:solidFill>
                <a:latin typeface="Times New Roman" panose="02020603050405020304" pitchFamily="18" charset="0"/>
                <a:ea typeface="宋体" panose="02010600030101010101" pitchFamily="2" charset="-122"/>
              </a:rPr>
              <a:t>。</a:t>
            </a:r>
            <a:endParaRPr lang="en-US" altLang="zh-CN" sz="3200" dirty="0" smtClean="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endParaRPr lang="zh-CN" altLang="en-US" sz="2400" b="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p:nvPr/>
        </p:nvSpPr>
        <p:spPr>
          <a:xfrm>
            <a:off x="1547664" y="836712"/>
            <a:ext cx="6984777" cy="5386090"/>
          </a:xfrm>
          <a:prstGeom prst="rect">
            <a:avLst/>
          </a:prstGeom>
          <a:noFill/>
          <a:ln w="9525">
            <a:noFill/>
          </a:ln>
        </p:spPr>
        <p:txBody>
          <a:bodyPr wrap="square"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（四）加强对海水产品的加工制作的卫</a:t>
            </a:r>
            <a:r>
              <a:rPr lang="zh-CN" altLang="en-US" sz="3200" dirty="0" smtClean="0">
                <a:solidFill>
                  <a:schemeClr val="tx1"/>
                </a:solidFill>
                <a:latin typeface="Times New Roman" panose="02020603050405020304" pitchFamily="18" charset="0"/>
                <a:ea typeface="宋体" panose="02010600030101010101" pitchFamily="2" charset="-122"/>
              </a:rPr>
              <a:t>生管</a:t>
            </a:r>
            <a:r>
              <a:rPr lang="zh-CN" altLang="en-US" sz="3200" dirty="0">
                <a:solidFill>
                  <a:schemeClr val="tx1"/>
                </a:solidFill>
                <a:latin typeface="Times New Roman" panose="02020603050405020304" pitchFamily="18" charset="0"/>
                <a:ea typeface="宋体" panose="02010600030101010101" pitchFamily="2" charset="-122"/>
              </a:rPr>
              <a:t>理</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要注意生熟分开（存放生熟食品的冰箱</a:t>
            </a:r>
            <a:r>
              <a:rPr lang="zh-CN" altLang="en-US" sz="3200" dirty="0" smtClean="0">
                <a:solidFill>
                  <a:schemeClr val="tx1"/>
                </a:solidFill>
                <a:latin typeface="Times New Roman" panose="02020603050405020304" pitchFamily="18" charset="0"/>
                <a:ea typeface="宋体" panose="02010600030101010101" pitchFamily="2" charset="-122"/>
              </a:rPr>
              <a:t>、容器</a:t>
            </a:r>
            <a:r>
              <a:rPr lang="zh-CN" altLang="en-US" sz="3200" dirty="0">
                <a:solidFill>
                  <a:schemeClr val="tx1"/>
                </a:solidFill>
                <a:latin typeface="Times New Roman" panose="02020603050405020304" pitchFamily="18" charset="0"/>
                <a:ea typeface="宋体" panose="02010600030101010101" pitchFamily="2" charset="-122"/>
              </a:rPr>
              <a:t>分开，切配生熟食品的墩头分开</a:t>
            </a:r>
            <a:r>
              <a:rPr lang="zh-CN" altLang="en-US" sz="3200" dirty="0" smtClean="0">
                <a:solidFill>
                  <a:schemeClr val="tx1"/>
                </a:solidFill>
                <a:latin typeface="Times New Roman" panose="02020603050405020304" pitchFamily="18" charset="0"/>
                <a:ea typeface="宋体" panose="02010600030101010101" pitchFamily="2" charset="-122"/>
              </a:rPr>
              <a:t>，加</a:t>
            </a:r>
            <a:r>
              <a:rPr lang="zh-CN" altLang="en-US" sz="3200" dirty="0">
                <a:solidFill>
                  <a:schemeClr val="tx1"/>
                </a:solidFill>
                <a:latin typeface="Times New Roman" panose="02020603050405020304" pitchFamily="18" charset="0"/>
                <a:ea typeface="宋体" panose="02010600030101010101" pitchFamily="2" charset="-122"/>
              </a:rPr>
              <a:t>工生熟食品的厨师分开），烹调时</a:t>
            </a:r>
            <a:r>
              <a:rPr lang="zh-CN" altLang="en-US" sz="3200" dirty="0" smtClean="0">
                <a:solidFill>
                  <a:schemeClr val="tx1"/>
                </a:solidFill>
                <a:latin typeface="Times New Roman" panose="02020603050405020304" pitchFamily="18" charset="0"/>
                <a:ea typeface="宋体" panose="02010600030101010101" pitchFamily="2" charset="-122"/>
              </a:rPr>
              <a:t>要烧</a:t>
            </a:r>
            <a:r>
              <a:rPr lang="zh-CN" altLang="en-US" sz="3200" dirty="0">
                <a:solidFill>
                  <a:schemeClr val="tx1"/>
                </a:solidFill>
                <a:latin typeface="Times New Roman" panose="02020603050405020304" pitchFamily="18" charset="0"/>
                <a:ea typeface="宋体" panose="02010600030101010101" pitchFamily="2" charset="-122"/>
              </a:rPr>
              <a:t>熟煮透，防止外熟里生。 </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鉴于洗菜池已成为副溶血性弧菌的储</a:t>
            </a:r>
            <a:r>
              <a:rPr lang="zh-CN" altLang="en-US" sz="3200" dirty="0" smtClean="0">
                <a:solidFill>
                  <a:schemeClr val="tx1"/>
                </a:solidFill>
                <a:latin typeface="Times New Roman" panose="02020603050405020304" pitchFamily="18" charset="0"/>
                <a:ea typeface="宋体" panose="02010600030101010101" pitchFamily="2" charset="-122"/>
              </a:rPr>
              <a:t>藏场</a:t>
            </a:r>
            <a:r>
              <a:rPr lang="zh-CN" altLang="en-US" sz="3200" dirty="0">
                <a:solidFill>
                  <a:schemeClr val="tx1"/>
                </a:solidFill>
                <a:latin typeface="Times New Roman" panose="02020603050405020304" pitchFamily="18" charset="0"/>
                <a:ea typeface="宋体" panose="02010600030101010101" pitchFamily="2" charset="-122"/>
              </a:rPr>
              <a:t>所和交叉污染的传播媒介，因此，</a:t>
            </a:r>
            <a:r>
              <a:rPr lang="zh-CN" altLang="en-US" sz="3200" dirty="0" smtClean="0">
                <a:solidFill>
                  <a:schemeClr val="tx1"/>
                </a:solidFill>
                <a:latin typeface="Times New Roman" panose="02020603050405020304" pitchFamily="18" charset="0"/>
                <a:ea typeface="宋体" panose="02010600030101010101" pitchFamily="2" charset="-122"/>
              </a:rPr>
              <a:t>海水</a:t>
            </a:r>
            <a:r>
              <a:rPr lang="zh-CN" altLang="en-US" sz="3200" dirty="0">
                <a:solidFill>
                  <a:schemeClr val="tx1"/>
                </a:solidFill>
                <a:latin typeface="Times New Roman" panose="02020603050405020304" pitchFamily="18" charset="0"/>
                <a:ea typeface="宋体" panose="02010600030101010101" pitchFamily="2" charset="-122"/>
              </a:rPr>
              <a:t>产品应当与蔬菜、肉类分池清洗。</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p:nvPr/>
        </p:nvSpPr>
        <p:spPr>
          <a:xfrm>
            <a:off x="1979613" y="1341438"/>
            <a:ext cx="6624637" cy="4524375"/>
          </a:xfrm>
          <a:prstGeom prst="rect">
            <a:avLst/>
          </a:prstGeom>
          <a:noFill/>
          <a:ln w="9525">
            <a:noFill/>
          </a:ln>
        </p:spPr>
        <p:txBody>
          <a:bodyPr anchor="t">
            <a:spAutoFit/>
          </a:bodyPr>
          <a:lstStyle/>
          <a:p>
            <a:pPr algn="just"/>
            <a:r>
              <a:rPr lang="zh-CN" altLang="en-US" sz="3200" dirty="0">
                <a:solidFill>
                  <a:schemeClr val="tx1"/>
                </a:solidFill>
                <a:latin typeface="Times New Roman" panose="02020603050405020304" pitchFamily="18" charset="0"/>
                <a:ea typeface="宋体" panose="02010600030101010101" pitchFamily="2" charset="-122"/>
              </a:rPr>
              <a:t>（五）杜绝生食与熟食的交叉污染</a:t>
            </a:r>
            <a:endParaRPr lang="zh-CN" altLang="en-US" sz="3200" dirty="0">
              <a:solidFill>
                <a:schemeClr val="tx1"/>
              </a:solidFill>
              <a:latin typeface="Times New Roman" panose="02020603050405020304" pitchFamily="18" charset="0"/>
              <a:ea typeface="宋体" panose="02010600030101010101" pitchFamily="2" charset="-122"/>
            </a:endParaRPr>
          </a:p>
          <a:p>
            <a:pPr algn="just"/>
            <a:endParaRPr lang="zh-CN" altLang="en-US" sz="3200" dirty="0">
              <a:solidFill>
                <a:schemeClr val="tx1"/>
              </a:solidFill>
              <a:latin typeface="Times New Roman" panose="02020603050405020304" pitchFamily="18" charset="0"/>
              <a:ea typeface="宋体" panose="02010600030101010101" pitchFamily="2" charset="-122"/>
            </a:endParaRPr>
          </a:p>
          <a:p>
            <a:pPr algn="just"/>
            <a:r>
              <a:rPr lang="zh-CN" altLang="en-US" sz="2400" b="0" dirty="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要严把质量关，防止购入变质食品。</a:t>
            </a:r>
            <a:endParaRPr lang="zh-CN" altLang="en-US" sz="3200" dirty="0">
              <a:solidFill>
                <a:schemeClr val="tx1"/>
              </a:solidFill>
              <a:latin typeface="Times New Roman" panose="02020603050405020304" pitchFamily="18" charset="0"/>
              <a:ea typeface="宋体" panose="02010600030101010101" pitchFamily="2" charset="-122"/>
            </a:endParaRPr>
          </a:p>
          <a:p>
            <a:pPr algn="just"/>
            <a:r>
              <a:rPr lang="zh-CN" altLang="en-US" sz="2400" b="0" dirty="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遵守加工过程从生到熟的加工顺</a:t>
            </a:r>
            <a:endParaRPr lang="zh-CN" altLang="en-US" sz="3200" dirty="0">
              <a:solidFill>
                <a:schemeClr val="tx1"/>
              </a:solidFill>
              <a:latin typeface="Times New Roman" panose="02020603050405020304" pitchFamily="18" charset="0"/>
              <a:ea typeface="宋体" panose="02010600030101010101" pitchFamily="2" charset="-122"/>
            </a:endParaRPr>
          </a:p>
          <a:p>
            <a:pPr algn="just"/>
            <a:r>
              <a:rPr lang="zh-CN" altLang="en-US" sz="3200" dirty="0">
                <a:solidFill>
                  <a:schemeClr val="tx1"/>
                </a:solidFill>
                <a:latin typeface="Times New Roman" panose="02020603050405020304" pitchFamily="18" charset="0"/>
                <a:ea typeface="宋体" panose="02010600030101010101" pitchFamily="2" charset="-122"/>
              </a:rPr>
              <a:t>   序，切实做好生、熟分开。</a:t>
            </a:r>
            <a:endParaRPr lang="zh-CN" altLang="en-US" sz="3200" dirty="0">
              <a:solidFill>
                <a:schemeClr val="tx1"/>
              </a:solidFill>
              <a:latin typeface="Times New Roman" panose="02020603050405020304" pitchFamily="18" charset="0"/>
              <a:ea typeface="宋体" panose="02010600030101010101" pitchFamily="2" charset="-122"/>
            </a:endParaRPr>
          </a:p>
          <a:p>
            <a:pPr algn="just"/>
            <a:r>
              <a:rPr lang="zh-CN" altLang="en-US" sz="2400" b="0" dirty="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加工肉禽类、水产藻类、果蔬类使</a:t>
            </a:r>
            <a:endParaRPr lang="en-US" altLang="zh-CN" sz="3200" dirty="0">
              <a:solidFill>
                <a:schemeClr val="tx1"/>
              </a:solidFill>
              <a:latin typeface="Times New Roman" panose="02020603050405020304" pitchFamily="18" charset="0"/>
              <a:ea typeface="宋体" panose="02010600030101010101" pitchFamily="2" charset="-122"/>
            </a:endParaRPr>
          </a:p>
          <a:p>
            <a:pPr algn="just"/>
            <a:r>
              <a:rPr lang="en-US" altLang="zh-CN" sz="32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用的砧板、刀具、剪刀、抹布和容</a:t>
            </a:r>
            <a:endParaRPr lang="en-US" altLang="zh-CN" sz="3200" dirty="0">
              <a:solidFill>
                <a:schemeClr val="tx1"/>
              </a:solidFill>
              <a:latin typeface="Times New Roman" panose="02020603050405020304" pitchFamily="18" charset="0"/>
              <a:ea typeface="宋体" panose="02010600030101010101" pitchFamily="2" charset="-122"/>
            </a:endParaRPr>
          </a:p>
          <a:p>
            <a:pPr algn="just"/>
            <a:r>
              <a:rPr lang="en-US" altLang="zh-CN" sz="32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器要分别标以红色、蓝色和绿色；</a:t>
            </a:r>
            <a:endParaRPr lang="en-US" altLang="zh-CN" sz="3200" dirty="0">
              <a:solidFill>
                <a:schemeClr val="tx1"/>
              </a:solidFill>
              <a:latin typeface="Times New Roman" panose="02020603050405020304" pitchFamily="18" charset="0"/>
              <a:ea typeface="宋体" panose="02010600030101010101" pitchFamily="2" charset="-122"/>
            </a:endParaRPr>
          </a:p>
          <a:p>
            <a:pPr algn="just"/>
            <a:r>
              <a:rPr lang="en-US" altLang="zh-CN" sz="32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专间则标以白色。</a:t>
            </a:r>
            <a:endParaRPr lang="en-US" altLang="zh-CN"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547663" y="1412776"/>
            <a:ext cx="7416949" cy="6432530"/>
          </a:xfrm>
          <a:prstGeom prst="rect">
            <a:avLst/>
          </a:prstGeom>
          <a:noFill/>
          <a:ln w="12700">
            <a:noFill/>
            <a:miter lim="800000"/>
          </a:ln>
        </p:spPr>
        <p:txBody>
          <a:bodyPr wrap="square">
            <a:spAutoFit/>
          </a:bodyPr>
          <a:lstStyle/>
          <a:p>
            <a:endParaRPr lang="en-US" altLang="zh-CN" sz="2400" dirty="0">
              <a:solidFill>
                <a:schemeClr val="tx1"/>
              </a:solidFill>
              <a:latin typeface="+mj-lt"/>
              <a:ea typeface="宋体" panose="02010600030101010101" pitchFamily="2" charset="-122"/>
            </a:endParaRPr>
          </a:p>
          <a:p>
            <a:r>
              <a:rPr lang="zh-CN" altLang="en-US" sz="2400" dirty="0">
                <a:solidFill>
                  <a:schemeClr val="tx1"/>
                </a:solidFill>
                <a:latin typeface="+mj-lt"/>
                <a:ea typeface="宋体" panose="02010600030101010101" pitchFamily="2" charset="-122"/>
              </a:rPr>
              <a:t>●</a:t>
            </a:r>
            <a:r>
              <a:rPr lang="en-US" altLang="zh-CN" sz="2400" dirty="0">
                <a:latin typeface="+mj-lt"/>
                <a:ea typeface="宋体" panose="02010600030101010101" pitchFamily="2" charset="-122"/>
              </a:rPr>
              <a:t> </a:t>
            </a:r>
            <a:r>
              <a:rPr lang="en-US" altLang="zh-CN" sz="3200" dirty="0">
                <a:solidFill>
                  <a:schemeClr val="tx1"/>
                </a:solidFill>
                <a:latin typeface="+mj-lt"/>
                <a:ea typeface="宋体" panose="02010600030101010101" pitchFamily="2" charset="-122"/>
              </a:rPr>
              <a:t>2008</a:t>
            </a:r>
            <a:r>
              <a:rPr lang="zh-CN" altLang="en-US" sz="3200" dirty="0">
                <a:solidFill>
                  <a:schemeClr val="tx1"/>
                </a:solidFill>
                <a:latin typeface="+mj-lt"/>
                <a:ea typeface="宋体" panose="02010600030101010101" pitchFamily="2" charset="-122"/>
              </a:rPr>
              <a:t>年</a:t>
            </a:r>
            <a:r>
              <a:rPr lang="en-US" altLang="zh-CN" sz="3200" dirty="0">
                <a:solidFill>
                  <a:schemeClr val="tx1"/>
                </a:solidFill>
                <a:latin typeface="+mj-lt"/>
                <a:ea typeface="宋体" panose="02010600030101010101" pitchFamily="2" charset="-122"/>
              </a:rPr>
              <a:t>5</a:t>
            </a:r>
            <a:r>
              <a:rPr lang="zh-CN" altLang="en-US" sz="3200" dirty="0">
                <a:solidFill>
                  <a:schemeClr val="tx1"/>
                </a:solidFill>
                <a:latin typeface="+mj-lt"/>
                <a:ea typeface="宋体" panose="02010600030101010101" pitchFamily="2" charset="-122"/>
              </a:rPr>
              <a:t>月</a:t>
            </a:r>
            <a:r>
              <a:rPr lang="en-US" altLang="zh-CN" sz="3200" dirty="0">
                <a:solidFill>
                  <a:schemeClr val="tx1"/>
                </a:solidFill>
                <a:latin typeface="+mj-lt"/>
                <a:ea typeface="宋体" panose="02010600030101010101" pitchFamily="2" charset="-122"/>
              </a:rPr>
              <a:t>2-5</a:t>
            </a:r>
            <a:r>
              <a:rPr lang="zh-CN" altLang="en-US" sz="3200" dirty="0">
                <a:solidFill>
                  <a:schemeClr val="tx1"/>
                </a:solidFill>
                <a:latin typeface="+mj-lt"/>
                <a:ea typeface="宋体" panose="02010600030101010101" pitchFamily="2" charset="-122"/>
              </a:rPr>
              <a:t>日，武汉市连续发生</a:t>
            </a:r>
            <a:r>
              <a:rPr lang="en-US" altLang="zh-CN" sz="3200" dirty="0">
                <a:solidFill>
                  <a:schemeClr val="tx1"/>
                </a:solidFill>
                <a:latin typeface="+mj-lt"/>
                <a:ea typeface="宋体" panose="02010600030101010101" pitchFamily="2" charset="-122"/>
              </a:rPr>
              <a:t>8</a:t>
            </a:r>
            <a:r>
              <a:rPr lang="zh-CN" altLang="en-US" sz="3200" dirty="0">
                <a:solidFill>
                  <a:schemeClr val="tx1"/>
                </a:solidFill>
                <a:latin typeface="+mj-lt"/>
                <a:ea typeface="宋体" panose="02010600030101010101" pitchFamily="2" charset="-122"/>
              </a:rPr>
              <a:t>起因进食过夜米粉而致百余人</a:t>
            </a:r>
            <a:r>
              <a:rPr lang="zh-CN" altLang="en-US" sz="3200" dirty="0">
                <a:solidFill>
                  <a:srgbClr val="FF0000"/>
                </a:solidFill>
                <a:latin typeface="+mj-lt"/>
                <a:ea typeface="宋体" panose="02010600030101010101" pitchFamily="2" charset="-122"/>
              </a:rPr>
              <a:t>蜡样芽孢杆菌肠毒素</a:t>
            </a:r>
            <a:r>
              <a:rPr lang="zh-CN" altLang="en-US" sz="3200" dirty="0">
                <a:solidFill>
                  <a:schemeClr val="tx1"/>
                </a:solidFill>
                <a:latin typeface="+mj-lt"/>
                <a:ea typeface="宋体" panose="02010600030101010101" pitchFamily="2" charset="-122"/>
              </a:rPr>
              <a:t>食物中毒。</a:t>
            </a:r>
            <a:endParaRPr lang="en-US" altLang="zh-CN" sz="3200" dirty="0">
              <a:solidFill>
                <a:schemeClr val="tx1"/>
              </a:solidFill>
              <a:latin typeface="+mj-lt"/>
              <a:ea typeface="宋体" panose="02010600030101010101" pitchFamily="2" charset="-122"/>
            </a:endParaRPr>
          </a:p>
          <a:p>
            <a:endParaRPr lang="en-US" altLang="zh-CN" sz="2400" dirty="0">
              <a:solidFill>
                <a:schemeClr val="tx1"/>
              </a:solidFill>
              <a:latin typeface="+mj-lt"/>
              <a:ea typeface="宋体" panose="02010600030101010101" pitchFamily="2" charset="-122"/>
            </a:endParaRPr>
          </a:p>
          <a:p>
            <a:r>
              <a:rPr lang="zh-CN" altLang="en-US" sz="2400" dirty="0">
                <a:solidFill>
                  <a:schemeClr val="tx1"/>
                </a:solidFill>
                <a:latin typeface="+mj-lt"/>
                <a:ea typeface="宋体" panose="02010600030101010101" pitchFamily="2" charset="-122"/>
              </a:rPr>
              <a:t>●</a:t>
            </a:r>
            <a:r>
              <a:rPr lang="en-US" altLang="zh-CN" sz="3200" dirty="0">
                <a:latin typeface="+mj-lt"/>
                <a:ea typeface="宋体" panose="02010600030101010101" pitchFamily="2" charset="-122"/>
              </a:rPr>
              <a:t> </a:t>
            </a:r>
            <a:r>
              <a:rPr lang="en-US" altLang="zh-CN" sz="3200" dirty="0">
                <a:solidFill>
                  <a:schemeClr val="tx1"/>
                </a:solidFill>
                <a:latin typeface="+mj-lt"/>
                <a:ea typeface="宋体" panose="02010600030101010101" pitchFamily="2" charset="-122"/>
              </a:rPr>
              <a:t>2008</a:t>
            </a:r>
            <a:r>
              <a:rPr lang="zh-CN" altLang="en-US" sz="3200" dirty="0">
                <a:solidFill>
                  <a:schemeClr val="tx1"/>
                </a:solidFill>
                <a:latin typeface="+mj-lt"/>
                <a:ea typeface="宋体" panose="02010600030101010101" pitchFamily="2" charset="-122"/>
              </a:rPr>
              <a:t>年</a:t>
            </a:r>
            <a:r>
              <a:rPr lang="en-US" altLang="zh-CN" sz="3200" dirty="0">
                <a:solidFill>
                  <a:schemeClr val="tx1"/>
                </a:solidFill>
                <a:latin typeface="+mj-lt"/>
                <a:ea typeface="宋体" panose="02010600030101010101" pitchFamily="2" charset="-122"/>
              </a:rPr>
              <a:t>8</a:t>
            </a:r>
            <a:r>
              <a:rPr lang="zh-CN" altLang="en-US" sz="3200" dirty="0">
                <a:solidFill>
                  <a:schemeClr val="tx1"/>
                </a:solidFill>
                <a:latin typeface="+mj-lt"/>
                <a:ea typeface="宋体" panose="02010600030101010101" pitchFamily="2" charset="-122"/>
              </a:rPr>
              <a:t>月</a:t>
            </a:r>
            <a:r>
              <a:rPr lang="en-US" altLang="zh-CN" sz="3200" dirty="0">
                <a:solidFill>
                  <a:schemeClr val="tx1"/>
                </a:solidFill>
                <a:latin typeface="+mj-lt"/>
                <a:ea typeface="宋体" panose="02010600030101010101" pitchFamily="2" charset="-122"/>
              </a:rPr>
              <a:t>31</a:t>
            </a:r>
            <a:r>
              <a:rPr lang="zh-CN" altLang="en-US" sz="3200" dirty="0">
                <a:solidFill>
                  <a:schemeClr val="tx1"/>
                </a:solidFill>
                <a:latin typeface="+mj-lt"/>
                <a:ea typeface="宋体" panose="02010600030101010101" pitchFamily="2" charset="-122"/>
              </a:rPr>
              <a:t>日，深圳市</a:t>
            </a:r>
            <a:r>
              <a:rPr lang="en-US" altLang="zh-CN" sz="3200" dirty="0">
                <a:solidFill>
                  <a:schemeClr val="tx1"/>
                </a:solidFill>
                <a:latin typeface="+mj-lt"/>
                <a:ea typeface="宋体" panose="02010600030101010101" pitchFamily="2" charset="-122"/>
              </a:rPr>
              <a:t>166</a:t>
            </a:r>
            <a:r>
              <a:rPr lang="zh-CN" altLang="en-US" sz="3200" dirty="0">
                <a:solidFill>
                  <a:schemeClr val="tx1"/>
                </a:solidFill>
                <a:latin typeface="+mj-lt"/>
                <a:ea typeface="宋体" panose="02010600030101010101" pitchFamily="2" charset="-122"/>
              </a:rPr>
              <a:t>人因进食宝安区樱桃食品有限公司生产的三明治而致沙门氏菌食物中毒。</a:t>
            </a:r>
            <a:endParaRPr lang="zh-CN" altLang="en-US" sz="3200" dirty="0">
              <a:solidFill>
                <a:schemeClr val="tx1"/>
              </a:solidFill>
              <a:latin typeface="+mj-lt"/>
              <a:ea typeface="宋体" panose="02010600030101010101" pitchFamily="2" charset="-122"/>
            </a:endParaRPr>
          </a:p>
          <a:p>
            <a:endParaRPr lang="zh-CN" altLang="en-US" sz="3200" dirty="0">
              <a:solidFill>
                <a:schemeClr val="tx1"/>
              </a:solidFill>
              <a:ea typeface="仿宋_GB2312" panose="02010609030101010101" pitchFamily="49" charset="-122"/>
            </a:endParaRPr>
          </a:p>
          <a:p>
            <a:endParaRPr lang="en-US" altLang="zh-CN" sz="3200" dirty="0">
              <a:solidFill>
                <a:schemeClr val="tx1"/>
              </a:solidFill>
              <a:ea typeface="仿宋_GB2312" panose="02010609030101010101" pitchFamily="49" charset="-122"/>
            </a:endParaRPr>
          </a:p>
          <a:p>
            <a:endParaRPr lang="zh-CN" altLang="en-US" sz="3200" dirty="0">
              <a:solidFill>
                <a:schemeClr val="tx1"/>
              </a:solidFill>
              <a:ea typeface="仿宋_GB2312" panose="02010609030101010101" pitchFamily="49" charset="-122"/>
            </a:endParaRPr>
          </a:p>
          <a:p>
            <a:r>
              <a:rPr lang="zh-CN" altLang="en-US" dirty="0">
                <a:ea typeface="仿宋_GB2312" panose="02010609030101010101" pitchFamily="49" charset="-122"/>
              </a:rPr>
              <a:t> </a:t>
            </a:r>
            <a:endParaRPr lang="zh-CN" altLang="en-US" dirty="0">
              <a:ea typeface="仿宋_GB2312" panose="02010609030101010101" pitchFamily="49" charset="-122"/>
            </a:endParaRPr>
          </a:p>
          <a:p>
            <a:endParaRPr lang="zh-CN" altLang="en-US" sz="3200" dirty="0">
              <a:solidFill>
                <a:schemeClr val="tx1"/>
              </a:solidFill>
              <a:ea typeface="仿宋_GB2312" panose="02010609030101010101" pitchFamily="49" charset="-122"/>
            </a:endParaRPr>
          </a:p>
          <a:p>
            <a:endParaRPr lang="zh-CN" altLang="en-US" sz="3200" dirty="0">
              <a:solidFill>
                <a:schemeClr val="tx1"/>
              </a:solidFill>
              <a:ea typeface="仿宋_GB2312" panose="02010609030101010101" pitchFamily="49" charset="-122"/>
            </a:endParaRPr>
          </a:p>
        </p:txBody>
      </p:sp>
      <p:sp>
        <p:nvSpPr>
          <p:cNvPr id="12291" name="Text Box 3"/>
          <p:cNvSpPr txBox="1">
            <a:spLocks noChangeArrowheads="1"/>
          </p:cNvSpPr>
          <p:nvPr/>
        </p:nvSpPr>
        <p:spPr bwMode="auto">
          <a:xfrm>
            <a:off x="6781800" y="5257800"/>
            <a:ext cx="762000" cy="457200"/>
          </a:xfrm>
          <a:prstGeom prst="rect">
            <a:avLst/>
          </a:prstGeom>
          <a:noFill/>
          <a:ln w="12700">
            <a:noFill/>
            <a:miter lim="800000"/>
          </a:ln>
        </p:spPr>
        <p:txBody>
          <a:bodyPr>
            <a:spAutoFit/>
          </a:bodyPr>
          <a:lstStyle/>
          <a:p>
            <a:pPr>
              <a:spcBef>
                <a:spcPct val="50000"/>
              </a:spcBef>
            </a:pPr>
            <a:endParaRPr lang="zh-CN" altLang="en-US" sz="2400" b="0">
              <a:solidFill>
                <a:schemeClr val="tx1"/>
              </a:solidFill>
              <a:ea typeface="仿宋_GB2312" panose="02010609030101010101" pitchFamily="49" charset="-122"/>
            </a:endParaRPr>
          </a:p>
        </p:txBody>
      </p:sp>
    </p:spTree>
  </p:cSld>
  <p:clrMapOvr>
    <a:masterClrMapping/>
  </p:clrMapOvr>
  <p:transition spd="med">
    <p:strips dir="ru"/>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p:nvPr/>
        </p:nvSpPr>
        <p:spPr>
          <a:xfrm>
            <a:off x="1547665" y="620688"/>
            <a:ext cx="7056784" cy="6247864"/>
          </a:xfrm>
          <a:prstGeom prst="rect">
            <a:avLst/>
          </a:prstGeom>
          <a:noFill/>
          <a:ln w="9525">
            <a:noFill/>
          </a:ln>
        </p:spPr>
        <p:txBody>
          <a:bodyPr wrap="square" anchor="t">
            <a:spAutoFit/>
          </a:bodyPr>
          <a:lstStyle/>
          <a:p>
            <a:pPr algn="just"/>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smtClean="0">
                <a:solidFill>
                  <a:schemeClr val="tx1"/>
                </a:solidFill>
                <a:latin typeface="+mn-ea"/>
                <a:ea typeface="+mn-ea"/>
              </a:rPr>
              <a:t>冰</a:t>
            </a:r>
            <a:r>
              <a:rPr lang="zh-CN" altLang="en-US" sz="3200" dirty="0">
                <a:solidFill>
                  <a:schemeClr val="tx1"/>
                </a:solidFill>
                <a:latin typeface="+mn-ea"/>
                <a:ea typeface="+mn-ea"/>
              </a:rPr>
              <a:t>箱要标明存放生熟食品的标识，</a:t>
            </a:r>
            <a:endParaRPr lang="zh-CN" altLang="en-US" sz="3200" dirty="0">
              <a:solidFill>
                <a:schemeClr val="tx1"/>
              </a:solidFill>
              <a:latin typeface="+mn-ea"/>
              <a:ea typeface="+mn-ea"/>
            </a:endParaRPr>
          </a:p>
          <a:p>
            <a:pPr algn="just"/>
            <a:r>
              <a:rPr lang="zh-CN" altLang="en-US" sz="3200" dirty="0">
                <a:solidFill>
                  <a:schemeClr val="tx1"/>
                </a:solidFill>
                <a:latin typeface="+mn-ea"/>
                <a:ea typeface="+mn-ea"/>
              </a:rPr>
              <a:t>  </a:t>
            </a:r>
            <a:r>
              <a:rPr lang="zh-CN" altLang="en-US" sz="3200" dirty="0" smtClean="0">
                <a:solidFill>
                  <a:schemeClr val="tx1"/>
                </a:solidFill>
                <a:latin typeface="+mn-ea"/>
                <a:ea typeface="+mn-ea"/>
              </a:rPr>
              <a:t>成</a:t>
            </a:r>
            <a:r>
              <a:rPr lang="zh-CN" altLang="en-US" sz="3200" dirty="0">
                <a:solidFill>
                  <a:schemeClr val="tx1"/>
                </a:solidFill>
                <a:latin typeface="+mn-ea"/>
                <a:ea typeface="+mn-ea"/>
              </a:rPr>
              <a:t>品与半成品要分别存放，不能存</a:t>
            </a:r>
            <a:endParaRPr lang="zh-CN" altLang="en-US" sz="3200" dirty="0">
              <a:solidFill>
                <a:schemeClr val="tx1"/>
              </a:solidFill>
              <a:latin typeface="+mn-ea"/>
              <a:ea typeface="+mn-ea"/>
            </a:endParaRPr>
          </a:p>
          <a:p>
            <a:pPr algn="just"/>
            <a:r>
              <a:rPr lang="zh-CN" altLang="en-US" sz="3200" dirty="0">
                <a:solidFill>
                  <a:schemeClr val="tx1"/>
                </a:solidFill>
                <a:latin typeface="+mn-ea"/>
                <a:ea typeface="+mn-ea"/>
              </a:rPr>
              <a:t>  </a:t>
            </a:r>
            <a:r>
              <a:rPr lang="zh-CN" altLang="en-US" sz="3200" dirty="0" smtClean="0">
                <a:solidFill>
                  <a:schemeClr val="tx1"/>
                </a:solidFill>
                <a:latin typeface="+mn-ea"/>
                <a:ea typeface="+mn-ea"/>
              </a:rPr>
              <a:t>放</a:t>
            </a:r>
            <a:r>
              <a:rPr lang="zh-CN" altLang="en-US" sz="3200" dirty="0">
                <a:solidFill>
                  <a:schemeClr val="tx1"/>
                </a:solidFill>
                <a:latin typeface="+mn-ea"/>
                <a:ea typeface="+mn-ea"/>
              </a:rPr>
              <a:t>在同一冰箱内，贮存食品必须遵</a:t>
            </a:r>
            <a:endParaRPr lang="zh-CN" altLang="en-US" sz="3200" dirty="0">
              <a:solidFill>
                <a:schemeClr val="tx1"/>
              </a:solidFill>
              <a:latin typeface="+mn-ea"/>
              <a:ea typeface="+mn-ea"/>
            </a:endParaRPr>
          </a:p>
          <a:p>
            <a:pPr algn="just"/>
            <a:r>
              <a:rPr lang="zh-CN" altLang="en-US" sz="3200" dirty="0">
                <a:solidFill>
                  <a:schemeClr val="tx1"/>
                </a:solidFill>
                <a:latin typeface="+mn-ea"/>
                <a:ea typeface="+mn-ea"/>
              </a:rPr>
              <a:t>  </a:t>
            </a:r>
            <a:r>
              <a:rPr lang="zh-CN" altLang="en-US" sz="3200" dirty="0" smtClean="0">
                <a:solidFill>
                  <a:schemeClr val="tx1"/>
                </a:solidFill>
                <a:latin typeface="+mn-ea"/>
                <a:ea typeface="+mn-ea"/>
              </a:rPr>
              <a:t>守</a:t>
            </a:r>
            <a:r>
              <a:rPr lang="zh-CN" altLang="en-US" sz="3200" dirty="0">
                <a:solidFill>
                  <a:schemeClr val="tx1"/>
                </a:solidFill>
                <a:latin typeface="+mn-ea"/>
                <a:ea typeface="+mn-ea"/>
              </a:rPr>
              <a:t>先存先出的原则。</a:t>
            </a:r>
            <a:endParaRPr lang="zh-CN" altLang="en-US" sz="3200" dirty="0">
              <a:solidFill>
                <a:schemeClr val="tx1"/>
              </a:solidFill>
              <a:latin typeface="+mn-ea"/>
              <a:ea typeface="+mn-ea"/>
            </a:endParaRPr>
          </a:p>
          <a:p>
            <a:pPr algn="just"/>
            <a:endParaRPr lang="zh-CN" altLang="en-US" sz="2400" b="0" dirty="0">
              <a:solidFill>
                <a:schemeClr val="tx1"/>
              </a:solidFill>
              <a:latin typeface="+mn-ea"/>
              <a:ea typeface="+mn-ea"/>
            </a:endParaRPr>
          </a:p>
          <a:p>
            <a:pPr algn="just"/>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在专用冷冻或冷藏设备中存放食品</a:t>
            </a:r>
            <a:endParaRPr lang="en-US" altLang="zh-CN" sz="3200" dirty="0" smtClean="0">
              <a:solidFill>
                <a:schemeClr val="tx1"/>
              </a:solidFill>
              <a:latin typeface="+mn-ea"/>
              <a:ea typeface="+mn-ea"/>
            </a:endParaRPr>
          </a:p>
          <a:p>
            <a:pPr algn="just"/>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时，宜将食品放置在密闭容器内或</a:t>
            </a:r>
            <a:endParaRPr lang="en-US" altLang="zh-CN" sz="3200" dirty="0" smtClean="0">
              <a:solidFill>
                <a:schemeClr val="tx1"/>
              </a:solidFill>
              <a:latin typeface="+mn-ea"/>
              <a:ea typeface="+mn-ea"/>
            </a:endParaRPr>
          </a:p>
          <a:p>
            <a:pPr algn="just"/>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使用保鲜膜等进行无污染覆盖。</a:t>
            </a:r>
            <a:endParaRPr lang="zh-CN" altLang="zh-CN" sz="3200" dirty="0" smtClean="0">
              <a:solidFill>
                <a:schemeClr val="tx1"/>
              </a:solidFill>
              <a:latin typeface="+mn-ea"/>
              <a:ea typeface="+mn-ea"/>
            </a:endParaRPr>
          </a:p>
          <a:p>
            <a:pPr algn="just"/>
            <a:endParaRPr lang="en-US" altLang="zh-CN" sz="2400" b="0" dirty="0" smtClean="0">
              <a:solidFill>
                <a:schemeClr val="tx1"/>
              </a:solidFill>
              <a:latin typeface="+mn-ea"/>
              <a:ea typeface="+mn-ea"/>
            </a:endParaRPr>
          </a:p>
          <a:p>
            <a:pPr algn="just"/>
            <a:r>
              <a:rPr lang="zh-CN" altLang="en-US" sz="2400" b="0" dirty="0" smtClean="0">
                <a:solidFill>
                  <a:schemeClr val="tx1"/>
                </a:solidFill>
                <a:latin typeface="+mn-ea"/>
                <a:ea typeface="+mn-ea"/>
              </a:rPr>
              <a:t>● </a:t>
            </a:r>
            <a:r>
              <a:rPr lang="zh-CN" altLang="en-US" sz="3200" dirty="0" smtClean="0">
                <a:solidFill>
                  <a:schemeClr val="tx1"/>
                </a:solidFill>
                <a:latin typeface="+mn-ea"/>
                <a:ea typeface="+mn-ea"/>
              </a:rPr>
              <a:t>冷</a:t>
            </a:r>
            <a:r>
              <a:rPr lang="zh-CN" altLang="en-US" sz="3200" dirty="0">
                <a:solidFill>
                  <a:schemeClr val="tx1"/>
                </a:solidFill>
                <a:latin typeface="+mn-ea"/>
                <a:ea typeface="+mn-ea"/>
              </a:rPr>
              <a:t>藏设备要定期清洁、除霜、消毒，</a:t>
            </a:r>
            <a:endParaRPr lang="en-US" altLang="zh-CN" sz="3200" dirty="0">
              <a:solidFill>
                <a:schemeClr val="tx1"/>
              </a:solidFill>
              <a:latin typeface="+mn-ea"/>
              <a:ea typeface="+mn-ea"/>
            </a:endParaRPr>
          </a:p>
          <a:p>
            <a:pPr algn="just"/>
            <a:r>
              <a:rPr lang="en-US" altLang="zh-CN" sz="3200" dirty="0">
                <a:solidFill>
                  <a:schemeClr val="tx1"/>
                </a:solidFill>
                <a:latin typeface="+mn-ea"/>
                <a:ea typeface="+mn-ea"/>
              </a:rPr>
              <a:t>  </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要</a:t>
            </a:r>
            <a:r>
              <a:rPr lang="zh-CN" altLang="en-US" sz="3200" dirty="0">
                <a:solidFill>
                  <a:schemeClr val="tx1"/>
                </a:solidFill>
                <a:latin typeface="+mn-ea"/>
                <a:ea typeface="+mn-ea"/>
              </a:rPr>
              <a:t>注意温度显示仪是否正常，若</a:t>
            </a:r>
            <a:r>
              <a:rPr lang="zh-CN" altLang="en-US" sz="3200" dirty="0" smtClean="0">
                <a:solidFill>
                  <a:schemeClr val="tx1"/>
                </a:solidFill>
                <a:latin typeface="+mn-ea"/>
                <a:ea typeface="+mn-ea"/>
              </a:rPr>
              <a:t>不</a:t>
            </a:r>
            <a:endParaRPr lang="en-US" altLang="zh-CN" sz="3200" dirty="0" smtClean="0">
              <a:solidFill>
                <a:schemeClr val="tx1"/>
              </a:solidFill>
              <a:latin typeface="+mn-ea"/>
              <a:ea typeface="+mn-ea"/>
            </a:endParaRPr>
          </a:p>
          <a:p>
            <a:pPr algn="just"/>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正常</a:t>
            </a:r>
            <a:r>
              <a:rPr lang="zh-CN" altLang="en-US" sz="3200" dirty="0">
                <a:solidFill>
                  <a:schemeClr val="tx1"/>
                </a:solidFill>
                <a:latin typeface="+mn-ea"/>
                <a:ea typeface="+mn-ea"/>
              </a:rPr>
              <a:t>要冷藏设备内放置温度计</a:t>
            </a:r>
            <a:r>
              <a:rPr lang="zh-CN" altLang="en-US" sz="3200" dirty="0" smtClean="0">
                <a:solidFill>
                  <a:schemeClr val="tx1"/>
                </a:solidFill>
                <a:latin typeface="+mn-ea"/>
                <a:ea typeface="+mn-ea"/>
              </a:rPr>
              <a:t>。</a:t>
            </a:r>
            <a:endParaRPr lang="en-US" altLang="zh-CN" sz="3200" dirty="0" smtClean="0">
              <a:solidFill>
                <a:schemeClr val="tx1"/>
              </a:solidFill>
              <a:latin typeface="+mn-ea"/>
              <a:ea typeface="+mn-ea"/>
            </a:endParaRPr>
          </a:p>
          <a:p>
            <a:pPr algn="just"/>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p:nvPr/>
        </p:nvSpPr>
        <p:spPr>
          <a:xfrm>
            <a:off x="1835696" y="764704"/>
            <a:ext cx="7128792" cy="5804666"/>
          </a:xfrm>
          <a:prstGeom prst="rect">
            <a:avLst/>
          </a:prstGeom>
          <a:noFill/>
          <a:ln w="9525">
            <a:noFill/>
          </a:ln>
        </p:spPr>
        <p:txBody>
          <a:bodyPr wrap="square" anchor="t">
            <a:spAutoFit/>
          </a:bodyPr>
          <a:lstStyle/>
          <a:p>
            <a:pPr algn="just"/>
            <a:r>
              <a:rPr lang="zh-CN" altLang="en-US" sz="3200" dirty="0" smtClean="0">
                <a:solidFill>
                  <a:schemeClr val="tx1"/>
                </a:solidFill>
                <a:latin typeface="+mn-ea"/>
                <a:ea typeface="+mn-ea"/>
              </a:rPr>
              <a:t>（六）控制食品原料细菌繁殖</a:t>
            </a:r>
            <a:endParaRPr lang="zh-CN" altLang="en-US" sz="3200" dirty="0">
              <a:solidFill>
                <a:schemeClr val="tx1"/>
              </a:solidFill>
              <a:latin typeface="+mn-ea"/>
              <a:ea typeface="+mn-ea"/>
            </a:endParaRPr>
          </a:p>
          <a:p>
            <a:pPr algn="just"/>
            <a:endParaRPr lang="zh-CN" altLang="en-US" sz="3200" dirty="0">
              <a:solidFill>
                <a:schemeClr val="tx1"/>
              </a:solidFill>
              <a:latin typeface="+mn-ea"/>
              <a:ea typeface="+mn-ea"/>
            </a:endParaRPr>
          </a:p>
          <a:p>
            <a:r>
              <a:rPr lang="zh-CN" altLang="en-US" sz="2400" b="0" dirty="0" smtClean="0">
                <a:solidFill>
                  <a:schemeClr val="tx1"/>
                </a:solidFill>
                <a:latin typeface="+mn-ea"/>
                <a:ea typeface="+mn-ea"/>
              </a:rPr>
              <a:t>● </a:t>
            </a:r>
            <a:r>
              <a:rPr lang="zh-CN" altLang="en-US" sz="3200" dirty="0" smtClean="0">
                <a:solidFill>
                  <a:schemeClr val="tx1"/>
                </a:solidFill>
                <a:latin typeface="+mn-ea"/>
                <a:ea typeface="+mn-ea"/>
              </a:rPr>
              <a:t>各类食材要存放于通风或温度较低</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的地方；</a:t>
            </a:r>
            <a:endParaRPr lang="zh-CN" altLang="en-US" sz="3200" dirty="0" smtClean="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en-US" sz="3200" dirty="0" smtClean="0">
                <a:solidFill>
                  <a:schemeClr val="tx1"/>
                </a:solidFill>
                <a:latin typeface="+mn-lt"/>
                <a:ea typeface="+mn-ea"/>
              </a:rPr>
              <a:t>待加工的肉鱼类易腐败食材及时存</a:t>
            </a:r>
            <a:endParaRPr lang="en-US" altLang="zh-CN" sz="3200" dirty="0" smtClean="0">
              <a:solidFill>
                <a:schemeClr val="tx1"/>
              </a:solidFill>
              <a:latin typeface="+mn-lt"/>
              <a:ea typeface="+mn-ea"/>
            </a:endParaRPr>
          </a:p>
          <a:p>
            <a:r>
              <a:rPr lang="en-US" altLang="zh-CN" sz="3200" dirty="0" smtClean="0">
                <a:solidFill>
                  <a:schemeClr val="tx1"/>
                </a:solidFill>
                <a:latin typeface="+mn-lt"/>
                <a:ea typeface="+mn-ea"/>
              </a:rPr>
              <a:t>     </a:t>
            </a:r>
            <a:r>
              <a:rPr lang="zh-CN" altLang="en-US" sz="3200" dirty="0" smtClean="0">
                <a:solidFill>
                  <a:schemeClr val="tx1"/>
                </a:solidFill>
                <a:latin typeface="+mn-lt"/>
                <a:ea typeface="+mn-ea"/>
              </a:rPr>
              <a:t>放于冰箱内冷藏（ </a:t>
            </a:r>
            <a:r>
              <a:rPr lang="en-US" altLang="zh-CN" sz="3200" dirty="0" smtClean="0">
                <a:solidFill>
                  <a:schemeClr val="tx1"/>
                </a:solidFill>
                <a:latin typeface="+mn-lt"/>
                <a:ea typeface="+mn-ea"/>
              </a:rPr>
              <a:t>8℃</a:t>
            </a:r>
            <a:r>
              <a:rPr lang="zh-CN" altLang="en-US" sz="3200" dirty="0" smtClean="0">
                <a:solidFill>
                  <a:schemeClr val="tx1"/>
                </a:solidFill>
                <a:latin typeface="+mn-lt"/>
                <a:ea typeface="+mn-ea"/>
              </a:rPr>
              <a:t>以下）或冷</a:t>
            </a:r>
            <a:endParaRPr lang="en-US" altLang="zh-CN" sz="3200" dirty="0" smtClean="0">
              <a:solidFill>
                <a:schemeClr val="tx1"/>
              </a:solidFill>
              <a:latin typeface="+mn-lt"/>
              <a:ea typeface="+mn-ea"/>
            </a:endParaRPr>
          </a:p>
          <a:p>
            <a:r>
              <a:rPr lang="en-US" altLang="zh-CN" sz="3200" dirty="0" smtClean="0">
                <a:solidFill>
                  <a:schemeClr val="tx1"/>
                </a:solidFill>
                <a:latin typeface="+mn-lt"/>
                <a:ea typeface="+mn-ea"/>
              </a:rPr>
              <a:t>     </a:t>
            </a:r>
            <a:r>
              <a:rPr lang="zh-CN" altLang="en-US" sz="3200" dirty="0" smtClean="0">
                <a:solidFill>
                  <a:schemeClr val="tx1"/>
                </a:solidFill>
                <a:latin typeface="+mn-lt"/>
                <a:ea typeface="+mn-ea"/>
              </a:rPr>
              <a:t>冻（ </a:t>
            </a:r>
            <a:r>
              <a:rPr lang="en-US" altLang="zh-CN" sz="3200" dirty="0" smtClean="0">
                <a:solidFill>
                  <a:schemeClr val="tx1"/>
                </a:solidFill>
                <a:latin typeface="+mn-lt"/>
                <a:ea typeface="+mn-ea"/>
              </a:rPr>
              <a:t>-12℃</a:t>
            </a:r>
            <a:r>
              <a:rPr lang="zh-CN" altLang="en-US" sz="3200" dirty="0" smtClean="0">
                <a:solidFill>
                  <a:schemeClr val="tx1"/>
                </a:solidFill>
                <a:latin typeface="+mn-lt"/>
                <a:ea typeface="+mn-ea"/>
              </a:rPr>
              <a:t>以下） ；</a:t>
            </a:r>
            <a:endParaRPr lang="zh-CN" altLang="en-US" sz="3200" dirty="0" smtClean="0">
              <a:solidFill>
                <a:schemeClr val="tx1"/>
              </a:solidFill>
              <a:latin typeface="+mn-lt"/>
              <a:ea typeface="+mn-ea"/>
            </a:endParaRPr>
          </a:p>
          <a:p>
            <a:pPr eaLnBrk="0" hangingPunct="0">
              <a:spcBef>
                <a:spcPct val="20000"/>
              </a:spcBef>
              <a:buClr>
                <a:schemeClr val="tx2"/>
              </a:buClr>
              <a:buSzPct val="90000"/>
            </a:pPr>
            <a:r>
              <a:rPr lang="zh-CN" altLang="en-US" sz="2400" b="0" dirty="0" smtClean="0">
                <a:solidFill>
                  <a:schemeClr val="tx1"/>
                </a:solidFill>
                <a:latin typeface="+mn-ea"/>
                <a:ea typeface="+mn-ea"/>
              </a:rPr>
              <a:t>● </a:t>
            </a:r>
            <a:r>
              <a:rPr lang="zh-CN" altLang="en-US" sz="3200" dirty="0" smtClean="0">
                <a:solidFill>
                  <a:schemeClr val="tx1"/>
                </a:solidFill>
                <a:latin typeface="+mn-ea"/>
                <a:ea typeface="+mn-ea"/>
              </a:rPr>
              <a:t>冷藏冷冻食品单增李斯特菌、小肠</a:t>
            </a:r>
            <a:endParaRPr lang="en-US" altLang="zh-CN" sz="3200" dirty="0" smtClean="0">
              <a:solidFill>
                <a:schemeClr val="tx1"/>
              </a:solidFill>
              <a:latin typeface="+mn-ea"/>
              <a:ea typeface="+mn-ea"/>
            </a:endParaRPr>
          </a:p>
          <a:p>
            <a:pPr eaLnBrk="0" hangingPunct="0">
              <a:spcBef>
                <a:spcPct val="20000"/>
              </a:spcBef>
              <a:buClr>
                <a:schemeClr val="tx2"/>
              </a:buClr>
              <a:buSzPct val="90000"/>
            </a:pP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结肠炎耶尔森菌多，必须完全解冻，</a:t>
            </a:r>
            <a:endParaRPr lang="en-US" altLang="zh-CN" sz="3200" dirty="0" smtClean="0">
              <a:solidFill>
                <a:schemeClr val="tx1"/>
              </a:solidFill>
              <a:latin typeface="+mn-ea"/>
              <a:ea typeface="+mn-ea"/>
            </a:endParaRPr>
          </a:p>
          <a:p>
            <a:pPr eaLnBrk="0" hangingPunct="0">
              <a:spcBef>
                <a:spcPct val="20000"/>
              </a:spcBef>
              <a:buClr>
                <a:schemeClr val="tx2"/>
              </a:buClr>
              <a:buSzPct val="90000"/>
            </a:pP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长期冷藏冷冻的食品要慎用。</a:t>
            </a:r>
            <a:endParaRPr lang="zh-CN" altLang="en-US" sz="3200" dirty="0" smtClean="0">
              <a:solidFill>
                <a:schemeClr val="tx1"/>
              </a:solidFill>
              <a:latin typeface="+mn-ea"/>
              <a:ea typeface="+mn-ea"/>
            </a:endParaRPr>
          </a:p>
          <a:p>
            <a:endParaRPr lang="zh-CN" altLang="en-US" sz="3200" dirty="0" smtClean="0">
              <a:solidFill>
                <a:schemeClr val="tx1"/>
              </a:solidFill>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p:nvPr/>
        </p:nvSpPr>
        <p:spPr>
          <a:xfrm>
            <a:off x="1547664" y="1628800"/>
            <a:ext cx="7345511" cy="3785652"/>
          </a:xfrm>
          <a:prstGeom prst="rect">
            <a:avLst/>
          </a:prstGeom>
          <a:noFill/>
          <a:ln w="9525">
            <a:noFill/>
          </a:ln>
        </p:spPr>
        <p:txBody>
          <a:bodyPr wrap="square" anchor="t">
            <a:spAutoFit/>
          </a:bodyPr>
          <a:lstStyle/>
          <a:p>
            <a:pPr hangingPunct="0"/>
            <a:r>
              <a:rPr lang="zh-CN" altLang="en-US" sz="2400" b="0" dirty="0" smtClean="0">
                <a:solidFill>
                  <a:schemeClr val="tx1"/>
                </a:solidFill>
                <a:ea typeface="宋体" panose="02010600030101010101" pitchFamily="2" charset="-122"/>
              </a:rPr>
              <a:t>●</a:t>
            </a:r>
            <a:r>
              <a:rPr lang="zh-CN" altLang="en-US" sz="3200" b="0" dirty="0" smtClean="0">
                <a:solidFill>
                  <a:schemeClr val="tx1"/>
                </a:solidFill>
                <a:ea typeface="宋体" panose="02010600030101010101" pitchFamily="2" charset="-122"/>
              </a:rPr>
              <a:t> </a:t>
            </a:r>
            <a:r>
              <a:rPr lang="zh-CN" altLang="en-US" sz="3200" dirty="0" smtClean="0">
                <a:solidFill>
                  <a:schemeClr val="tx1"/>
                </a:solidFill>
                <a:latin typeface="+mn-ea"/>
                <a:ea typeface="+mn-ea"/>
              </a:rPr>
              <a:t>入库</a:t>
            </a:r>
            <a:r>
              <a:rPr lang="zh-CN" altLang="zh-CN" sz="3200" dirty="0" smtClean="0">
                <a:solidFill>
                  <a:schemeClr val="tx1"/>
                </a:solidFill>
                <a:latin typeface="+mn-ea"/>
                <a:ea typeface="+mn-ea"/>
              </a:rPr>
              <a:t>查验期间，尽可能减少食品的温</a:t>
            </a:r>
            <a:endParaRPr lang="en-US" altLang="zh-CN" sz="3200" dirty="0" smtClean="0">
              <a:solidFill>
                <a:schemeClr val="tx1"/>
              </a:solidFill>
              <a:latin typeface="+mn-ea"/>
              <a:ea typeface="+mn-ea"/>
            </a:endParaRPr>
          </a:p>
          <a:p>
            <a:pPr hangingPunct="0"/>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度变化。冷藏食品</a:t>
            </a:r>
            <a:r>
              <a:rPr lang="zh-CN" altLang="zh-CN" sz="3200" dirty="0" smtClean="0">
                <a:solidFill>
                  <a:schemeClr val="tx1"/>
                </a:solidFill>
                <a:latin typeface="+mn-lt"/>
                <a:ea typeface="+mn-ea"/>
              </a:rPr>
              <a:t>表面温度与标签标</a:t>
            </a:r>
            <a:endParaRPr lang="en-US" altLang="zh-CN" sz="3200" dirty="0" smtClean="0">
              <a:solidFill>
                <a:schemeClr val="tx1"/>
              </a:solidFill>
              <a:latin typeface="+mn-lt"/>
              <a:ea typeface="+mn-ea"/>
            </a:endParaRPr>
          </a:p>
          <a:p>
            <a:pPr hangingPunct="0"/>
            <a:r>
              <a:rPr lang="en-US" altLang="zh-CN" sz="3200" dirty="0" smtClean="0">
                <a:solidFill>
                  <a:schemeClr val="tx1"/>
                </a:solidFill>
                <a:latin typeface="+mn-lt"/>
                <a:ea typeface="+mn-ea"/>
              </a:rPr>
              <a:t>  </a:t>
            </a:r>
            <a:r>
              <a:rPr lang="zh-CN" altLang="zh-CN" sz="3200" dirty="0" smtClean="0">
                <a:solidFill>
                  <a:schemeClr val="tx1"/>
                </a:solidFill>
                <a:latin typeface="+mn-lt"/>
                <a:ea typeface="+mn-ea"/>
              </a:rPr>
              <a:t>识的温度要求不得超过</a:t>
            </a:r>
            <a:r>
              <a:rPr lang="en-US" altLang="zh-CN" sz="3200" dirty="0" smtClean="0">
                <a:solidFill>
                  <a:schemeClr val="tx1"/>
                </a:solidFill>
                <a:latin typeface="+mn-lt"/>
                <a:ea typeface="+mn-ea"/>
              </a:rPr>
              <a:t> +3℃</a:t>
            </a:r>
            <a:r>
              <a:rPr lang="zh-CN" altLang="zh-CN" sz="3200" dirty="0" smtClean="0">
                <a:solidFill>
                  <a:schemeClr val="tx1"/>
                </a:solidFill>
                <a:latin typeface="+mn-lt"/>
                <a:ea typeface="+mn-ea"/>
              </a:rPr>
              <a:t>，冷冻食</a:t>
            </a:r>
            <a:endParaRPr lang="en-US" altLang="zh-CN" sz="3200" dirty="0" smtClean="0">
              <a:solidFill>
                <a:schemeClr val="tx1"/>
              </a:solidFill>
              <a:latin typeface="+mn-lt"/>
              <a:ea typeface="+mn-ea"/>
            </a:endParaRPr>
          </a:p>
          <a:p>
            <a:pPr hangingPunct="0"/>
            <a:r>
              <a:rPr lang="en-US" altLang="zh-CN" sz="3200" dirty="0" smtClean="0">
                <a:solidFill>
                  <a:schemeClr val="tx1"/>
                </a:solidFill>
                <a:latin typeface="+mn-lt"/>
                <a:ea typeface="+mn-ea"/>
              </a:rPr>
              <a:t>  </a:t>
            </a:r>
            <a:r>
              <a:rPr lang="zh-CN" altLang="zh-CN" sz="3200" dirty="0" smtClean="0">
                <a:solidFill>
                  <a:schemeClr val="tx1"/>
                </a:solidFill>
                <a:latin typeface="+mn-lt"/>
                <a:ea typeface="+mn-ea"/>
              </a:rPr>
              <a:t>品表面温度不宜高于</a:t>
            </a:r>
            <a:r>
              <a:rPr lang="en-US" altLang="zh-CN" sz="3200" dirty="0" smtClean="0">
                <a:solidFill>
                  <a:schemeClr val="tx1"/>
                </a:solidFill>
                <a:latin typeface="+mn-lt"/>
                <a:ea typeface="+mn-ea"/>
              </a:rPr>
              <a:t> -9℃</a:t>
            </a:r>
            <a:r>
              <a:rPr lang="zh-CN" altLang="zh-CN" sz="3200" dirty="0" smtClean="0">
                <a:solidFill>
                  <a:schemeClr val="tx1"/>
                </a:solidFill>
                <a:latin typeface="+mn-lt"/>
                <a:ea typeface="+mn-ea"/>
              </a:rPr>
              <a:t>。</a:t>
            </a:r>
            <a:r>
              <a:rPr lang="zh-CN" altLang="zh-CN" sz="2400" dirty="0" smtClean="0">
                <a:latin typeface="+mn-lt"/>
                <a:ea typeface="+mn-ea"/>
              </a:rPr>
              <a:t> </a:t>
            </a:r>
            <a:endParaRPr lang="en-US" altLang="zh-CN" sz="2400" dirty="0" smtClean="0">
              <a:latin typeface="+mn-lt"/>
              <a:ea typeface="+mn-ea"/>
            </a:endParaRPr>
          </a:p>
          <a:p>
            <a:pPr hangingPunct="0"/>
            <a:endParaRPr lang="en-US" altLang="zh-CN" sz="2400" b="0" dirty="0" smtClean="0">
              <a:solidFill>
                <a:schemeClr val="tx1"/>
              </a:solidFill>
              <a:latin typeface="+mn-ea"/>
              <a:ea typeface="+mn-ea"/>
            </a:endParaRPr>
          </a:p>
          <a:p>
            <a:pPr hangingPunct="0"/>
            <a:r>
              <a:rPr lang="zh-CN" altLang="en-US" sz="2400" b="0" dirty="0" smtClean="0">
                <a:solidFill>
                  <a:schemeClr val="tx1"/>
                </a:solidFill>
                <a:latin typeface="+mn-ea"/>
                <a:ea typeface="+mn-ea"/>
              </a:rPr>
              <a:t>● </a:t>
            </a:r>
            <a:r>
              <a:rPr lang="zh-CN" altLang="en-US" sz="3200" dirty="0" smtClean="0">
                <a:solidFill>
                  <a:schemeClr val="tx1"/>
                </a:solidFill>
                <a:latin typeface="+mn-ea"/>
                <a:ea typeface="+mn-ea"/>
              </a:rPr>
              <a:t>要</a:t>
            </a:r>
            <a:r>
              <a:rPr lang="zh-CN" altLang="zh-CN" sz="3200" dirty="0" smtClean="0">
                <a:solidFill>
                  <a:schemeClr val="tx1"/>
                </a:solidFill>
                <a:latin typeface="+mn-ea"/>
                <a:ea typeface="+mn-ea"/>
              </a:rPr>
              <a:t>及时冷冻（藏）贮存采购的冷冻</a:t>
            </a:r>
            <a:endParaRPr lang="en-US" altLang="zh-CN" sz="3200" dirty="0" smtClean="0">
              <a:solidFill>
                <a:schemeClr val="tx1"/>
              </a:solidFill>
              <a:latin typeface="+mn-ea"/>
              <a:ea typeface="+mn-ea"/>
            </a:endParaRPr>
          </a:p>
          <a:p>
            <a:pPr hangingPunct="0"/>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（藏）食品，减少食品的温度变化。</a:t>
            </a:r>
            <a:endParaRPr lang="zh-CN" altLang="zh-CN" sz="3200" dirty="0" smtClean="0">
              <a:solidFill>
                <a:schemeClr val="tx1"/>
              </a:solidFill>
              <a:latin typeface="+mn-ea"/>
              <a:ea typeface="+mn-ea"/>
            </a:endParaRPr>
          </a:p>
          <a:p>
            <a:pPr algn="just"/>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p:nvPr/>
        </p:nvSpPr>
        <p:spPr>
          <a:xfrm>
            <a:off x="1547664" y="764704"/>
            <a:ext cx="7345511" cy="5139869"/>
          </a:xfrm>
          <a:prstGeom prst="rect">
            <a:avLst/>
          </a:prstGeom>
          <a:noFill/>
          <a:ln w="9525">
            <a:noFill/>
          </a:ln>
        </p:spPr>
        <p:txBody>
          <a:bodyPr wrap="square" anchor="t">
            <a:spAutoFit/>
          </a:bodyPr>
          <a:lstStyle/>
          <a:p>
            <a:pPr hangingPunct="0"/>
            <a:endParaRPr lang="zh-CN" altLang="zh-CN" sz="3200" dirty="0" smtClean="0">
              <a:solidFill>
                <a:schemeClr val="tx1"/>
              </a:solidFill>
            </a:endParaRPr>
          </a:p>
          <a:p>
            <a:pPr hangingPunct="0"/>
            <a:r>
              <a:rPr lang="zh-CN" altLang="en-US" sz="2400" b="0" dirty="0" smtClean="0">
                <a:solidFill>
                  <a:schemeClr val="tx1"/>
                </a:solidFill>
                <a:ea typeface="宋体" panose="02010600030101010101" pitchFamily="2" charset="-122"/>
              </a:rPr>
              <a:t>● </a:t>
            </a:r>
            <a:r>
              <a:rPr lang="zh-CN" altLang="zh-CN" sz="3200" dirty="0" smtClean="0">
                <a:solidFill>
                  <a:schemeClr val="tx1"/>
                </a:solidFill>
                <a:latin typeface="+mn-ea"/>
                <a:ea typeface="+mn-ea"/>
              </a:rPr>
              <a:t>冷冻贮存食品前，宜分割食品，避免</a:t>
            </a:r>
            <a:endParaRPr lang="en-US" altLang="zh-CN" sz="3200" dirty="0" smtClean="0">
              <a:solidFill>
                <a:schemeClr val="tx1"/>
              </a:solidFill>
              <a:latin typeface="+mn-ea"/>
              <a:ea typeface="+mn-ea"/>
            </a:endParaRPr>
          </a:p>
          <a:p>
            <a:pPr hangingPunct="0"/>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使用时反复解冻、冷冻。</a:t>
            </a:r>
            <a:endParaRPr lang="zh-CN" altLang="zh-CN" sz="3200" dirty="0" smtClean="0">
              <a:solidFill>
                <a:schemeClr val="tx1"/>
              </a:solidFill>
              <a:latin typeface="+mn-ea"/>
              <a:ea typeface="+mn-ea"/>
            </a:endParaRPr>
          </a:p>
          <a:p>
            <a:pPr hangingPunct="0"/>
            <a:endParaRPr lang="en-US" altLang="zh-CN" sz="2400" b="0" dirty="0" smtClean="0">
              <a:solidFill>
                <a:schemeClr val="tx1"/>
              </a:solidFill>
              <a:latin typeface="+mn-ea"/>
              <a:ea typeface="+mn-ea"/>
            </a:endParaRPr>
          </a:p>
          <a:p>
            <a:pPr hangingPunct="0"/>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zh-CN" sz="3200" dirty="0" smtClean="0">
                <a:solidFill>
                  <a:schemeClr val="tx1"/>
                </a:solidFill>
                <a:latin typeface="+mn-ea"/>
                <a:ea typeface="+mn-ea"/>
              </a:rPr>
              <a:t>冷冻（藏）贮存食品时，不宜堆积、</a:t>
            </a:r>
            <a:endParaRPr lang="en-US" altLang="zh-CN" sz="3200" dirty="0" smtClean="0">
              <a:solidFill>
                <a:schemeClr val="tx1"/>
              </a:solidFill>
              <a:latin typeface="+mn-ea"/>
              <a:ea typeface="+mn-ea"/>
            </a:endParaRPr>
          </a:p>
          <a:p>
            <a:pPr hangingPunct="0"/>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挤压食品。</a:t>
            </a:r>
            <a:endParaRPr lang="zh-CN" altLang="zh-CN" sz="3200" dirty="0" smtClean="0">
              <a:solidFill>
                <a:schemeClr val="tx1"/>
              </a:solidFill>
              <a:latin typeface="+mn-ea"/>
              <a:ea typeface="+mn-ea"/>
            </a:endParaRPr>
          </a:p>
          <a:p>
            <a:pPr hangingPunct="0"/>
            <a:endParaRPr lang="en-US" altLang="zh-CN" sz="2400" b="0" dirty="0" smtClean="0">
              <a:solidFill>
                <a:schemeClr val="tx1"/>
              </a:solidFill>
              <a:latin typeface="+mn-ea"/>
              <a:ea typeface="+mn-ea"/>
            </a:endParaRPr>
          </a:p>
          <a:p>
            <a:pPr hangingPunct="0"/>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应缩短解冻后的高危易腐食品原料在</a:t>
            </a:r>
            <a:endParaRPr lang="en-US" altLang="zh-CN" sz="3200" dirty="0" smtClean="0">
              <a:solidFill>
                <a:schemeClr val="tx1"/>
              </a:solidFill>
              <a:latin typeface="+mn-ea"/>
              <a:ea typeface="+mn-ea"/>
            </a:endParaRPr>
          </a:p>
          <a:p>
            <a:pPr hangingPunct="0"/>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常温下的存放时间，食品原料的表面</a:t>
            </a:r>
            <a:endParaRPr lang="en-US" altLang="zh-CN" sz="3200" dirty="0" smtClean="0">
              <a:solidFill>
                <a:schemeClr val="tx1"/>
              </a:solidFill>
              <a:latin typeface="+mn-ea"/>
              <a:ea typeface="+mn-ea"/>
            </a:endParaRPr>
          </a:p>
          <a:p>
            <a:pPr hangingPunct="0"/>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温度不宜超</a:t>
            </a:r>
            <a:r>
              <a:rPr lang="zh-CN" altLang="zh-CN" sz="3200" dirty="0" smtClean="0">
                <a:solidFill>
                  <a:schemeClr val="tx1"/>
                </a:solidFill>
                <a:latin typeface="+mn-lt"/>
                <a:ea typeface="+mn-ea"/>
              </a:rPr>
              <a:t>过</a:t>
            </a:r>
            <a:r>
              <a:rPr lang="en-US" altLang="zh-CN" sz="3200" dirty="0" smtClean="0">
                <a:solidFill>
                  <a:schemeClr val="tx1"/>
                </a:solidFill>
                <a:latin typeface="+mn-lt"/>
                <a:ea typeface="+mn-ea"/>
              </a:rPr>
              <a:t> 8℃</a:t>
            </a:r>
            <a:r>
              <a:rPr lang="zh-CN" altLang="zh-CN" sz="3200" dirty="0" smtClean="0">
                <a:solidFill>
                  <a:schemeClr val="tx1"/>
                </a:solidFill>
                <a:latin typeface="+mn-ea"/>
                <a:ea typeface="+mn-ea"/>
              </a:rPr>
              <a:t>。</a:t>
            </a:r>
            <a:endParaRPr lang="zh-CN" altLang="zh-CN" sz="3200" dirty="0" smtClean="0">
              <a:solidFill>
                <a:schemeClr val="tx1"/>
              </a:solidFill>
              <a:latin typeface="+mn-ea"/>
              <a:ea typeface="+mn-ea"/>
            </a:endParaRPr>
          </a:p>
          <a:p>
            <a:pPr algn="just"/>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p:nvPr/>
        </p:nvSpPr>
        <p:spPr>
          <a:xfrm>
            <a:off x="1475656" y="692696"/>
            <a:ext cx="7273057" cy="5509200"/>
          </a:xfrm>
          <a:prstGeom prst="rect">
            <a:avLst/>
          </a:prstGeom>
          <a:noFill/>
          <a:ln w="9525">
            <a:noFill/>
          </a:ln>
        </p:spPr>
        <p:txBody>
          <a:bodyPr wrap="square" anchor="t">
            <a:spAutoFit/>
          </a:bodyPr>
          <a:lstStyle/>
          <a:p>
            <a:r>
              <a:rPr lang="zh-CN" altLang="en-US" sz="3200" dirty="0" smtClean="0">
                <a:solidFill>
                  <a:schemeClr val="tx1"/>
                </a:solidFill>
                <a:latin typeface="+mn-ea"/>
                <a:ea typeface="+mn-ea"/>
              </a:rPr>
              <a:t>（七）</a:t>
            </a:r>
            <a:r>
              <a:rPr lang="zh-CN" altLang="en-US" sz="3200" dirty="0">
                <a:solidFill>
                  <a:schemeClr val="tx1"/>
                </a:solidFill>
                <a:latin typeface="+mn-ea"/>
                <a:ea typeface="+mn-ea"/>
              </a:rPr>
              <a:t>食品要烧熟煮透</a:t>
            </a:r>
            <a:endParaRPr lang="zh-CN" altLang="en-US" sz="3200" dirty="0">
              <a:solidFill>
                <a:schemeClr val="tx1"/>
              </a:solidFill>
              <a:latin typeface="+mn-ea"/>
              <a:ea typeface="+mn-ea"/>
            </a:endParaRPr>
          </a:p>
          <a:p>
            <a:endParaRPr lang="zh-CN" altLang="en-US" sz="3200" dirty="0">
              <a:solidFill>
                <a:schemeClr val="tx1"/>
              </a:solidFill>
              <a:latin typeface="+mn-ea"/>
              <a:ea typeface="+mn-ea"/>
            </a:endParaRPr>
          </a:p>
          <a:p>
            <a:r>
              <a:rPr lang="zh-CN" altLang="en-US" sz="2400" b="0" dirty="0">
                <a:solidFill>
                  <a:schemeClr val="tx1"/>
                </a:solidFill>
                <a:latin typeface="+mn-ea"/>
                <a:ea typeface="+mn-ea"/>
              </a:rPr>
              <a:t>● </a:t>
            </a:r>
            <a:r>
              <a:rPr lang="zh-CN" altLang="en-US" sz="2400" b="0" dirty="0" smtClean="0">
                <a:solidFill>
                  <a:schemeClr val="tx1"/>
                </a:solidFill>
                <a:latin typeface="+mn-ea"/>
                <a:ea typeface="+mn-ea"/>
              </a:rPr>
              <a:t> </a:t>
            </a:r>
            <a:r>
              <a:rPr lang="zh-CN" altLang="en-US" sz="3200" dirty="0" smtClean="0">
                <a:solidFill>
                  <a:schemeClr val="tx1"/>
                </a:solidFill>
                <a:latin typeface="+mn-ea"/>
                <a:ea typeface="+mn-ea"/>
              </a:rPr>
              <a:t>熟</a:t>
            </a:r>
            <a:r>
              <a:rPr lang="zh-CN" altLang="en-US" sz="3200" dirty="0">
                <a:solidFill>
                  <a:schemeClr val="tx1"/>
                </a:solidFill>
                <a:latin typeface="+mn-ea"/>
                <a:ea typeface="+mn-ea"/>
              </a:rPr>
              <a:t>肉制品是细菌生长繁殖的良好</a:t>
            </a:r>
            <a:r>
              <a:rPr lang="zh-CN" altLang="en-US" sz="3200" dirty="0" smtClean="0">
                <a:solidFill>
                  <a:schemeClr val="tx1"/>
                </a:solidFill>
                <a:latin typeface="+mn-ea"/>
                <a:ea typeface="+mn-ea"/>
              </a:rPr>
              <a:t>培</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养基</a:t>
            </a:r>
            <a:r>
              <a:rPr lang="zh-CN" altLang="en-US" sz="3200" dirty="0">
                <a:solidFill>
                  <a:schemeClr val="tx1"/>
                </a:solidFill>
                <a:latin typeface="+mn-ea"/>
                <a:ea typeface="+mn-ea"/>
              </a:rPr>
              <a:t>，因此出锅后若超</a:t>
            </a:r>
            <a:r>
              <a:rPr lang="zh-CN" altLang="en-US" sz="3200" dirty="0">
                <a:solidFill>
                  <a:schemeClr val="tx1"/>
                </a:solidFill>
                <a:latin typeface="+mn-lt"/>
                <a:ea typeface="+mn-ea"/>
              </a:rPr>
              <a:t>过</a:t>
            </a:r>
            <a:r>
              <a:rPr lang="en-US" altLang="zh-CN" sz="3200" dirty="0">
                <a:solidFill>
                  <a:schemeClr val="tx1"/>
                </a:solidFill>
                <a:latin typeface="+mn-lt"/>
                <a:ea typeface="+mn-ea"/>
              </a:rPr>
              <a:t>2</a:t>
            </a:r>
            <a:r>
              <a:rPr lang="zh-CN" altLang="en-US" sz="3200" dirty="0">
                <a:solidFill>
                  <a:schemeClr val="tx1"/>
                </a:solidFill>
                <a:latin typeface="+mn-lt"/>
                <a:ea typeface="+mn-ea"/>
              </a:rPr>
              <a:t>小时才</a:t>
            </a:r>
            <a:r>
              <a:rPr lang="zh-CN" altLang="en-US" sz="3200" dirty="0" smtClean="0">
                <a:solidFill>
                  <a:schemeClr val="tx1"/>
                </a:solidFill>
                <a:latin typeface="+mn-lt"/>
                <a:ea typeface="+mn-ea"/>
              </a:rPr>
              <a:t>食</a:t>
            </a:r>
            <a:endParaRPr lang="en-US" altLang="zh-CN" sz="3200" dirty="0" smtClean="0">
              <a:solidFill>
                <a:schemeClr val="tx1"/>
              </a:solidFill>
              <a:latin typeface="+mn-lt"/>
              <a:ea typeface="+mn-ea"/>
            </a:endParaRPr>
          </a:p>
          <a:p>
            <a:r>
              <a:rPr lang="en-US" altLang="zh-CN" sz="3200" dirty="0" smtClean="0">
                <a:solidFill>
                  <a:schemeClr val="tx1"/>
                </a:solidFill>
                <a:latin typeface="+mn-lt"/>
                <a:ea typeface="+mn-ea"/>
              </a:rPr>
              <a:t>      </a:t>
            </a:r>
            <a:r>
              <a:rPr lang="zh-CN" altLang="en-US" sz="3200" dirty="0" smtClean="0">
                <a:solidFill>
                  <a:schemeClr val="tx1"/>
                </a:solidFill>
                <a:latin typeface="+mn-lt"/>
                <a:ea typeface="+mn-ea"/>
              </a:rPr>
              <a:t>用的应</a:t>
            </a:r>
            <a:r>
              <a:rPr lang="zh-CN" altLang="en-US" sz="3200" dirty="0">
                <a:solidFill>
                  <a:schemeClr val="tx1"/>
                </a:solidFill>
                <a:latin typeface="+mn-lt"/>
                <a:ea typeface="+mn-ea"/>
              </a:rPr>
              <a:t>当在高于</a:t>
            </a:r>
            <a:r>
              <a:rPr lang="en-US" altLang="zh-CN" sz="3200" dirty="0">
                <a:solidFill>
                  <a:schemeClr val="tx1"/>
                </a:solidFill>
                <a:latin typeface="+mn-lt"/>
                <a:ea typeface="+mn-ea"/>
              </a:rPr>
              <a:t>60℃</a:t>
            </a:r>
            <a:r>
              <a:rPr lang="zh-CN" altLang="en-US" sz="3200" dirty="0">
                <a:solidFill>
                  <a:schemeClr val="tx1"/>
                </a:solidFill>
                <a:latin typeface="+mn-lt"/>
                <a:ea typeface="+mn-ea"/>
              </a:rPr>
              <a:t>或适时入冰箱 </a:t>
            </a:r>
            <a:endParaRPr lang="zh-CN" altLang="en-US" sz="3200" dirty="0">
              <a:solidFill>
                <a:schemeClr val="tx1"/>
              </a:solidFill>
              <a:latin typeface="+mn-lt"/>
              <a:ea typeface="+mn-ea"/>
            </a:endParaRPr>
          </a:p>
          <a:p>
            <a:r>
              <a:rPr lang="zh-CN" altLang="en-US" sz="3200" dirty="0">
                <a:solidFill>
                  <a:schemeClr val="tx1"/>
                </a:solidFill>
                <a:latin typeface="+mn-lt"/>
                <a:ea typeface="+mn-ea"/>
              </a:rPr>
              <a:t>  </a:t>
            </a:r>
            <a:r>
              <a:rPr lang="zh-CN" altLang="en-US" sz="3200" dirty="0" smtClean="0">
                <a:solidFill>
                  <a:schemeClr val="tx1"/>
                </a:solidFill>
                <a:latin typeface="+mn-lt"/>
                <a:ea typeface="+mn-ea"/>
              </a:rPr>
              <a:t>  （</a:t>
            </a:r>
            <a:r>
              <a:rPr lang="en-US" altLang="zh-CN" sz="3200" dirty="0" smtClean="0">
                <a:solidFill>
                  <a:schemeClr val="tx1"/>
                </a:solidFill>
                <a:latin typeface="+mn-lt"/>
                <a:ea typeface="+mn-ea"/>
              </a:rPr>
              <a:t>8℃</a:t>
            </a:r>
            <a:r>
              <a:rPr lang="zh-CN" altLang="en-US" sz="3200" dirty="0">
                <a:solidFill>
                  <a:schemeClr val="tx1"/>
                </a:solidFill>
                <a:latin typeface="+mn-lt"/>
                <a:ea typeface="+mn-ea"/>
              </a:rPr>
              <a:t>以下）冷藏，夏季若隔餐或隔</a:t>
            </a:r>
            <a:endParaRPr lang="zh-CN" altLang="en-US" sz="3200" dirty="0">
              <a:solidFill>
                <a:schemeClr val="tx1"/>
              </a:solidFill>
              <a:latin typeface="+mn-lt"/>
              <a:ea typeface="+mn-ea"/>
            </a:endParaRPr>
          </a:p>
          <a:p>
            <a:r>
              <a:rPr lang="zh-CN" altLang="en-US" sz="3200" dirty="0">
                <a:solidFill>
                  <a:schemeClr val="tx1"/>
                </a:solidFill>
                <a:latin typeface="+mn-lt"/>
                <a:ea typeface="+mn-ea"/>
              </a:rPr>
              <a:t>   </a:t>
            </a:r>
            <a:r>
              <a:rPr lang="zh-CN" altLang="en-US" sz="3200" dirty="0" smtClean="0">
                <a:solidFill>
                  <a:schemeClr val="tx1"/>
                </a:solidFill>
                <a:latin typeface="+mn-lt"/>
                <a:ea typeface="+mn-ea"/>
              </a:rPr>
              <a:t>   夜</a:t>
            </a:r>
            <a:r>
              <a:rPr lang="zh-CN" altLang="en-US" sz="3200" dirty="0">
                <a:solidFill>
                  <a:schemeClr val="tx1"/>
                </a:solidFill>
                <a:latin typeface="+mn-lt"/>
                <a:ea typeface="+mn-ea"/>
              </a:rPr>
              <a:t>的就必须回锅加热。</a:t>
            </a:r>
            <a:endParaRPr lang="zh-CN" altLang="en-US" sz="3200" dirty="0">
              <a:solidFill>
                <a:schemeClr val="tx1"/>
              </a:solidFill>
              <a:latin typeface="+mn-lt"/>
              <a:ea typeface="+mn-ea"/>
            </a:endParaRPr>
          </a:p>
          <a:p>
            <a:r>
              <a:rPr lang="zh-CN" altLang="en-US" sz="2400" b="0" dirty="0" smtClean="0">
                <a:solidFill>
                  <a:schemeClr val="tx1"/>
                </a:solidFill>
                <a:latin typeface="+mn-ea"/>
                <a:ea typeface="+mn-ea"/>
              </a:rPr>
              <a:t>●</a:t>
            </a:r>
            <a:r>
              <a:rPr lang="zh-CN" altLang="en-US" sz="2800" b="0" dirty="0" smtClean="0">
                <a:solidFill>
                  <a:schemeClr val="tx1"/>
                </a:solidFill>
                <a:latin typeface="+mn-ea"/>
                <a:ea typeface="+mn-ea"/>
              </a:rPr>
              <a:t>  </a:t>
            </a:r>
            <a:r>
              <a:rPr lang="zh-CN" altLang="en-US" sz="3200" dirty="0" smtClean="0">
                <a:solidFill>
                  <a:schemeClr val="tx1"/>
                </a:solidFill>
                <a:latin typeface="+mn-ea"/>
                <a:ea typeface="+mn-ea"/>
              </a:rPr>
              <a:t>对油炸食品要注意外裹的面粉（淀</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粉）会成为隔热层。</a:t>
            </a:r>
            <a:endParaRPr lang="zh-CN" altLang="en-US" sz="320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en-US" sz="3200" dirty="0">
                <a:solidFill>
                  <a:schemeClr val="tx1"/>
                </a:solidFill>
                <a:latin typeface="+mn-ea"/>
                <a:ea typeface="+mn-ea"/>
              </a:rPr>
              <a:t>外购熟食，特别是豆浆</a:t>
            </a:r>
            <a:r>
              <a:rPr lang="zh-CN" altLang="en-US" sz="3200" dirty="0" smtClean="0">
                <a:solidFill>
                  <a:schemeClr val="tx1"/>
                </a:solidFill>
                <a:latin typeface="+mn-ea"/>
                <a:ea typeface="+mn-ea"/>
              </a:rPr>
              <a:t>，一</a:t>
            </a:r>
            <a:r>
              <a:rPr lang="zh-CN" altLang="en-US" sz="3200" dirty="0">
                <a:solidFill>
                  <a:schemeClr val="tx1"/>
                </a:solidFill>
                <a:latin typeface="+mn-ea"/>
                <a:ea typeface="+mn-ea"/>
              </a:rPr>
              <a:t>定要</a:t>
            </a:r>
            <a:r>
              <a:rPr lang="zh-CN" altLang="en-US" sz="3200" dirty="0" smtClean="0">
                <a:solidFill>
                  <a:schemeClr val="tx1"/>
                </a:solidFill>
                <a:latin typeface="+mn-ea"/>
                <a:ea typeface="+mn-ea"/>
              </a:rPr>
              <a:t>烧</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透后</a:t>
            </a:r>
            <a:r>
              <a:rPr lang="zh-CN" altLang="en-US" sz="3200" dirty="0">
                <a:solidFill>
                  <a:schemeClr val="tx1"/>
                </a:solidFill>
                <a:latin typeface="+mn-ea"/>
                <a:ea typeface="+mn-ea"/>
              </a:rPr>
              <a:t>再吃。</a:t>
            </a:r>
            <a:endParaRPr lang="zh-CN" altLang="en-US" sz="3200" dirty="0">
              <a:solidFill>
                <a:schemeClr val="tx1"/>
              </a:solidFill>
              <a:latin typeface="+mn-ea"/>
              <a:ea typeface="+mn-ea"/>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p:nvPr/>
        </p:nvSpPr>
        <p:spPr>
          <a:xfrm>
            <a:off x="1403648" y="1124744"/>
            <a:ext cx="7489527" cy="4770537"/>
          </a:xfrm>
          <a:prstGeom prst="rect">
            <a:avLst/>
          </a:prstGeom>
          <a:noFill/>
          <a:ln w="9525">
            <a:noFill/>
          </a:ln>
        </p:spPr>
        <p:txBody>
          <a:bodyPr wrap="square" anchor="t">
            <a:spAutoFit/>
          </a:bodyPr>
          <a:lstStyle/>
          <a:p>
            <a:r>
              <a:rPr lang="zh-CN" altLang="en-US" sz="3200" dirty="0" smtClean="0">
                <a:solidFill>
                  <a:schemeClr val="tx1"/>
                </a:solidFill>
                <a:latin typeface="+mn-ea"/>
                <a:ea typeface="+mn-ea"/>
              </a:rPr>
              <a:t>（八）</a:t>
            </a:r>
            <a:r>
              <a:rPr lang="zh-CN" altLang="en-US" sz="3200" dirty="0">
                <a:solidFill>
                  <a:schemeClr val="tx1"/>
                </a:solidFill>
                <a:latin typeface="+mn-ea"/>
                <a:ea typeface="+mn-ea"/>
              </a:rPr>
              <a:t>加强对剩米饭的管理</a:t>
            </a:r>
            <a:endParaRPr lang="zh-CN" altLang="en-US" sz="3200" dirty="0">
              <a:solidFill>
                <a:schemeClr val="tx1"/>
              </a:solidFill>
              <a:latin typeface="+mn-ea"/>
              <a:ea typeface="+mn-ea"/>
            </a:endParaRPr>
          </a:p>
          <a:p>
            <a:endParaRPr lang="zh-CN" altLang="en-US" sz="3200" dirty="0">
              <a:solidFill>
                <a:schemeClr val="tx1"/>
              </a:solidFill>
              <a:latin typeface="+mn-ea"/>
              <a:ea typeface="+mn-ea"/>
            </a:endParaRPr>
          </a:p>
          <a:p>
            <a:r>
              <a:rPr lang="zh-CN" altLang="en-US" sz="2400" b="0" dirty="0">
                <a:solidFill>
                  <a:schemeClr val="tx1"/>
                </a:solidFill>
                <a:latin typeface="+mn-ea"/>
                <a:ea typeface="+mn-ea"/>
              </a:rPr>
              <a:t>● </a:t>
            </a:r>
            <a:r>
              <a:rPr lang="zh-CN" altLang="en-US" sz="3200" dirty="0">
                <a:solidFill>
                  <a:schemeClr val="tx1"/>
                </a:solidFill>
                <a:latin typeface="+mn-ea"/>
                <a:ea typeface="+mn-ea"/>
              </a:rPr>
              <a:t>因过夜剩米</a:t>
            </a:r>
            <a:r>
              <a:rPr lang="zh-CN" altLang="en-US" sz="3200" dirty="0" smtClean="0">
                <a:solidFill>
                  <a:schemeClr val="tx1"/>
                </a:solidFill>
                <a:latin typeface="+mn-ea"/>
                <a:ea typeface="+mn-ea"/>
              </a:rPr>
              <a:t>饭、米粉中</a:t>
            </a:r>
            <a:r>
              <a:rPr lang="zh-CN" altLang="en-US" sz="3200" dirty="0">
                <a:solidFill>
                  <a:schemeClr val="tx1"/>
                </a:solidFill>
                <a:latin typeface="+mn-ea"/>
                <a:ea typeface="+mn-ea"/>
              </a:rPr>
              <a:t>蜡样芽孢杆</a:t>
            </a:r>
            <a:r>
              <a:rPr lang="zh-CN" altLang="en-US" sz="3200" dirty="0" smtClean="0">
                <a:solidFill>
                  <a:schemeClr val="tx1"/>
                </a:solidFill>
                <a:latin typeface="+mn-ea"/>
                <a:ea typeface="+mn-ea"/>
              </a:rPr>
              <a:t>菌</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繁</a:t>
            </a:r>
            <a:r>
              <a:rPr lang="zh-CN" altLang="en-US" sz="3200" dirty="0">
                <a:solidFill>
                  <a:schemeClr val="tx1"/>
                </a:solidFill>
                <a:latin typeface="+mn-ea"/>
                <a:ea typeface="+mn-ea"/>
              </a:rPr>
              <a:t>殖并产生呕吐毒素、腹泻毒素而</a:t>
            </a:r>
            <a:r>
              <a:rPr lang="zh-CN" altLang="en-US" sz="3200" dirty="0" smtClean="0">
                <a:solidFill>
                  <a:schemeClr val="tx1"/>
                </a:solidFill>
                <a:latin typeface="+mn-ea"/>
                <a:ea typeface="+mn-ea"/>
              </a:rPr>
              <a:t>致</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物</a:t>
            </a:r>
            <a:r>
              <a:rPr lang="zh-CN" altLang="en-US" sz="3200" dirty="0">
                <a:solidFill>
                  <a:schemeClr val="tx1"/>
                </a:solidFill>
                <a:latin typeface="+mn-ea"/>
                <a:ea typeface="+mn-ea"/>
              </a:rPr>
              <a:t>中毒的事故屡有发生</a:t>
            </a:r>
            <a:r>
              <a:rPr lang="zh-CN" altLang="en-US" sz="3200" dirty="0" smtClean="0">
                <a:solidFill>
                  <a:schemeClr val="tx1"/>
                </a:solidFill>
                <a:latin typeface="+mn-ea"/>
                <a:ea typeface="+mn-ea"/>
              </a:rPr>
              <a:t>，故当</a:t>
            </a:r>
            <a:r>
              <a:rPr lang="zh-CN" altLang="en-US" sz="3200" dirty="0">
                <a:solidFill>
                  <a:schemeClr val="tx1"/>
                </a:solidFill>
                <a:latin typeface="+mn-ea"/>
                <a:ea typeface="+mn-ea"/>
              </a:rPr>
              <a:t>餐剩</a:t>
            </a:r>
            <a:r>
              <a:rPr lang="zh-CN" altLang="en-US" sz="3200" dirty="0" smtClean="0">
                <a:solidFill>
                  <a:schemeClr val="tx1"/>
                </a:solidFill>
                <a:latin typeface="+mn-ea"/>
                <a:ea typeface="+mn-ea"/>
              </a:rPr>
              <a:t>饭、</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米粉应尽早冷藏，</a:t>
            </a:r>
            <a:r>
              <a:rPr lang="zh-CN" altLang="en-US" sz="3200" dirty="0">
                <a:solidFill>
                  <a:schemeClr val="tx1"/>
                </a:solidFill>
                <a:latin typeface="+mn-ea"/>
                <a:ea typeface="+mn-ea"/>
              </a:rPr>
              <a:t>食</a:t>
            </a:r>
            <a:r>
              <a:rPr lang="zh-CN" altLang="en-US" sz="3200" dirty="0" smtClean="0">
                <a:solidFill>
                  <a:schemeClr val="tx1"/>
                </a:solidFill>
                <a:latin typeface="+mn-ea"/>
                <a:ea typeface="+mn-ea"/>
              </a:rPr>
              <a:t>前必须彻底再加</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热。</a:t>
            </a:r>
            <a:endParaRPr lang="en-US" altLang="zh-CN" sz="3200" dirty="0" smtClean="0">
              <a:solidFill>
                <a:schemeClr val="tx1"/>
              </a:solidFill>
              <a:latin typeface="+mn-ea"/>
              <a:ea typeface="+mn-ea"/>
            </a:endParaRPr>
          </a:p>
          <a:p>
            <a:endParaRPr lang="en-US" altLang="zh-CN" sz="2400" b="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en-US" sz="3200" dirty="0" smtClean="0">
                <a:solidFill>
                  <a:schemeClr val="tx1"/>
                </a:solidFill>
                <a:latin typeface="+mn-ea"/>
                <a:ea typeface="+mn-ea"/>
              </a:rPr>
              <a:t>不宜用剩米饭做蛋炒饭。</a:t>
            </a:r>
            <a:endParaRPr lang="en-US" altLang="zh-CN" sz="2400" b="0" dirty="0" smtClean="0">
              <a:solidFill>
                <a:schemeClr val="tx1"/>
              </a:solidFill>
              <a:latin typeface="+mn-ea"/>
              <a:ea typeface="+mn-ea"/>
            </a:endParaRPr>
          </a:p>
          <a:p>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p:nvPr/>
        </p:nvSpPr>
        <p:spPr>
          <a:xfrm>
            <a:off x="1331913" y="2708275"/>
            <a:ext cx="7632700" cy="701675"/>
          </a:xfrm>
          <a:prstGeom prst="rect">
            <a:avLst/>
          </a:prstGeom>
          <a:noFill/>
          <a:ln w="9525">
            <a:noFill/>
          </a:ln>
        </p:spPr>
        <p:txBody>
          <a:bodyPr anchor="t">
            <a:spAutoFit/>
          </a:bodyPr>
          <a:lstStyle/>
          <a:p>
            <a:pPr algn="ctr"/>
            <a:r>
              <a:rPr lang="zh-CN" altLang="en-US" sz="4000" dirty="0" smtClean="0">
                <a:solidFill>
                  <a:schemeClr val="tx1"/>
                </a:solidFill>
                <a:latin typeface="华文新魏" panose="02010800040101010101" pitchFamily="2" charset="-122"/>
                <a:ea typeface="华文新魏" panose="02010800040101010101" pitchFamily="2" charset="-122"/>
              </a:rPr>
              <a:t>八、</a:t>
            </a:r>
            <a:r>
              <a:rPr lang="zh-CN" altLang="en-US" sz="4000" dirty="0">
                <a:solidFill>
                  <a:schemeClr val="tx1"/>
                </a:solidFill>
                <a:latin typeface="华文新魏" panose="02010800040101010101" pitchFamily="2" charset="-122"/>
                <a:ea typeface="华文新魏" panose="02010800040101010101" pitchFamily="2" charset="-122"/>
              </a:rPr>
              <a:t>化学性食物中毒的预防</a:t>
            </a:r>
            <a:endParaRPr lang="zh-CN" altLang="en-US" sz="4000" dirty="0">
              <a:solidFill>
                <a:schemeClr val="tx1"/>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p:nvPr/>
        </p:nvSpPr>
        <p:spPr>
          <a:xfrm>
            <a:off x="1619673" y="1412776"/>
            <a:ext cx="7056016" cy="4031873"/>
          </a:xfrm>
          <a:prstGeom prst="rect">
            <a:avLst/>
          </a:prstGeom>
          <a:noFill/>
          <a:ln w="9525">
            <a:noFill/>
          </a:ln>
        </p:spPr>
        <p:txBody>
          <a:bodyPr wrap="square"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（一）防止有毒有害化学物质</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有些化学物质与可食用的面碱、淀</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粉、食盐、食用油等很相似，常因</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误用误食造成中毒。误将发色剂亚</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硝酸钠当作食盐而导致中毒的事故</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在全国则均有发生。</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p:nvPr/>
        </p:nvSpPr>
        <p:spPr>
          <a:xfrm>
            <a:off x="1619672" y="1268760"/>
            <a:ext cx="7273503" cy="4499693"/>
          </a:xfrm>
          <a:prstGeom prst="rect">
            <a:avLst/>
          </a:prstGeom>
          <a:noFill/>
          <a:ln w="9525">
            <a:noFill/>
          </a:ln>
        </p:spPr>
        <p:txBody>
          <a:bodyPr wrap="square"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（二）防止农药中毒</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mn-ea"/>
                <a:ea typeface="+mn-ea"/>
              </a:rPr>
              <a:t>受农</a:t>
            </a:r>
            <a:r>
              <a:rPr lang="zh-CN" altLang="en-US" sz="3200" dirty="0" smtClean="0">
                <a:solidFill>
                  <a:schemeClr val="tx1"/>
                </a:solidFill>
                <a:latin typeface="+mn-ea"/>
                <a:ea typeface="+mn-ea"/>
              </a:rPr>
              <a:t>药（甲胺磷、毒死蜱、克百威、氯唑磷、氧乐果、地虫硫磷等）污</a:t>
            </a:r>
            <a:r>
              <a:rPr lang="zh-CN" altLang="en-US" sz="3200" dirty="0">
                <a:solidFill>
                  <a:schemeClr val="tx1"/>
                </a:solidFill>
                <a:latin typeface="+mn-ea"/>
                <a:ea typeface="+mn-ea"/>
              </a:rPr>
              <a:t>染的蔬菜在感官上有时难以辨别，因此要加强对蔬菜农药残留的</a:t>
            </a:r>
            <a:r>
              <a:rPr lang="zh-CN" altLang="en-US" sz="3200" dirty="0" smtClean="0">
                <a:solidFill>
                  <a:schemeClr val="tx1"/>
                </a:solidFill>
                <a:latin typeface="+mn-ea"/>
                <a:ea typeface="+mn-ea"/>
              </a:rPr>
              <a:t>检测</a:t>
            </a:r>
            <a:r>
              <a:rPr lang="zh-CN" altLang="en-US" sz="3200" dirty="0">
                <a:solidFill>
                  <a:schemeClr val="tx1"/>
                </a:solidFill>
                <a:latin typeface="+mn-ea"/>
                <a:ea typeface="+mn-ea"/>
              </a:rPr>
              <a:t>、浸泡、清洗工作。</a:t>
            </a:r>
            <a:endParaRPr lang="zh-CN" altLang="en-US" sz="3200" dirty="0">
              <a:solidFill>
                <a:schemeClr val="tx1"/>
              </a:solidFill>
              <a:latin typeface="+mn-ea"/>
              <a:ea typeface="+mn-ea"/>
            </a:endParaRPr>
          </a:p>
          <a:p>
            <a:endParaRPr lang="zh-CN" altLang="en-US" sz="2400" b="0" dirty="0">
              <a:solidFill>
                <a:schemeClr val="tx1"/>
              </a:solidFill>
              <a:latin typeface="Times New Roman" panose="02020603050405020304" pitchFamily="18" charset="0"/>
              <a:ea typeface="宋体" panose="02010600030101010101" pitchFamily="2" charset="-122"/>
            </a:endParaRPr>
          </a:p>
          <a:p>
            <a:endParaRPr lang="zh-CN" altLang="en-US" sz="32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p:nvPr/>
        </p:nvSpPr>
        <p:spPr>
          <a:xfrm>
            <a:off x="1619250" y="-387350"/>
            <a:ext cx="7056438" cy="5878532"/>
          </a:xfrm>
          <a:prstGeom prst="rect">
            <a:avLst/>
          </a:prstGeom>
          <a:noFill/>
          <a:ln w="9525">
            <a:noFill/>
          </a:ln>
        </p:spPr>
        <p:txBody>
          <a:bodyPr anchor="t">
            <a:spAutoFit/>
          </a:bodyPr>
          <a:lstStyle/>
          <a:p>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mn-ea"/>
                <a:ea typeface="+mn-ea"/>
              </a:rPr>
              <a:t>首先要确定专门人员负责蔬菜的采</a:t>
            </a:r>
            <a:endParaRPr lang="zh-CN" altLang="en-US" sz="3200" dirty="0">
              <a:solidFill>
                <a:schemeClr val="tx1"/>
              </a:solidFill>
              <a:latin typeface="+mn-ea"/>
              <a:ea typeface="+mn-ea"/>
            </a:endParaRPr>
          </a:p>
          <a:p>
            <a:r>
              <a:rPr lang="zh-CN" altLang="en-US" sz="3200" dirty="0">
                <a:solidFill>
                  <a:schemeClr val="tx1"/>
                </a:solidFill>
                <a:latin typeface="+mn-ea"/>
                <a:ea typeface="+mn-ea"/>
              </a:rPr>
              <a:t>  </a:t>
            </a:r>
            <a:r>
              <a:rPr lang="zh-CN" altLang="en-US" sz="3200" dirty="0" smtClean="0">
                <a:solidFill>
                  <a:schemeClr val="tx1"/>
                </a:solidFill>
                <a:latin typeface="+mn-ea"/>
                <a:ea typeface="+mn-ea"/>
              </a:rPr>
              <a:t>购</a:t>
            </a:r>
            <a:r>
              <a:rPr lang="zh-CN" altLang="en-US" sz="3200" dirty="0">
                <a:solidFill>
                  <a:schemeClr val="tx1"/>
                </a:solidFill>
                <a:latin typeface="+mn-ea"/>
                <a:ea typeface="+mn-ea"/>
              </a:rPr>
              <a:t>、验收、登记、检测等工作，要</a:t>
            </a:r>
            <a:endParaRPr lang="zh-CN" altLang="en-US" sz="3200" dirty="0">
              <a:solidFill>
                <a:schemeClr val="tx1"/>
              </a:solidFill>
              <a:latin typeface="+mn-ea"/>
              <a:ea typeface="+mn-ea"/>
            </a:endParaRPr>
          </a:p>
          <a:p>
            <a:r>
              <a:rPr lang="zh-CN" altLang="en-US" sz="3200" dirty="0">
                <a:solidFill>
                  <a:schemeClr val="tx1"/>
                </a:solidFill>
                <a:latin typeface="+mn-ea"/>
                <a:ea typeface="+mn-ea"/>
              </a:rPr>
              <a:t>  </a:t>
            </a:r>
            <a:r>
              <a:rPr lang="zh-CN" altLang="en-US" sz="3200" dirty="0" smtClean="0">
                <a:solidFill>
                  <a:schemeClr val="tx1"/>
                </a:solidFill>
                <a:latin typeface="+mn-ea"/>
                <a:ea typeface="+mn-ea"/>
              </a:rPr>
              <a:t>与</a:t>
            </a:r>
            <a:r>
              <a:rPr lang="zh-CN" altLang="en-US" sz="3200" dirty="0">
                <a:solidFill>
                  <a:schemeClr val="tx1"/>
                </a:solidFill>
                <a:latin typeface="+mn-ea"/>
                <a:ea typeface="+mn-ea"/>
              </a:rPr>
              <a:t>“放心菜”生产者签订定向供货</a:t>
            </a:r>
            <a:endParaRPr lang="zh-CN" altLang="en-US" sz="3200" dirty="0">
              <a:solidFill>
                <a:schemeClr val="tx1"/>
              </a:solidFill>
              <a:latin typeface="+mn-ea"/>
              <a:ea typeface="+mn-ea"/>
            </a:endParaRPr>
          </a:p>
          <a:p>
            <a:r>
              <a:rPr lang="zh-CN" altLang="en-US" sz="3200" dirty="0">
                <a:solidFill>
                  <a:schemeClr val="tx1"/>
                </a:solidFill>
                <a:latin typeface="+mn-ea"/>
                <a:ea typeface="+mn-ea"/>
              </a:rPr>
              <a:t>  </a:t>
            </a:r>
            <a:r>
              <a:rPr lang="zh-CN" altLang="en-US" sz="3200" dirty="0" smtClean="0">
                <a:solidFill>
                  <a:schemeClr val="tx1"/>
                </a:solidFill>
                <a:latin typeface="+mn-ea"/>
                <a:ea typeface="+mn-ea"/>
              </a:rPr>
              <a:t>协</a:t>
            </a:r>
            <a:r>
              <a:rPr lang="zh-CN" altLang="en-US" sz="3200" dirty="0">
                <a:solidFill>
                  <a:schemeClr val="tx1"/>
                </a:solidFill>
                <a:latin typeface="+mn-ea"/>
                <a:ea typeface="+mn-ea"/>
              </a:rPr>
              <a:t>议。</a:t>
            </a:r>
            <a:endParaRPr lang="zh-CN" altLang="en-US" sz="3200" dirty="0">
              <a:solidFill>
                <a:schemeClr val="tx1"/>
              </a:solidFill>
              <a:latin typeface="+mn-ea"/>
              <a:ea typeface="+mn-ea"/>
            </a:endParaRPr>
          </a:p>
          <a:p>
            <a:endParaRPr lang="zh-CN" altLang="en-US" sz="2400" b="0" dirty="0">
              <a:solidFill>
                <a:schemeClr val="tx1"/>
              </a:solidFill>
              <a:latin typeface="+mn-ea"/>
              <a:ea typeface="+mn-ea"/>
            </a:endParaRPr>
          </a:p>
          <a:p>
            <a:r>
              <a:rPr lang="zh-CN" altLang="en-US" sz="2400" b="0" dirty="0">
                <a:solidFill>
                  <a:schemeClr val="tx1"/>
                </a:solidFill>
                <a:latin typeface="+mn-ea"/>
                <a:ea typeface="+mn-ea"/>
              </a:rPr>
              <a:t>● </a:t>
            </a:r>
            <a:r>
              <a:rPr lang="zh-CN" altLang="en-US" sz="3200" dirty="0">
                <a:solidFill>
                  <a:schemeClr val="tx1"/>
                </a:solidFill>
                <a:latin typeface="+mn-ea"/>
                <a:ea typeface="+mn-ea"/>
              </a:rPr>
              <a:t>采用农药残留速测卡进行蔬菜农药</a:t>
            </a:r>
            <a:endParaRPr lang="zh-CN" altLang="en-US" sz="3200" dirty="0">
              <a:solidFill>
                <a:schemeClr val="tx1"/>
              </a:solidFill>
              <a:latin typeface="+mn-ea"/>
              <a:ea typeface="+mn-ea"/>
            </a:endParaRPr>
          </a:p>
          <a:p>
            <a:r>
              <a:rPr lang="zh-CN" altLang="en-US" sz="3200" dirty="0">
                <a:solidFill>
                  <a:schemeClr val="tx1"/>
                </a:solidFill>
                <a:latin typeface="+mn-ea"/>
                <a:ea typeface="+mn-ea"/>
              </a:rPr>
              <a:t>  </a:t>
            </a:r>
            <a:r>
              <a:rPr lang="zh-CN" altLang="en-US" sz="3200" dirty="0" smtClean="0">
                <a:solidFill>
                  <a:schemeClr val="tx1"/>
                </a:solidFill>
                <a:latin typeface="+mn-ea"/>
                <a:ea typeface="+mn-ea"/>
              </a:rPr>
              <a:t>残</a:t>
            </a:r>
            <a:r>
              <a:rPr lang="zh-CN" altLang="en-US" sz="3200" dirty="0">
                <a:solidFill>
                  <a:schemeClr val="tx1"/>
                </a:solidFill>
                <a:latin typeface="+mn-ea"/>
                <a:ea typeface="+mn-ea"/>
              </a:rPr>
              <a:t>留的检测工作，并设立专用蔬菜</a:t>
            </a:r>
            <a:endParaRPr lang="zh-CN" altLang="en-US" sz="3200" dirty="0">
              <a:solidFill>
                <a:schemeClr val="tx1"/>
              </a:solidFill>
              <a:latin typeface="+mn-ea"/>
              <a:ea typeface="+mn-ea"/>
            </a:endParaRPr>
          </a:p>
          <a:p>
            <a:r>
              <a:rPr lang="zh-CN" altLang="en-US" sz="3200" dirty="0">
                <a:solidFill>
                  <a:schemeClr val="tx1"/>
                </a:solidFill>
                <a:latin typeface="+mn-ea"/>
                <a:ea typeface="+mn-ea"/>
              </a:rPr>
              <a:t>  </a:t>
            </a:r>
            <a:r>
              <a:rPr lang="zh-CN" altLang="en-US" sz="3200" dirty="0" smtClean="0">
                <a:solidFill>
                  <a:schemeClr val="tx1"/>
                </a:solidFill>
                <a:latin typeface="+mn-ea"/>
                <a:ea typeface="+mn-ea"/>
              </a:rPr>
              <a:t>清</a:t>
            </a:r>
            <a:r>
              <a:rPr lang="zh-CN" altLang="en-US" sz="3200" dirty="0">
                <a:solidFill>
                  <a:schemeClr val="tx1"/>
                </a:solidFill>
                <a:latin typeface="+mn-ea"/>
                <a:ea typeface="+mn-ea"/>
              </a:rPr>
              <a:t>洗池，蔬菜清水浸泡不</a:t>
            </a:r>
            <a:r>
              <a:rPr lang="zh-CN" altLang="en-US" sz="3200" dirty="0">
                <a:solidFill>
                  <a:schemeClr val="tx1"/>
                </a:solidFill>
                <a:latin typeface="+mn-lt"/>
                <a:ea typeface="+mn-ea"/>
              </a:rPr>
              <a:t>少于</a:t>
            </a:r>
            <a:r>
              <a:rPr lang="en-US" altLang="zh-CN" sz="3200" dirty="0">
                <a:solidFill>
                  <a:schemeClr val="tx1"/>
                </a:solidFill>
                <a:latin typeface="+mn-lt"/>
                <a:ea typeface="+mn-ea"/>
              </a:rPr>
              <a:t>20</a:t>
            </a:r>
            <a:r>
              <a:rPr lang="zh-CN" altLang="en-US" sz="3200" dirty="0">
                <a:solidFill>
                  <a:schemeClr val="tx1"/>
                </a:solidFill>
                <a:latin typeface="+mn-lt"/>
                <a:ea typeface="+mn-ea"/>
              </a:rPr>
              <a:t>分</a:t>
            </a:r>
            <a:endParaRPr lang="zh-CN" altLang="en-US" sz="3200" dirty="0">
              <a:solidFill>
                <a:schemeClr val="tx1"/>
              </a:solidFill>
              <a:latin typeface="+mn-lt"/>
              <a:ea typeface="+mn-ea"/>
            </a:endParaRPr>
          </a:p>
          <a:p>
            <a:r>
              <a:rPr lang="zh-CN" altLang="en-US" sz="3200" dirty="0">
                <a:solidFill>
                  <a:schemeClr val="tx1"/>
                </a:solidFill>
                <a:latin typeface="+mn-lt"/>
                <a:ea typeface="+mn-ea"/>
              </a:rPr>
              <a:t>  </a:t>
            </a:r>
            <a:r>
              <a:rPr lang="zh-CN" altLang="en-US" sz="3200" dirty="0" smtClean="0">
                <a:solidFill>
                  <a:schemeClr val="tx1"/>
                </a:solidFill>
                <a:latin typeface="+mn-lt"/>
                <a:ea typeface="+mn-ea"/>
              </a:rPr>
              <a:t>  钟</a:t>
            </a:r>
            <a:r>
              <a:rPr lang="zh-CN" altLang="en-US" sz="3200" dirty="0">
                <a:solidFill>
                  <a:schemeClr val="tx1"/>
                </a:solidFill>
                <a:latin typeface="+mn-lt"/>
                <a:ea typeface="+mn-ea"/>
              </a:rPr>
              <a:t>，蔬菜去磷剂浸泡不少于</a:t>
            </a:r>
            <a:r>
              <a:rPr lang="en-US" altLang="zh-CN" sz="3200" dirty="0">
                <a:solidFill>
                  <a:schemeClr val="tx1"/>
                </a:solidFill>
                <a:latin typeface="+mn-lt"/>
                <a:ea typeface="+mn-ea"/>
              </a:rPr>
              <a:t>15</a:t>
            </a:r>
            <a:r>
              <a:rPr lang="zh-CN" altLang="en-US" sz="3200" dirty="0">
                <a:solidFill>
                  <a:schemeClr val="tx1"/>
                </a:solidFill>
                <a:latin typeface="+mn-lt"/>
                <a:ea typeface="+mn-ea"/>
              </a:rPr>
              <a:t>分</a:t>
            </a:r>
            <a:r>
              <a:rPr lang="zh-CN" altLang="en-US" sz="3200" dirty="0">
                <a:solidFill>
                  <a:schemeClr val="tx1"/>
                </a:solidFill>
                <a:latin typeface="+mn-ea"/>
                <a:ea typeface="+mn-ea"/>
              </a:rPr>
              <a:t>钟。</a:t>
            </a:r>
            <a:endParaRPr lang="zh-CN" altLang="en-US" sz="3200" dirty="0">
              <a:solidFill>
                <a:schemeClr val="tx1"/>
              </a:solidFill>
              <a:latin typeface="+mn-ea"/>
              <a:ea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2"/>
          <p:cNvSpPr txBox="1"/>
          <p:nvPr/>
        </p:nvSpPr>
        <p:spPr>
          <a:xfrm>
            <a:off x="1619671" y="1556792"/>
            <a:ext cx="7129041" cy="4401205"/>
          </a:xfrm>
          <a:prstGeom prst="rect">
            <a:avLst/>
          </a:prstGeom>
          <a:noFill/>
          <a:ln w="12700">
            <a:noFill/>
          </a:ln>
        </p:spPr>
        <p:txBody>
          <a:bodyPr wrap="square" anchor="t">
            <a:spAutoFit/>
          </a:bodyPr>
          <a:lstStyle/>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800" b="0" dirty="0">
                <a:solidFill>
                  <a:schemeClr val="tx1"/>
                </a:solidFill>
                <a:latin typeface="Times New Roman" panose="02020603050405020304" pitchFamily="18" charset="0"/>
              </a:rPr>
              <a:t> </a:t>
            </a:r>
            <a:r>
              <a:rPr lang="en-US" altLang="zh-CN" sz="3200" dirty="0">
                <a:solidFill>
                  <a:schemeClr val="tx1"/>
                </a:solidFill>
                <a:latin typeface="Times New Roman" panose="02020603050405020304" pitchFamily="18" charset="0"/>
                <a:ea typeface="宋体" panose="02010600030101010101" pitchFamily="2" charset="-122"/>
              </a:rPr>
              <a:t>2008</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8</a:t>
            </a:r>
            <a:r>
              <a:rPr lang="zh-CN" altLang="en-US" sz="3200" dirty="0">
                <a:solidFill>
                  <a:schemeClr val="tx1"/>
                </a:solidFill>
                <a:latin typeface="Times New Roman" panose="02020603050405020304" pitchFamily="18" charset="0"/>
                <a:ea typeface="宋体" panose="02010600030101010101" pitchFamily="2" charset="-122"/>
              </a:rPr>
              <a:t>月，加拿大安大略省枫叶食品厂生产的熟肉制品被单增李斯特菌污染致</a:t>
            </a:r>
            <a:r>
              <a:rPr lang="en-US" altLang="zh-CN" sz="3200" dirty="0">
                <a:solidFill>
                  <a:schemeClr val="tx1"/>
                </a:solidFill>
                <a:latin typeface="Times New Roman" panose="02020603050405020304" pitchFamily="18" charset="0"/>
                <a:ea typeface="宋体" panose="02010600030101010101" pitchFamily="2" charset="-122"/>
              </a:rPr>
              <a:t>15</a:t>
            </a:r>
            <a:r>
              <a:rPr lang="zh-CN" altLang="en-US" sz="3200" dirty="0">
                <a:solidFill>
                  <a:schemeClr val="tx1"/>
                </a:solidFill>
                <a:latin typeface="Times New Roman" panose="02020603050405020304" pitchFamily="18" charset="0"/>
                <a:ea typeface="宋体" panose="02010600030101010101" pitchFamily="2" charset="-122"/>
              </a:rPr>
              <a:t>人死亡事件。</a:t>
            </a:r>
            <a:br>
              <a:rPr lang="zh-CN" altLang="en-US" sz="3200" dirty="0">
                <a:solidFill>
                  <a:schemeClr val="tx1"/>
                </a:solidFill>
                <a:latin typeface="Times New Roman" panose="02020603050405020304" pitchFamily="18" charset="0"/>
                <a:ea typeface="宋体" panose="02010600030101010101" pitchFamily="2" charset="-122"/>
              </a:rPr>
            </a:b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2009</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2</a:t>
            </a:r>
            <a:r>
              <a:rPr lang="zh-CN" altLang="en-US" sz="3200" dirty="0">
                <a:solidFill>
                  <a:schemeClr val="tx1"/>
                </a:solidFill>
                <a:latin typeface="Times New Roman" panose="02020603050405020304" pitchFamily="18" charset="0"/>
                <a:ea typeface="宋体" panose="02010600030101010101" pitchFamily="2" charset="-122"/>
              </a:rPr>
              <a:t>月，广州市</a:t>
            </a:r>
            <a:r>
              <a:rPr lang="en-US" altLang="zh-CN" sz="3200" dirty="0">
                <a:solidFill>
                  <a:schemeClr val="tx1"/>
                </a:solidFill>
                <a:latin typeface="Times New Roman" panose="02020603050405020304" pitchFamily="18" charset="0"/>
                <a:ea typeface="宋体" panose="02010600030101010101" pitchFamily="2" charset="-122"/>
              </a:rPr>
              <a:t>67</a:t>
            </a:r>
            <a:r>
              <a:rPr lang="zh-CN" altLang="en-US" sz="3200" dirty="0">
                <a:solidFill>
                  <a:schemeClr val="tx1"/>
                </a:solidFill>
                <a:latin typeface="Times New Roman" panose="02020603050405020304" pitchFamily="18" charset="0"/>
                <a:ea typeface="宋体" panose="02010600030101010101" pitchFamily="2" charset="-122"/>
              </a:rPr>
              <a:t>人“瘦肉精”中毒事件。</a:t>
            </a:r>
            <a:endParaRPr lang="en-US" altLang="zh-CN" sz="3200" dirty="0">
              <a:solidFill>
                <a:schemeClr val="tx1"/>
              </a:solidFill>
              <a:latin typeface="Times New Roman" panose="02020603050405020304" pitchFamily="18" charset="0"/>
              <a:ea typeface="宋体" panose="02010600030101010101" pitchFamily="2" charset="-122"/>
            </a:endParaRPr>
          </a:p>
          <a:p>
            <a:endParaRPr lang="en-US" altLang="zh-CN" sz="2400" dirty="0">
              <a:solidFill>
                <a:schemeClr val="tx1"/>
              </a:solidFill>
              <a:latin typeface="Times New Roman" panose="02020603050405020304" pitchFamily="18" charset="0"/>
              <a:ea typeface="宋体" panose="02010600030101010101" pitchFamily="2" charset="-122"/>
            </a:endParaRPr>
          </a:p>
          <a:p>
            <a:br>
              <a:rPr lang="zh-CN" altLang="en-US" sz="3200" dirty="0">
                <a:solidFill>
                  <a:schemeClr val="tx1"/>
                </a:solidFill>
                <a:latin typeface="Times New Roman" panose="02020603050405020304" pitchFamily="18" charset="0"/>
                <a:ea typeface="宋体" panose="02010600030101010101" pitchFamily="2" charset="-122"/>
              </a:rPr>
            </a:br>
            <a:endParaRPr lang="zh-CN" altLang="en-US" sz="3200" dirty="0">
              <a:solidFill>
                <a:schemeClr val="tx1"/>
              </a:solidFill>
              <a:latin typeface="Times New Roman" panose="02020603050405020304" pitchFamily="18" charset="0"/>
              <a:ea typeface="宋体" panose="02010600030101010101" pitchFamily="2" charset="-122"/>
            </a:endParaRPr>
          </a:p>
        </p:txBody>
      </p:sp>
      <p:sp>
        <p:nvSpPr>
          <p:cNvPr id="13314" name="Text Box 3"/>
          <p:cNvSpPr txBox="1"/>
          <p:nvPr/>
        </p:nvSpPr>
        <p:spPr>
          <a:xfrm>
            <a:off x="6781800" y="5257800"/>
            <a:ext cx="7620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strips dir="ru"/>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1475656" y="0"/>
            <a:ext cx="7417519" cy="8402300"/>
          </a:xfrm>
          <a:prstGeom prst="rect">
            <a:avLst/>
          </a:prstGeom>
          <a:noFill/>
          <a:ln w="9525">
            <a:noFill/>
            <a:miter lim="800000"/>
          </a:ln>
        </p:spPr>
        <p:txBody>
          <a:bodyPr wrap="square">
            <a:spAutoFit/>
          </a:bodyPr>
          <a:lstStyle/>
          <a:p>
            <a:r>
              <a:rPr lang="zh-CN" altLang="en-US" sz="4800" dirty="0">
                <a:ea typeface="黑体" panose="02010609060101010101" pitchFamily="2" charset="-122"/>
              </a:rPr>
              <a:t>      </a:t>
            </a:r>
            <a:endParaRPr lang="zh-CN" altLang="en-US" sz="4800" dirty="0">
              <a:ea typeface="黑体" panose="02010609060101010101" pitchFamily="2" charset="-122"/>
            </a:endParaRPr>
          </a:p>
          <a:p>
            <a:r>
              <a:rPr lang="zh-CN" altLang="en-US" sz="2400" b="0" dirty="0" smtClean="0">
                <a:solidFill>
                  <a:schemeClr val="tx1"/>
                </a:solidFill>
                <a:latin typeface="+mn-ea"/>
              </a:rPr>
              <a:t>●</a:t>
            </a:r>
            <a:r>
              <a:rPr lang="zh-CN" altLang="en-US" sz="3200" b="0" dirty="0" smtClean="0">
                <a:solidFill>
                  <a:schemeClr val="tx1"/>
                </a:solidFill>
                <a:latin typeface="+mn-ea"/>
              </a:rPr>
              <a:t> </a:t>
            </a:r>
            <a:r>
              <a:rPr lang="zh-CN" altLang="en-US" sz="3200" dirty="0" smtClean="0">
                <a:solidFill>
                  <a:schemeClr val="tx1"/>
                </a:solidFill>
                <a:latin typeface="+mn-ea"/>
                <a:ea typeface="+mn-ea"/>
              </a:rPr>
              <a:t>常</a:t>
            </a:r>
            <a:r>
              <a:rPr lang="zh-CN" altLang="en-US" sz="3200" dirty="0">
                <a:solidFill>
                  <a:schemeClr val="tx1"/>
                </a:solidFill>
                <a:latin typeface="+mn-ea"/>
                <a:ea typeface="+mn-ea"/>
              </a:rPr>
              <a:t>见农药有遇高温分解的特性。烹调方式对常见农药去除作用由强到弱依次为油炸＞炒制</a:t>
            </a:r>
            <a:r>
              <a:rPr lang="zh-CN" altLang="en-US" sz="3200" dirty="0">
                <a:solidFill>
                  <a:schemeClr val="tx1"/>
                </a:solidFill>
                <a:latin typeface="+mn-lt"/>
                <a:ea typeface="+mn-ea"/>
              </a:rPr>
              <a:t>＞焯水，且烹调时间越长去毒效果越好，</a:t>
            </a:r>
            <a:r>
              <a:rPr lang="en-US" altLang="zh-CN" sz="3200" dirty="0">
                <a:solidFill>
                  <a:schemeClr val="tx1"/>
                </a:solidFill>
                <a:latin typeface="+mn-lt"/>
                <a:ea typeface="+mn-ea"/>
              </a:rPr>
              <a:t>2</a:t>
            </a:r>
            <a:r>
              <a:rPr lang="zh-CN" altLang="en-US" sz="3200" dirty="0">
                <a:solidFill>
                  <a:schemeClr val="tx1"/>
                </a:solidFill>
                <a:latin typeface="+mn-lt"/>
                <a:ea typeface="+mn-ea"/>
              </a:rPr>
              <a:t>分钟后去毒效果变化不明显</a:t>
            </a:r>
            <a:r>
              <a:rPr lang="zh-CN" altLang="en-US" sz="3200" dirty="0" smtClean="0">
                <a:solidFill>
                  <a:schemeClr val="tx1"/>
                </a:solidFill>
                <a:latin typeface="+mn-lt"/>
                <a:ea typeface="+mn-ea"/>
              </a:rPr>
              <a:t>。</a:t>
            </a:r>
            <a:endParaRPr lang="zh-CN" altLang="en-US" sz="3200" dirty="0">
              <a:solidFill>
                <a:schemeClr val="tx1"/>
              </a:solidFill>
              <a:latin typeface="+mn-lt"/>
              <a:ea typeface="+mn-ea"/>
            </a:endParaRPr>
          </a:p>
          <a:p>
            <a:endParaRPr lang="en-US" altLang="zh-CN" sz="2800" dirty="0">
              <a:solidFill>
                <a:schemeClr val="tx1"/>
              </a:solidFill>
              <a:latin typeface="+mn-lt"/>
            </a:endParaRPr>
          </a:p>
          <a:p>
            <a:r>
              <a:rPr lang="zh-CN" altLang="en-US" sz="2400" b="0" dirty="0" smtClean="0">
                <a:solidFill>
                  <a:schemeClr val="tx1"/>
                </a:solidFill>
                <a:latin typeface="+mn-lt"/>
              </a:rPr>
              <a:t>●</a:t>
            </a:r>
            <a:r>
              <a:rPr lang="zh-CN" altLang="en-US" sz="2800" b="0" dirty="0" smtClean="0">
                <a:solidFill>
                  <a:schemeClr val="tx1"/>
                </a:solidFill>
                <a:latin typeface="+mn-lt"/>
              </a:rPr>
              <a:t> </a:t>
            </a:r>
            <a:r>
              <a:rPr lang="zh-CN" altLang="en-US" sz="3200" dirty="0" smtClean="0">
                <a:solidFill>
                  <a:schemeClr val="tx1"/>
                </a:solidFill>
                <a:latin typeface="+mn-lt"/>
                <a:ea typeface="+mn-ea"/>
              </a:rPr>
              <a:t>常</a:t>
            </a:r>
            <a:r>
              <a:rPr lang="zh-CN" altLang="en-US" sz="3200" dirty="0">
                <a:solidFill>
                  <a:schemeClr val="tx1"/>
                </a:solidFill>
                <a:latin typeface="+mn-lt"/>
                <a:ea typeface="+mn-ea"/>
              </a:rPr>
              <a:t>见农药有遇碱分解的特性。如快检农药超标很多要立即销毁；如不多则要马上进一步浸泡、加食品添加剂斧头牌食粉</a:t>
            </a:r>
            <a:r>
              <a:rPr lang="zh-CN" altLang="en-US" sz="3200" dirty="0" smtClean="0">
                <a:solidFill>
                  <a:schemeClr val="tx1"/>
                </a:solidFill>
                <a:latin typeface="+mn-lt"/>
                <a:ea typeface="+mn-ea"/>
              </a:rPr>
              <a:t>（其</a:t>
            </a:r>
            <a:r>
              <a:rPr lang="zh-CN" altLang="en-US" sz="3200" dirty="0">
                <a:solidFill>
                  <a:schemeClr val="tx1"/>
                </a:solidFill>
                <a:latin typeface="+mn-lt"/>
                <a:ea typeface="+mn-ea"/>
              </a:rPr>
              <a:t>成分是碳酸氢钠），充分搅拌</a:t>
            </a:r>
            <a:r>
              <a:rPr lang="en-US" altLang="zh-CN" sz="3200" dirty="0">
                <a:solidFill>
                  <a:schemeClr val="tx1"/>
                </a:solidFill>
                <a:latin typeface="+mn-lt"/>
                <a:ea typeface="+mn-ea"/>
              </a:rPr>
              <a:t>30</a:t>
            </a:r>
            <a:r>
              <a:rPr lang="zh-CN" altLang="en-US" sz="3200" dirty="0">
                <a:solidFill>
                  <a:schemeClr val="tx1"/>
                </a:solidFill>
                <a:latin typeface="+mn-lt"/>
                <a:ea typeface="+mn-ea"/>
              </a:rPr>
              <a:t>分钟，再快检</a:t>
            </a:r>
            <a:r>
              <a:rPr lang="zh-CN" altLang="en-US" sz="3200" dirty="0">
                <a:solidFill>
                  <a:schemeClr val="tx1"/>
                </a:solidFill>
                <a:latin typeface="+mn-ea"/>
                <a:ea typeface="+mn-ea"/>
              </a:rPr>
              <a:t>合格才</a:t>
            </a:r>
            <a:r>
              <a:rPr lang="zh-CN" altLang="en-US" sz="3200" dirty="0" smtClean="0">
                <a:solidFill>
                  <a:schemeClr val="tx1"/>
                </a:solidFill>
                <a:latin typeface="+mn-ea"/>
                <a:ea typeface="+mn-ea"/>
              </a:rPr>
              <a:t>可。</a:t>
            </a:r>
            <a:endParaRPr lang="en-US" altLang="zh-CN" sz="3200" dirty="0">
              <a:solidFill>
                <a:schemeClr val="tx1"/>
              </a:solidFill>
              <a:latin typeface="+mn-ea"/>
              <a:ea typeface="+mn-ea"/>
            </a:endParaRPr>
          </a:p>
          <a:p>
            <a:endParaRPr lang="zh-CN" altLang="en-US" sz="3200" dirty="0"/>
          </a:p>
          <a:p>
            <a:endParaRPr lang="zh-CN" altLang="en-US" sz="3200" dirty="0"/>
          </a:p>
          <a:p>
            <a:endParaRPr lang="zh-CN" altLang="en-US" dirty="0"/>
          </a:p>
          <a:p>
            <a:endParaRPr lang="zh-CN" altLang="en-US" sz="2800" dirty="0">
              <a:ea typeface="黑体" panose="02010609060101010101" pitchFamily="2" charset="-122"/>
            </a:endParaRPr>
          </a:p>
          <a:p>
            <a:endParaRPr lang="zh-CN" altLang="en-US" sz="4000" dirty="0">
              <a:ea typeface="华文新魏" panose="02010800040101010101" pitchFamily="2" charset="-122"/>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p:nvPr/>
        </p:nvSpPr>
        <p:spPr>
          <a:xfrm>
            <a:off x="1692275" y="908050"/>
            <a:ext cx="6911975" cy="5386090"/>
          </a:xfrm>
          <a:prstGeom prst="rect">
            <a:avLst/>
          </a:prstGeom>
          <a:noFill/>
          <a:ln w="9525">
            <a:noFill/>
          </a:ln>
        </p:spPr>
        <p:txBody>
          <a:bodyPr anchor="t">
            <a:spAutoFit/>
          </a:bodyPr>
          <a:lstStyle/>
          <a:p>
            <a:r>
              <a:rPr lang="zh-CN" altLang="en-US" sz="3200" dirty="0">
                <a:solidFill>
                  <a:schemeClr val="tx1"/>
                </a:solidFill>
                <a:latin typeface="+mn-ea"/>
                <a:ea typeface="+mn-ea"/>
              </a:rPr>
              <a:t>（三）注意食品用工具设备、食品容器和包装材料卫生，防止有毒有害化学物质污染</a:t>
            </a:r>
            <a:endParaRPr lang="zh-CN" altLang="en-US" sz="3200" dirty="0">
              <a:solidFill>
                <a:schemeClr val="tx1"/>
              </a:solidFill>
              <a:latin typeface="+mn-ea"/>
              <a:ea typeface="+mn-ea"/>
            </a:endParaRPr>
          </a:p>
          <a:p>
            <a:endParaRPr lang="en-US" altLang="zh-CN" sz="3200" dirty="0">
              <a:solidFill>
                <a:schemeClr val="tx1"/>
              </a:solidFill>
              <a:latin typeface="+mn-ea"/>
              <a:ea typeface="+mn-ea"/>
            </a:endParaRPr>
          </a:p>
          <a:p>
            <a:r>
              <a:rPr lang="zh-CN" altLang="en-US" sz="2400" b="0" dirty="0">
                <a:solidFill>
                  <a:schemeClr val="tx1"/>
                </a:solidFill>
                <a:latin typeface="+mn-ea"/>
                <a:ea typeface="+mn-ea"/>
              </a:rPr>
              <a:t>● </a:t>
            </a:r>
            <a:r>
              <a:rPr lang="zh-CN" altLang="en-US" sz="3200" dirty="0">
                <a:solidFill>
                  <a:schemeClr val="tx1"/>
                </a:solidFill>
                <a:latin typeface="+mn-ea"/>
                <a:ea typeface="+mn-ea"/>
              </a:rPr>
              <a:t>不能采购非食品级的工具设备、食</a:t>
            </a:r>
            <a:endParaRPr lang="zh-CN" altLang="en-US" sz="3200" dirty="0">
              <a:solidFill>
                <a:schemeClr val="tx1"/>
              </a:solidFill>
              <a:latin typeface="+mn-ea"/>
              <a:ea typeface="+mn-ea"/>
            </a:endParaRPr>
          </a:p>
          <a:p>
            <a:r>
              <a:rPr lang="zh-CN" altLang="en-US" sz="3200" dirty="0">
                <a:solidFill>
                  <a:schemeClr val="tx1"/>
                </a:solidFill>
                <a:latin typeface="+mn-ea"/>
                <a:ea typeface="+mn-ea"/>
              </a:rPr>
              <a:t>  </a:t>
            </a:r>
            <a:r>
              <a:rPr lang="zh-CN" altLang="en-US" sz="3200" dirty="0" smtClean="0">
                <a:solidFill>
                  <a:schemeClr val="tx1"/>
                </a:solidFill>
                <a:latin typeface="+mn-ea"/>
                <a:ea typeface="+mn-ea"/>
              </a:rPr>
              <a:t>品</a:t>
            </a:r>
            <a:r>
              <a:rPr lang="zh-CN" altLang="en-US" sz="3200" dirty="0">
                <a:solidFill>
                  <a:schemeClr val="tx1"/>
                </a:solidFill>
                <a:latin typeface="+mn-ea"/>
                <a:ea typeface="+mn-ea"/>
              </a:rPr>
              <a:t>容器和包装材料等。</a:t>
            </a:r>
            <a:endParaRPr lang="zh-CN" altLang="en-US" sz="3200" dirty="0">
              <a:solidFill>
                <a:schemeClr val="tx1"/>
              </a:solidFill>
              <a:latin typeface="+mn-ea"/>
              <a:ea typeface="+mn-ea"/>
            </a:endParaRPr>
          </a:p>
          <a:p>
            <a:endParaRPr lang="zh-CN" altLang="en-US" sz="2400" b="0" dirty="0">
              <a:solidFill>
                <a:schemeClr val="tx1"/>
              </a:solidFill>
              <a:latin typeface="+mn-ea"/>
              <a:ea typeface="+mn-ea"/>
            </a:endParaRPr>
          </a:p>
          <a:p>
            <a:r>
              <a:rPr lang="zh-CN" altLang="en-US" sz="2400" b="0" dirty="0">
                <a:solidFill>
                  <a:schemeClr val="tx1"/>
                </a:solidFill>
                <a:latin typeface="+mn-ea"/>
                <a:ea typeface="+mn-ea"/>
              </a:rPr>
              <a:t>● </a:t>
            </a:r>
            <a:r>
              <a:rPr lang="zh-CN" altLang="en-US" sz="3200" dirty="0">
                <a:solidFill>
                  <a:schemeClr val="tx1"/>
                </a:solidFill>
                <a:latin typeface="+mn-ea"/>
                <a:ea typeface="+mn-ea"/>
              </a:rPr>
              <a:t>包装或盛放过有毒有害化学物质的</a:t>
            </a:r>
            <a:endParaRPr lang="zh-CN" altLang="en-US" sz="3200" dirty="0">
              <a:solidFill>
                <a:schemeClr val="tx1"/>
              </a:solidFill>
              <a:latin typeface="+mn-ea"/>
              <a:ea typeface="+mn-ea"/>
            </a:endParaRPr>
          </a:p>
          <a:p>
            <a:r>
              <a:rPr lang="zh-CN" altLang="en-US" sz="3200" dirty="0">
                <a:solidFill>
                  <a:schemeClr val="tx1"/>
                </a:solidFill>
                <a:latin typeface="+mn-ea"/>
                <a:ea typeface="+mn-ea"/>
              </a:rPr>
              <a:t>  </a:t>
            </a:r>
            <a:r>
              <a:rPr lang="zh-CN" altLang="en-US" sz="3200" dirty="0" smtClean="0">
                <a:solidFill>
                  <a:schemeClr val="tx1"/>
                </a:solidFill>
                <a:latin typeface="+mn-ea"/>
                <a:ea typeface="+mn-ea"/>
              </a:rPr>
              <a:t>容</a:t>
            </a:r>
            <a:r>
              <a:rPr lang="zh-CN" altLang="en-US" sz="3200" dirty="0">
                <a:solidFill>
                  <a:schemeClr val="tx1"/>
                </a:solidFill>
                <a:latin typeface="+mn-ea"/>
                <a:ea typeface="+mn-ea"/>
              </a:rPr>
              <a:t>器不能用来包装或盛放食品，回</a:t>
            </a:r>
            <a:endParaRPr lang="zh-CN" altLang="en-US" sz="3200" dirty="0">
              <a:solidFill>
                <a:schemeClr val="tx1"/>
              </a:solidFill>
              <a:latin typeface="+mn-ea"/>
              <a:ea typeface="+mn-ea"/>
            </a:endParaRPr>
          </a:p>
          <a:p>
            <a:r>
              <a:rPr lang="zh-CN" altLang="en-US" sz="3200" dirty="0">
                <a:solidFill>
                  <a:schemeClr val="tx1"/>
                </a:solidFill>
                <a:latin typeface="+mn-ea"/>
                <a:ea typeface="+mn-ea"/>
              </a:rPr>
              <a:t>  </a:t>
            </a:r>
            <a:r>
              <a:rPr lang="zh-CN" altLang="en-US" sz="3200" dirty="0" smtClean="0">
                <a:solidFill>
                  <a:schemeClr val="tx1"/>
                </a:solidFill>
                <a:latin typeface="+mn-ea"/>
                <a:ea typeface="+mn-ea"/>
              </a:rPr>
              <a:t>收</a:t>
            </a:r>
            <a:r>
              <a:rPr lang="zh-CN" altLang="en-US" sz="3200" dirty="0">
                <a:solidFill>
                  <a:schemeClr val="tx1"/>
                </a:solidFill>
                <a:latin typeface="+mn-ea"/>
                <a:ea typeface="+mn-ea"/>
              </a:rPr>
              <a:t>的食品容器在盛装食品前必须有</a:t>
            </a:r>
            <a:endParaRPr lang="zh-CN" altLang="en-US" sz="3200" dirty="0">
              <a:solidFill>
                <a:schemeClr val="tx1"/>
              </a:solidFill>
              <a:latin typeface="+mn-ea"/>
              <a:ea typeface="+mn-ea"/>
            </a:endParaRPr>
          </a:p>
          <a:p>
            <a:r>
              <a:rPr lang="zh-CN" altLang="en-US" sz="3200" dirty="0">
                <a:solidFill>
                  <a:schemeClr val="tx1"/>
                </a:solidFill>
                <a:latin typeface="+mn-ea"/>
                <a:ea typeface="+mn-ea"/>
              </a:rPr>
              <a:t>  </a:t>
            </a:r>
            <a:r>
              <a:rPr lang="zh-CN" altLang="en-US" sz="3200" dirty="0" smtClean="0">
                <a:solidFill>
                  <a:schemeClr val="tx1"/>
                </a:solidFill>
                <a:latin typeface="+mn-ea"/>
                <a:ea typeface="+mn-ea"/>
              </a:rPr>
              <a:t>专</a:t>
            </a:r>
            <a:r>
              <a:rPr lang="zh-CN" altLang="en-US" sz="3200" dirty="0">
                <a:solidFill>
                  <a:schemeClr val="tx1"/>
                </a:solidFill>
                <a:latin typeface="+mn-ea"/>
                <a:ea typeface="+mn-ea"/>
              </a:rPr>
              <a:t>人检查。</a:t>
            </a:r>
            <a:r>
              <a:rPr lang="zh-CN" altLang="en-US" sz="3200" b="0" dirty="0">
                <a:solidFill>
                  <a:schemeClr val="tx1"/>
                </a:solidFill>
                <a:latin typeface="+mn-ea"/>
                <a:ea typeface="+mn-ea"/>
              </a:rPr>
              <a:t> </a:t>
            </a:r>
            <a:endParaRPr lang="zh-CN" altLang="en-US" sz="3200" b="0" dirty="0">
              <a:solidFill>
                <a:schemeClr val="tx1"/>
              </a:solidFill>
              <a:latin typeface="+mn-ea"/>
              <a:ea typeface="+mn-ea"/>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p:nvPr/>
        </p:nvSpPr>
        <p:spPr>
          <a:xfrm>
            <a:off x="1384300" y="557213"/>
            <a:ext cx="7508875" cy="6678751"/>
          </a:xfrm>
          <a:prstGeom prst="rect">
            <a:avLst/>
          </a:prstGeom>
          <a:noFill/>
          <a:ln w="9525">
            <a:noFill/>
          </a:ln>
        </p:spPr>
        <p:txBody>
          <a:bodyPr wrap="square" anchor="t">
            <a:spAutoFit/>
          </a:bodyPr>
          <a:lstStyle/>
          <a:p>
            <a:r>
              <a:rPr lang="zh-CN" altLang="en-US" sz="3200" dirty="0">
                <a:solidFill>
                  <a:schemeClr val="tx1"/>
                </a:solidFill>
                <a:latin typeface="+mn-ea"/>
                <a:ea typeface="+mn-ea"/>
              </a:rPr>
              <a:t>（四）严禁违法添加非食用物质和滥用食品添加剂</a:t>
            </a:r>
            <a:endParaRPr lang="zh-CN" altLang="en-US" sz="3200" dirty="0">
              <a:solidFill>
                <a:schemeClr val="tx1"/>
              </a:solidFill>
              <a:latin typeface="+mn-ea"/>
              <a:ea typeface="+mn-ea"/>
            </a:endParaRPr>
          </a:p>
          <a:p>
            <a:r>
              <a:rPr lang="zh-CN" altLang="en-US" sz="2400" dirty="0">
                <a:solidFill>
                  <a:schemeClr val="tx1"/>
                </a:solidFill>
                <a:latin typeface="+mn-ea"/>
                <a:ea typeface="+mn-ea"/>
              </a:rPr>
              <a:t> </a:t>
            </a:r>
            <a:endParaRPr lang="en-US" altLang="zh-CN" sz="2400" dirty="0">
              <a:solidFill>
                <a:schemeClr val="tx1"/>
              </a:solidFill>
              <a:latin typeface="+mn-ea"/>
              <a:ea typeface="+mn-ea"/>
            </a:endParaRPr>
          </a:p>
          <a:p>
            <a:r>
              <a:rPr lang="zh-CN" altLang="en-US" sz="2400" b="0" dirty="0">
                <a:solidFill>
                  <a:schemeClr val="tx1"/>
                </a:solidFill>
                <a:latin typeface="+mn-ea"/>
                <a:ea typeface="+mn-ea"/>
              </a:rPr>
              <a:t>● </a:t>
            </a:r>
            <a:r>
              <a:rPr lang="zh-CN" altLang="en-US" sz="2800" dirty="0" smtClean="0">
                <a:solidFill>
                  <a:schemeClr val="tx1"/>
                </a:solidFill>
                <a:latin typeface="+mn-lt"/>
                <a:ea typeface="+mn-ea"/>
              </a:rPr>
              <a:t>非食用物质是</a:t>
            </a:r>
            <a:r>
              <a:rPr lang="zh-CN" altLang="en-US" sz="2800" dirty="0">
                <a:solidFill>
                  <a:schemeClr val="tx1"/>
                </a:solidFill>
                <a:latin typeface="+mn-lt"/>
                <a:ea typeface="+mn-ea"/>
              </a:rPr>
              <a:t>指不属于传统上认为是食</a:t>
            </a:r>
            <a:r>
              <a:rPr lang="zh-CN" altLang="en-US" sz="2800" dirty="0" smtClean="0">
                <a:solidFill>
                  <a:schemeClr val="tx1"/>
                </a:solidFill>
                <a:latin typeface="+mn-lt"/>
                <a:ea typeface="+mn-ea"/>
              </a:rPr>
              <a:t>品原</a:t>
            </a:r>
            <a:endParaRPr lang="zh-CN" altLang="en-US" sz="2800" dirty="0" smtClean="0">
              <a:solidFill>
                <a:schemeClr val="tx1"/>
              </a:solidFill>
              <a:latin typeface="+mn-lt"/>
              <a:ea typeface="+mn-ea"/>
            </a:endParaRPr>
          </a:p>
          <a:p>
            <a:r>
              <a:rPr lang="zh-CN" altLang="en-US" sz="2800" dirty="0" smtClean="0">
                <a:solidFill>
                  <a:schemeClr val="tx1"/>
                </a:solidFill>
                <a:latin typeface="+mn-lt"/>
                <a:ea typeface="+mn-ea"/>
              </a:rPr>
              <a:t>     料的，不属于批准使用的新食品原料的，不</a:t>
            </a:r>
            <a:endParaRPr lang="zh-CN" altLang="en-US" sz="2800" dirty="0" smtClean="0">
              <a:solidFill>
                <a:schemeClr val="tx1"/>
              </a:solidFill>
              <a:latin typeface="+mn-lt"/>
              <a:ea typeface="+mn-ea"/>
            </a:endParaRPr>
          </a:p>
          <a:p>
            <a:r>
              <a:rPr lang="zh-CN" altLang="en-US" sz="2800" dirty="0" smtClean="0">
                <a:solidFill>
                  <a:schemeClr val="tx1"/>
                </a:solidFill>
                <a:latin typeface="+mn-lt"/>
                <a:ea typeface="+mn-ea"/>
              </a:rPr>
              <a:t>     属</a:t>
            </a:r>
            <a:r>
              <a:rPr lang="zh-CN" altLang="en-US" sz="2800" dirty="0">
                <a:solidFill>
                  <a:schemeClr val="tx1"/>
                </a:solidFill>
                <a:latin typeface="+mn-lt"/>
                <a:ea typeface="+mn-ea"/>
              </a:rPr>
              <a:t>于卫生部或卫计委或卫健委公布的食药两</a:t>
            </a:r>
            <a:endParaRPr lang="zh-CN" altLang="en-US" sz="2800" dirty="0">
              <a:solidFill>
                <a:schemeClr val="tx1"/>
              </a:solidFill>
              <a:latin typeface="+mn-lt"/>
              <a:ea typeface="+mn-ea"/>
            </a:endParaRPr>
          </a:p>
          <a:p>
            <a:r>
              <a:rPr lang="zh-CN" altLang="en-US" sz="2800" dirty="0">
                <a:solidFill>
                  <a:schemeClr val="tx1"/>
                </a:solidFill>
                <a:latin typeface="+mn-lt"/>
                <a:ea typeface="+mn-ea"/>
              </a:rPr>
              <a:t>   </a:t>
            </a:r>
            <a:r>
              <a:rPr lang="zh-CN" altLang="en-US" sz="2800" dirty="0" smtClean="0">
                <a:solidFill>
                  <a:schemeClr val="tx1"/>
                </a:solidFill>
                <a:latin typeface="+mn-lt"/>
                <a:ea typeface="+mn-ea"/>
              </a:rPr>
              <a:t>  用</a:t>
            </a:r>
            <a:r>
              <a:rPr lang="zh-CN" altLang="en-US" sz="2800" dirty="0">
                <a:solidFill>
                  <a:schemeClr val="tx1"/>
                </a:solidFill>
                <a:latin typeface="+mn-lt"/>
                <a:ea typeface="+mn-ea"/>
              </a:rPr>
              <a:t>或作为普通食品管理物质的，未列入我国</a:t>
            </a:r>
            <a:endParaRPr lang="zh-CN" altLang="en-US" sz="2800" dirty="0">
              <a:solidFill>
                <a:schemeClr val="tx1"/>
              </a:solidFill>
              <a:latin typeface="+mn-lt"/>
              <a:ea typeface="+mn-ea"/>
            </a:endParaRPr>
          </a:p>
          <a:p>
            <a:r>
              <a:rPr lang="zh-CN" altLang="en-US" sz="2800" dirty="0">
                <a:solidFill>
                  <a:schemeClr val="tx1"/>
                </a:solidFill>
                <a:latin typeface="+mn-lt"/>
                <a:ea typeface="+mn-ea"/>
              </a:rPr>
              <a:t>   </a:t>
            </a:r>
            <a:r>
              <a:rPr lang="zh-CN" altLang="en-US" sz="2800" dirty="0" smtClean="0">
                <a:solidFill>
                  <a:schemeClr val="tx1"/>
                </a:solidFill>
                <a:latin typeface="+mn-lt"/>
                <a:ea typeface="+mn-ea"/>
              </a:rPr>
              <a:t>  食</a:t>
            </a:r>
            <a:r>
              <a:rPr lang="zh-CN" altLang="en-US" sz="2800" dirty="0">
                <a:solidFill>
                  <a:schemeClr val="tx1"/>
                </a:solidFill>
                <a:latin typeface="+mn-lt"/>
                <a:ea typeface="+mn-ea"/>
              </a:rPr>
              <a:t>品添加剂（</a:t>
            </a:r>
            <a:r>
              <a:rPr lang="en-US" altLang="zh-CN" sz="2800" dirty="0">
                <a:solidFill>
                  <a:schemeClr val="tx1"/>
                </a:solidFill>
                <a:latin typeface="+mn-lt"/>
                <a:ea typeface="+mn-ea"/>
              </a:rPr>
              <a:t>《</a:t>
            </a:r>
            <a:r>
              <a:rPr lang="zh-CN" altLang="en-US" sz="2800" dirty="0">
                <a:solidFill>
                  <a:schemeClr val="tx1"/>
                </a:solidFill>
                <a:latin typeface="+mn-lt"/>
                <a:ea typeface="+mn-ea"/>
              </a:rPr>
              <a:t>食品添加剂使用标准</a:t>
            </a:r>
            <a:r>
              <a:rPr lang="en-US" altLang="zh-CN" sz="2800" dirty="0" smtClean="0">
                <a:solidFill>
                  <a:schemeClr val="tx1"/>
                </a:solidFill>
                <a:latin typeface="+mn-lt"/>
                <a:ea typeface="+mn-ea"/>
              </a:rPr>
              <a:t>》</a:t>
            </a:r>
            <a:endParaRPr lang="en-US" altLang="zh-CN" sz="2800" dirty="0" smtClean="0">
              <a:solidFill>
                <a:schemeClr val="tx1"/>
              </a:solidFill>
              <a:latin typeface="+mn-lt"/>
              <a:ea typeface="+mn-ea"/>
            </a:endParaRPr>
          </a:p>
          <a:p>
            <a:r>
              <a:rPr lang="en-US" altLang="zh-CN" sz="2800" dirty="0" smtClean="0">
                <a:solidFill>
                  <a:schemeClr val="tx1"/>
                </a:solidFill>
                <a:latin typeface="+mn-lt"/>
                <a:ea typeface="+mn-ea"/>
              </a:rPr>
              <a:t>     GB2760</a:t>
            </a:r>
            <a:r>
              <a:rPr lang="zh-CN" altLang="en-US" sz="2800" dirty="0">
                <a:solidFill>
                  <a:schemeClr val="tx1"/>
                </a:solidFill>
                <a:latin typeface="+mn-lt"/>
                <a:ea typeface="+mn-ea"/>
              </a:rPr>
              <a:t>）、营养强化剂（</a:t>
            </a:r>
            <a:r>
              <a:rPr lang="en-US" altLang="zh-CN" sz="2800" dirty="0">
                <a:solidFill>
                  <a:schemeClr val="tx1"/>
                </a:solidFill>
                <a:latin typeface="+mn-lt"/>
                <a:ea typeface="+mn-ea"/>
              </a:rPr>
              <a:t>《</a:t>
            </a:r>
            <a:r>
              <a:rPr lang="zh-CN" altLang="en-US" sz="2800" dirty="0">
                <a:solidFill>
                  <a:schemeClr val="tx1"/>
                </a:solidFill>
                <a:latin typeface="+mn-lt"/>
                <a:ea typeface="+mn-ea"/>
              </a:rPr>
              <a:t>食品营养强化</a:t>
            </a:r>
            <a:endParaRPr lang="zh-CN" altLang="en-US" sz="2800" dirty="0">
              <a:solidFill>
                <a:schemeClr val="tx1"/>
              </a:solidFill>
              <a:latin typeface="+mn-lt"/>
              <a:ea typeface="+mn-ea"/>
            </a:endParaRPr>
          </a:p>
          <a:p>
            <a:r>
              <a:rPr lang="zh-CN" altLang="en-US" sz="2800" dirty="0">
                <a:solidFill>
                  <a:schemeClr val="tx1"/>
                </a:solidFill>
                <a:latin typeface="+mn-lt"/>
                <a:ea typeface="+mn-ea"/>
              </a:rPr>
              <a:t>   </a:t>
            </a:r>
            <a:r>
              <a:rPr lang="zh-CN" altLang="en-US" sz="2800" dirty="0" smtClean="0">
                <a:solidFill>
                  <a:schemeClr val="tx1"/>
                </a:solidFill>
                <a:latin typeface="+mn-lt"/>
                <a:ea typeface="+mn-ea"/>
              </a:rPr>
              <a:t>  剂</a:t>
            </a:r>
            <a:r>
              <a:rPr lang="zh-CN" altLang="en-US" sz="2800" dirty="0">
                <a:solidFill>
                  <a:schemeClr val="tx1"/>
                </a:solidFill>
                <a:latin typeface="+mn-lt"/>
                <a:ea typeface="+mn-ea"/>
              </a:rPr>
              <a:t>使用标准</a:t>
            </a:r>
            <a:r>
              <a:rPr lang="en-US" altLang="zh-CN" sz="2800" dirty="0">
                <a:solidFill>
                  <a:schemeClr val="tx1"/>
                </a:solidFill>
                <a:latin typeface="+mn-lt"/>
                <a:ea typeface="+mn-ea"/>
              </a:rPr>
              <a:t>》GB14880</a:t>
            </a:r>
            <a:r>
              <a:rPr lang="zh-CN" altLang="en-US" sz="2800" dirty="0">
                <a:solidFill>
                  <a:schemeClr val="tx1"/>
                </a:solidFill>
                <a:latin typeface="+mn-lt"/>
                <a:ea typeface="+mn-ea"/>
              </a:rPr>
              <a:t>）及卫生部或卫</a:t>
            </a:r>
            <a:r>
              <a:rPr lang="zh-CN" altLang="en-US" sz="2800" dirty="0" smtClean="0">
                <a:solidFill>
                  <a:schemeClr val="tx1"/>
                </a:solidFill>
                <a:latin typeface="+mn-lt"/>
                <a:ea typeface="+mn-ea"/>
              </a:rPr>
              <a:t>计</a:t>
            </a:r>
            <a:endParaRPr lang="en-US" altLang="zh-CN" sz="2800" dirty="0" smtClean="0">
              <a:solidFill>
                <a:schemeClr val="tx1"/>
              </a:solidFill>
              <a:latin typeface="+mn-lt"/>
              <a:ea typeface="+mn-ea"/>
            </a:endParaRPr>
          </a:p>
          <a:p>
            <a:r>
              <a:rPr lang="en-US" altLang="zh-CN" sz="2800" dirty="0" smtClean="0">
                <a:solidFill>
                  <a:schemeClr val="tx1"/>
                </a:solidFill>
                <a:latin typeface="+mn-lt"/>
                <a:ea typeface="+mn-ea"/>
              </a:rPr>
              <a:t>     </a:t>
            </a:r>
            <a:r>
              <a:rPr lang="zh-CN" altLang="en-US" sz="2800" dirty="0" smtClean="0">
                <a:solidFill>
                  <a:schemeClr val="tx1"/>
                </a:solidFill>
                <a:latin typeface="+mn-lt"/>
                <a:ea typeface="+mn-ea"/>
              </a:rPr>
              <a:t>委或</a:t>
            </a:r>
            <a:r>
              <a:rPr lang="zh-CN" altLang="en-US" sz="2800" dirty="0">
                <a:solidFill>
                  <a:schemeClr val="tx1"/>
                </a:solidFill>
                <a:latin typeface="+mn-lt"/>
                <a:ea typeface="+mn-ea"/>
              </a:rPr>
              <a:t>卫健委食品添加剂公告的品种名单的</a:t>
            </a:r>
            <a:r>
              <a:rPr lang="zh-CN" altLang="en-US" sz="2800" dirty="0" smtClean="0">
                <a:solidFill>
                  <a:schemeClr val="tx1"/>
                </a:solidFill>
                <a:latin typeface="+mn-lt"/>
                <a:ea typeface="+mn-ea"/>
              </a:rPr>
              <a:t>，</a:t>
            </a:r>
            <a:endParaRPr lang="en-US" altLang="zh-CN" sz="2800" dirty="0" smtClean="0">
              <a:solidFill>
                <a:schemeClr val="tx1"/>
              </a:solidFill>
              <a:latin typeface="+mn-lt"/>
              <a:ea typeface="+mn-ea"/>
            </a:endParaRPr>
          </a:p>
          <a:p>
            <a:r>
              <a:rPr lang="en-US" altLang="zh-CN" sz="2800" dirty="0" smtClean="0">
                <a:solidFill>
                  <a:schemeClr val="tx1"/>
                </a:solidFill>
                <a:latin typeface="+mn-lt"/>
                <a:ea typeface="+mn-ea"/>
              </a:rPr>
              <a:t>     </a:t>
            </a:r>
            <a:r>
              <a:rPr lang="zh-CN" altLang="en-US" sz="2800" dirty="0" smtClean="0">
                <a:solidFill>
                  <a:schemeClr val="tx1"/>
                </a:solidFill>
                <a:latin typeface="+mn-lt"/>
                <a:ea typeface="+mn-ea"/>
              </a:rPr>
              <a:t>以及</a:t>
            </a:r>
            <a:r>
              <a:rPr lang="zh-CN" altLang="en-US" sz="2800" dirty="0">
                <a:solidFill>
                  <a:schemeClr val="tx1"/>
                </a:solidFill>
                <a:latin typeface="+mn-lt"/>
                <a:ea typeface="+mn-ea"/>
              </a:rPr>
              <a:t>其他我国法律法规允许在食品中使</a:t>
            </a:r>
            <a:r>
              <a:rPr lang="zh-CN" altLang="en-US" sz="2800" dirty="0" smtClean="0">
                <a:solidFill>
                  <a:schemeClr val="tx1"/>
                </a:solidFill>
                <a:latin typeface="+mn-lt"/>
                <a:ea typeface="+mn-ea"/>
              </a:rPr>
              <a:t>用</a:t>
            </a:r>
            <a:endParaRPr lang="en-US" altLang="zh-CN" sz="2800" dirty="0" smtClean="0">
              <a:solidFill>
                <a:schemeClr val="tx1"/>
              </a:solidFill>
              <a:latin typeface="+mn-lt"/>
              <a:ea typeface="+mn-ea"/>
            </a:endParaRPr>
          </a:p>
          <a:p>
            <a:r>
              <a:rPr lang="en-US" altLang="zh-CN" sz="2800" dirty="0" smtClean="0">
                <a:solidFill>
                  <a:schemeClr val="tx1"/>
                </a:solidFill>
                <a:latin typeface="+mn-lt"/>
                <a:ea typeface="+mn-ea"/>
              </a:rPr>
              <a:t>     </a:t>
            </a:r>
            <a:r>
              <a:rPr lang="zh-CN" altLang="en-US" sz="2800" dirty="0" smtClean="0">
                <a:solidFill>
                  <a:schemeClr val="tx1"/>
                </a:solidFill>
                <a:latin typeface="+mn-lt"/>
                <a:ea typeface="+mn-ea"/>
              </a:rPr>
              <a:t>物质之</a:t>
            </a:r>
            <a:r>
              <a:rPr lang="zh-CN" altLang="en-US" sz="2800" dirty="0">
                <a:solidFill>
                  <a:schemeClr val="tx1"/>
                </a:solidFill>
                <a:latin typeface="+mn-lt"/>
                <a:ea typeface="+mn-ea"/>
              </a:rPr>
              <a:t>外的物质</a:t>
            </a:r>
            <a:r>
              <a:rPr lang="zh-CN" altLang="en-US" sz="2800" dirty="0" smtClean="0">
                <a:solidFill>
                  <a:schemeClr val="tx1"/>
                </a:solidFill>
                <a:latin typeface="+mn-lt"/>
                <a:ea typeface="+mn-ea"/>
              </a:rPr>
              <a:t>。</a:t>
            </a:r>
            <a:endParaRPr lang="zh-CN" altLang="en-US" sz="2800" dirty="0">
              <a:solidFill>
                <a:schemeClr val="tx1"/>
              </a:solidFill>
              <a:latin typeface="+mn-lt"/>
              <a:ea typeface="+mn-ea"/>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p:nvPr/>
        </p:nvSpPr>
        <p:spPr>
          <a:xfrm>
            <a:off x="1403350" y="1052513"/>
            <a:ext cx="7489825" cy="4524315"/>
          </a:xfrm>
          <a:prstGeom prst="rect">
            <a:avLst/>
          </a:prstGeom>
          <a:noFill/>
          <a:ln w="9525">
            <a:noFill/>
          </a:ln>
        </p:spPr>
        <p:txBody>
          <a:bodyPr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mn-ea"/>
                <a:ea typeface="+mn-ea"/>
              </a:rPr>
              <a:t>为配合全国打击违法添加非食用物质专项整治工作的开展，有针对性地打击</a:t>
            </a:r>
            <a:endParaRPr lang="zh-CN" altLang="en-US" sz="3200" dirty="0">
              <a:solidFill>
                <a:schemeClr val="tx1"/>
              </a:solidFill>
              <a:latin typeface="+mn-ea"/>
              <a:ea typeface="+mn-ea"/>
            </a:endParaRPr>
          </a:p>
          <a:p>
            <a:r>
              <a:rPr lang="zh-CN" altLang="en-US" sz="3200" dirty="0">
                <a:solidFill>
                  <a:schemeClr val="tx1"/>
                </a:solidFill>
                <a:latin typeface="+mn-ea"/>
                <a:ea typeface="+mn-ea"/>
              </a:rPr>
              <a:t>在食品中违法添加非食用物质的行为，全国打击违法添加非食用物质和滥用食品添加剂</a:t>
            </a:r>
            <a:r>
              <a:rPr lang="zh-CN" altLang="en-US" sz="3200" dirty="0">
                <a:solidFill>
                  <a:schemeClr val="tx1"/>
                </a:solidFill>
                <a:latin typeface="+mn-lt"/>
                <a:ea typeface="+mn-ea"/>
              </a:rPr>
              <a:t>专项整治领导小组分别于</a:t>
            </a:r>
            <a:r>
              <a:rPr lang="en-US" altLang="zh-CN" sz="3200" dirty="0">
                <a:solidFill>
                  <a:schemeClr val="tx1"/>
                </a:solidFill>
                <a:latin typeface="+mn-lt"/>
                <a:ea typeface="+mn-ea"/>
              </a:rPr>
              <a:t>2008</a:t>
            </a:r>
            <a:r>
              <a:rPr lang="zh-CN" altLang="en-US" sz="3200" dirty="0">
                <a:solidFill>
                  <a:schemeClr val="tx1"/>
                </a:solidFill>
                <a:latin typeface="+mn-lt"/>
                <a:ea typeface="+mn-ea"/>
              </a:rPr>
              <a:t>年</a:t>
            </a:r>
            <a:r>
              <a:rPr lang="en-US" altLang="zh-CN" sz="3200" dirty="0">
                <a:solidFill>
                  <a:schemeClr val="tx1"/>
                </a:solidFill>
                <a:latin typeface="+mn-lt"/>
                <a:ea typeface="+mn-ea"/>
              </a:rPr>
              <a:t>12</a:t>
            </a:r>
            <a:r>
              <a:rPr lang="zh-CN" altLang="en-US" sz="3200" dirty="0">
                <a:solidFill>
                  <a:schemeClr val="tx1"/>
                </a:solidFill>
                <a:latin typeface="+mn-lt"/>
                <a:ea typeface="+mn-ea"/>
              </a:rPr>
              <a:t>月</a:t>
            </a:r>
            <a:r>
              <a:rPr lang="en-US" altLang="zh-CN" sz="3200" dirty="0">
                <a:solidFill>
                  <a:schemeClr val="tx1"/>
                </a:solidFill>
                <a:latin typeface="+mn-lt"/>
                <a:ea typeface="+mn-ea"/>
              </a:rPr>
              <a:t>12</a:t>
            </a:r>
            <a:r>
              <a:rPr lang="zh-CN" altLang="en-US" sz="3200" dirty="0">
                <a:solidFill>
                  <a:schemeClr val="tx1"/>
                </a:solidFill>
                <a:latin typeface="+mn-lt"/>
                <a:ea typeface="+mn-ea"/>
              </a:rPr>
              <a:t>日、</a:t>
            </a:r>
            <a:r>
              <a:rPr lang="en-US" altLang="zh-CN" sz="3200" dirty="0">
                <a:solidFill>
                  <a:schemeClr val="tx1"/>
                </a:solidFill>
                <a:latin typeface="+mn-lt"/>
                <a:ea typeface="+mn-ea"/>
              </a:rPr>
              <a:t>2009</a:t>
            </a:r>
            <a:r>
              <a:rPr lang="zh-CN" altLang="en-US" sz="3200" dirty="0">
                <a:solidFill>
                  <a:schemeClr val="tx1"/>
                </a:solidFill>
                <a:latin typeface="+mn-lt"/>
                <a:ea typeface="+mn-ea"/>
              </a:rPr>
              <a:t>年</a:t>
            </a:r>
            <a:r>
              <a:rPr lang="en-US" altLang="zh-CN" sz="3200" dirty="0">
                <a:solidFill>
                  <a:schemeClr val="tx1"/>
                </a:solidFill>
                <a:latin typeface="+mn-lt"/>
                <a:ea typeface="+mn-ea"/>
              </a:rPr>
              <a:t>2</a:t>
            </a:r>
            <a:r>
              <a:rPr lang="zh-CN" altLang="en-US" sz="3200" dirty="0">
                <a:solidFill>
                  <a:schemeClr val="tx1"/>
                </a:solidFill>
                <a:latin typeface="+mn-lt"/>
                <a:ea typeface="+mn-ea"/>
              </a:rPr>
              <a:t>月</a:t>
            </a:r>
            <a:r>
              <a:rPr lang="en-US" altLang="zh-CN" sz="3200" dirty="0">
                <a:solidFill>
                  <a:schemeClr val="tx1"/>
                </a:solidFill>
                <a:latin typeface="+mn-lt"/>
                <a:ea typeface="+mn-ea"/>
              </a:rPr>
              <a:t>4</a:t>
            </a:r>
            <a:r>
              <a:rPr lang="zh-CN" altLang="en-US" sz="3200" dirty="0">
                <a:solidFill>
                  <a:schemeClr val="tx1"/>
                </a:solidFill>
                <a:latin typeface="+mn-lt"/>
                <a:ea typeface="+mn-ea"/>
              </a:rPr>
              <a:t>日、</a:t>
            </a:r>
            <a:r>
              <a:rPr lang="en-US" altLang="zh-CN" sz="3200" dirty="0">
                <a:solidFill>
                  <a:schemeClr val="tx1"/>
                </a:solidFill>
                <a:latin typeface="+mn-lt"/>
                <a:ea typeface="+mn-ea"/>
              </a:rPr>
              <a:t>2009</a:t>
            </a:r>
            <a:r>
              <a:rPr lang="zh-CN" altLang="en-US" sz="3200" dirty="0">
                <a:solidFill>
                  <a:schemeClr val="tx1"/>
                </a:solidFill>
                <a:latin typeface="+mn-lt"/>
                <a:ea typeface="+mn-ea"/>
              </a:rPr>
              <a:t>年</a:t>
            </a:r>
            <a:r>
              <a:rPr lang="en-US" altLang="zh-CN" sz="3200" dirty="0">
                <a:solidFill>
                  <a:schemeClr val="tx1"/>
                </a:solidFill>
                <a:latin typeface="+mn-lt"/>
                <a:ea typeface="+mn-ea"/>
              </a:rPr>
              <a:t>6</a:t>
            </a:r>
            <a:r>
              <a:rPr lang="zh-CN" altLang="en-US" sz="3200" dirty="0">
                <a:solidFill>
                  <a:schemeClr val="tx1"/>
                </a:solidFill>
                <a:latin typeface="+mn-lt"/>
                <a:ea typeface="+mn-ea"/>
              </a:rPr>
              <a:t>月</a:t>
            </a:r>
            <a:r>
              <a:rPr lang="en-US" altLang="zh-CN" sz="3200" dirty="0">
                <a:solidFill>
                  <a:schemeClr val="tx1"/>
                </a:solidFill>
                <a:latin typeface="+mn-lt"/>
                <a:ea typeface="+mn-ea"/>
              </a:rPr>
              <a:t>5</a:t>
            </a:r>
            <a:r>
              <a:rPr lang="zh-CN" altLang="en-US" sz="3200" dirty="0">
                <a:solidFill>
                  <a:schemeClr val="tx1"/>
                </a:solidFill>
                <a:latin typeface="+mn-lt"/>
                <a:ea typeface="+mn-ea"/>
              </a:rPr>
              <a:t>日、</a:t>
            </a:r>
            <a:r>
              <a:rPr lang="en-US" altLang="zh-CN" sz="3200" dirty="0">
                <a:solidFill>
                  <a:schemeClr val="tx1"/>
                </a:solidFill>
                <a:latin typeface="+mn-lt"/>
                <a:ea typeface="+mn-ea"/>
              </a:rPr>
              <a:t>2010</a:t>
            </a:r>
            <a:r>
              <a:rPr lang="zh-CN" altLang="en-US" sz="3200" dirty="0">
                <a:solidFill>
                  <a:schemeClr val="tx1"/>
                </a:solidFill>
                <a:latin typeface="+mn-lt"/>
                <a:ea typeface="+mn-ea"/>
              </a:rPr>
              <a:t>年</a:t>
            </a:r>
            <a:r>
              <a:rPr lang="en-US" altLang="zh-CN" sz="3200" dirty="0">
                <a:solidFill>
                  <a:schemeClr val="tx1"/>
                </a:solidFill>
                <a:latin typeface="+mn-lt"/>
                <a:ea typeface="+mn-ea"/>
              </a:rPr>
              <a:t>4</a:t>
            </a:r>
            <a:r>
              <a:rPr lang="zh-CN" altLang="en-US" sz="3200" dirty="0">
                <a:solidFill>
                  <a:schemeClr val="tx1"/>
                </a:solidFill>
                <a:latin typeface="+mn-lt"/>
                <a:ea typeface="+mn-ea"/>
              </a:rPr>
              <a:t>月</a:t>
            </a:r>
            <a:r>
              <a:rPr lang="en-US" altLang="zh-CN" sz="3200" dirty="0">
                <a:solidFill>
                  <a:schemeClr val="tx1"/>
                </a:solidFill>
                <a:latin typeface="+mn-lt"/>
                <a:ea typeface="+mn-ea"/>
              </a:rPr>
              <a:t>8</a:t>
            </a:r>
            <a:r>
              <a:rPr lang="zh-CN" altLang="en-US" sz="3200" dirty="0">
                <a:solidFill>
                  <a:schemeClr val="tx1"/>
                </a:solidFill>
                <a:latin typeface="+mn-lt"/>
                <a:ea typeface="+mn-ea"/>
              </a:rPr>
              <a:t>日、</a:t>
            </a:r>
            <a:r>
              <a:rPr lang="en-US" altLang="zh-CN" sz="3200" dirty="0">
                <a:solidFill>
                  <a:schemeClr val="tx1"/>
                </a:solidFill>
                <a:latin typeface="+mn-lt"/>
                <a:ea typeface="+mn-ea"/>
              </a:rPr>
              <a:t> 2011</a:t>
            </a:r>
            <a:r>
              <a:rPr lang="zh-CN" altLang="en-US" sz="3200" dirty="0">
                <a:solidFill>
                  <a:schemeClr val="tx1"/>
                </a:solidFill>
                <a:latin typeface="+mn-lt"/>
                <a:ea typeface="+mn-ea"/>
              </a:rPr>
              <a:t>年</a:t>
            </a:r>
            <a:r>
              <a:rPr lang="en-US" altLang="zh-CN" sz="3200" dirty="0">
                <a:solidFill>
                  <a:schemeClr val="tx1"/>
                </a:solidFill>
                <a:latin typeface="+mn-lt"/>
                <a:ea typeface="+mn-ea"/>
              </a:rPr>
              <a:t>1</a:t>
            </a:r>
            <a:r>
              <a:rPr lang="zh-CN" altLang="en-US" sz="3200" dirty="0">
                <a:solidFill>
                  <a:schemeClr val="tx1"/>
                </a:solidFill>
                <a:latin typeface="+mn-lt"/>
                <a:ea typeface="+mn-ea"/>
              </a:rPr>
              <a:t>月</a:t>
            </a:r>
            <a:r>
              <a:rPr lang="en-US" altLang="zh-CN" sz="3200" dirty="0">
                <a:solidFill>
                  <a:schemeClr val="tx1"/>
                </a:solidFill>
                <a:latin typeface="+mn-lt"/>
                <a:ea typeface="+mn-ea"/>
              </a:rPr>
              <a:t>3</a:t>
            </a:r>
            <a:r>
              <a:rPr lang="zh-CN" altLang="en-US" sz="3200" dirty="0">
                <a:solidFill>
                  <a:schemeClr val="tx1"/>
                </a:solidFill>
                <a:latin typeface="+mn-lt"/>
                <a:ea typeface="+mn-ea"/>
              </a:rPr>
              <a:t>日和</a:t>
            </a:r>
            <a:r>
              <a:rPr lang="en-US" altLang="zh-CN" sz="3200" dirty="0">
                <a:solidFill>
                  <a:schemeClr val="tx1"/>
                </a:solidFill>
                <a:latin typeface="+mn-lt"/>
                <a:ea typeface="+mn-ea"/>
              </a:rPr>
              <a:t>2011</a:t>
            </a:r>
            <a:r>
              <a:rPr lang="zh-CN" altLang="en-US" sz="3200" dirty="0">
                <a:solidFill>
                  <a:schemeClr val="tx1"/>
                </a:solidFill>
                <a:latin typeface="+mn-lt"/>
                <a:ea typeface="+mn-ea"/>
              </a:rPr>
              <a:t>年</a:t>
            </a:r>
            <a:r>
              <a:rPr lang="en-US" altLang="zh-CN" sz="3200" dirty="0">
                <a:solidFill>
                  <a:schemeClr val="tx1"/>
                </a:solidFill>
                <a:latin typeface="+mn-lt"/>
                <a:ea typeface="+mn-ea"/>
              </a:rPr>
              <a:t>6</a:t>
            </a:r>
            <a:r>
              <a:rPr lang="zh-CN" altLang="en-US" sz="3200" dirty="0">
                <a:solidFill>
                  <a:schemeClr val="tx1"/>
                </a:solidFill>
                <a:latin typeface="+mn-lt"/>
                <a:ea typeface="+mn-ea"/>
              </a:rPr>
              <a:t>月</a:t>
            </a:r>
            <a:r>
              <a:rPr lang="en-US" altLang="zh-CN" sz="3200" dirty="0">
                <a:solidFill>
                  <a:schemeClr val="tx1"/>
                </a:solidFill>
                <a:latin typeface="+mn-lt"/>
                <a:ea typeface="+mn-ea"/>
              </a:rPr>
              <a:t>1</a:t>
            </a:r>
            <a:r>
              <a:rPr lang="zh-CN" altLang="en-US" sz="3200" dirty="0">
                <a:solidFill>
                  <a:schemeClr val="tx1"/>
                </a:solidFill>
                <a:latin typeface="+mn-lt"/>
                <a:ea typeface="+mn-ea"/>
              </a:rPr>
              <a:t>日发布了</a:t>
            </a:r>
            <a:r>
              <a:rPr lang="en-US" altLang="zh-CN" sz="3200" dirty="0">
                <a:solidFill>
                  <a:schemeClr val="tx1"/>
                </a:solidFill>
                <a:latin typeface="+mn-lt"/>
                <a:ea typeface="+mn-ea"/>
              </a:rPr>
              <a:t>6</a:t>
            </a:r>
            <a:r>
              <a:rPr lang="zh-CN" altLang="en-US" sz="3200" dirty="0">
                <a:solidFill>
                  <a:schemeClr val="tx1"/>
                </a:solidFill>
                <a:latin typeface="+mn-lt"/>
                <a:ea typeface="+mn-ea"/>
              </a:rPr>
              <a:t>批</a:t>
            </a:r>
            <a:r>
              <a:rPr lang="en-US" altLang="zh-CN" sz="3200" dirty="0">
                <a:solidFill>
                  <a:schemeClr val="tx1"/>
                </a:solidFill>
                <a:latin typeface="+mn-lt"/>
                <a:ea typeface="+mn-ea"/>
              </a:rPr>
              <a:t>《</a:t>
            </a:r>
            <a:r>
              <a:rPr lang="zh-CN" altLang="en-US" sz="3200" dirty="0">
                <a:solidFill>
                  <a:schemeClr val="tx1"/>
                </a:solidFill>
                <a:latin typeface="+mn-ea"/>
                <a:ea typeface="+mn-ea"/>
              </a:rPr>
              <a:t>食品中可能违法添加的非食用物质名单</a:t>
            </a:r>
            <a:r>
              <a:rPr lang="en-US" altLang="zh-CN" sz="3200" dirty="0">
                <a:solidFill>
                  <a:schemeClr val="tx1"/>
                </a:solidFill>
                <a:latin typeface="+mn-ea"/>
                <a:ea typeface="+mn-ea"/>
              </a:rPr>
              <a:t>》</a:t>
            </a:r>
            <a:r>
              <a:rPr lang="zh-CN" altLang="en-US" sz="3200" dirty="0">
                <a:solidFill>
                  <a:schemeClr val="tx1"/>
                </a:solidFill>
                <a:latin typeface="+mn-ea"/>
                <a:ea typeface="+mn-ea"/>
              </a:rPr>
              <a:t>。</a:t>
            </a:r>
            <a:endParaRPr lang="zh-CN" altLang="en-US" sz="3200" dirty="0">
              <a:solidFill>
                <a:schemeClr val="tx1"/>
              </a:solidFill>
              <a:latin typeface="+mn-ea"/>
              <a:ea typeface="+mn-ea"/>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p:nvPr/>
        </p:nvSpPr>
        <p:spPr>
          <a:xfrm>
            <a:off x="2195513" y="736600"/>
            <a:ext cx="5616575" cy="609600"/>
          </a:xfrm>
          <a:prstGeom prst="rect">
            <a:avLst/>
          </a:prstGeom>
          <a:noFill/>
          <a:ln w="9525">
            <a:noFill/>
          </a:ln>
        </p:spPr>
        <p:txBody>
          <a:bodyPr anchor="ctr">
            <a:spAutoFit/>
          </a:bodyPr>
          <a:lstStyle/>
          <a:p>
            <a:r>
              <a:rPr lang="zh-CN" altLang="en-US" sz="2000" dirty="0">
                <a:solidFill>
                  <a:schemeClr val="tx1"/>
                </a:solidFill>
                <a:latin typeface="Times New Roman" panose="02020603050405020304" pitchFamily="18" charset="0"/>
                <a:ea typeface="宋体" panose="02010600030101010101" pitchFamily="2" charset="-122"/>
              </a:rPr>
              <a:t>食品中可能违法添加的非食用物质名单（第一批）</a:t>
            </a:r>
            <a:endParaRPr lang="zh-CN" altLang="en-US" sz="2000" b="0" dirty="0">
              <a:solidFill>
                <a:schemeClr val="tx1"/>
              </a:solidFill>
              <a:latin typeface="Arial" panose="020B0604020202020204" pitchFamily="34" charset="0"/>
              <a:ea typeface="宋体" panose="02010600030101010101" pitchFamily="2" charset="-122"/>
            </a:endParaRPr>
          </a:p>
          <a:p>
            <a:pPr eaLnBrk="0" hangingPunct="0"/>
            <a:endParaRPr lang="zh-CN" altLang="en-US" sz="1400" b="0" dirty="0">
              <a:solidFill>
                <a:schemeClr val="tx1"/>
              </a:solidFill>
              <a:latin typeface="Times New Roman" panose="02020603050405020304" pitchFamily="18" charset="0"/>
              <a:ea typeface="宋体" panose="02010600030101010101" pitchFamily="2" charset="-122"/>
            </a:endParaRPr>
          </a:p>
        </p:txBody>
      </p:sp>
      <p:graphicFrame>
        <p:nvGraphicFramePr>
          <p:cNvPr id="226360" name="Group 56"/>
          <p:cNvGraphicFramePr>
            <a:graphicFrameLocks noGrp="1"/>
          </p:cNvGraphicFramePr>
          <p:nvPr/>
        </p:nvGraphicFramePr>
        <p:xfrm>
          <a:off x="1295400" y="1196975"/>
          <a:ext cx="7669213" cy="5510214"/>
        </p:xfrm>
        <a:graphic>
          <a:graphicData uri="http://schemas.openxmlformats.org/drawingml/2006/table">
            <a:tbl>
              <a:tblPr/>
              <a:tblGrid>
                <a:gridCol w="638175"/>
                <a:gridCol w="1038225"/>
                <a:gridCol w="954088"/>
                <a:gridCol w="1449387"/>
                <a:gridCol w="1063625"/>
                <a:gridCol w="2525713"/>
              </a:tblGrid>
              <a:tr h="54451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序号</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名称</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主要成分</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可能添加的主要食品类别</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可能的主要作用</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检测方法</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9071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1</a:t>
                      </a:r>
                      <a:endParaRPr kumimoji="1" lang="en-US"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吊白块</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次硫酸钠甲醛</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腐竹、</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粉丝、</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面粉、</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竹笋</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增白、</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保鲜、</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增加口感、防腐</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GB/T 21126-2007 </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小麦粉与大米粉及其制品中甲醛次硫酸氢钠含量的测定；</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卫生部</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关于印发面粉、油脂中过氧化苯甲酰测定等检验方法的通知</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（卫监发</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〔2001〕159</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号）附件</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2 </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食品中甲醛次硫酸氢钠的测定方法</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835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2</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苏丹红</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苏丹红</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I</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辣椒粉、含辣椒类的食品（辣椒酱、辣味调味品）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着色</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GB/T 19681-2005 </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食品中苏丹红染料的检测方法高效液相色谱法</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451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3</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王金黄、</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块黄</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碱性橙</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II</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腐皮</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着色</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3775">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4</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蛋白精、</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三聚氰胺</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乳及乳制品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虚高蛋白含量</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GB/T 22388-2008 </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原料乳与乳制品中三聚氰胺检测方法</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cs typeface="Times New Roman" panose="02020603050405020304" pitchFamily="18" charset="0"/>
                        </a:rPr>
                        <a:t>GB/T 22400-2008 </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原料乳中三聚氰胺快速检测液相色谱法</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835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5</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硼酸与硼砂</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腐竹、肉丸、凉粉、凉皮、面条、饺子皮</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增筋</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424" name="Group 96"/>
          <p:cNvGraphicFramePr>
            <a:graphicFrameLocks noGrp="1"/>
          </p:cNvGraphicFramePr>
          <p:nvPr>
            <p:ph idx="1"/>
          </p:nvPr>
        </p:nvGraphicFramePr>
        <p:xfrm>
          <a:off x="1258888" y="188913"/>
          <a:ext cx="7777162" cy="6697663"/>
        </p:xfrm>
        <a:graphic>
          <a:graphicData uri="http://schemas.openxmlformats.org/drawingml/2006/table">
            <a:tbl>
              <a:tblPr/>
              <a:tblGrid>
                <a:gridCol w="576262"/>
                <a:gridCol w="1081088"/>
                <a:gridCol w="1366837"/>
                <a:gridCol w="1944688"/>
                <a:gridCol w="1439862"/>
                <a:gridCol w="1368425"/>
              </a:tblGrid>
              <a:tr h="360363">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6</a:t>
                      </a:r>
                      <a:endParaRPr kumimoji="1" lang="en-US"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硫氰酸钠</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乳及乳制品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保鲜</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7</a:t>
                      </a:r>
                      <a:endParaRPr kumimoji="1" lang="en-US"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玫瑰红</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B</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罗丹明</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B</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调味品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着色</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8</a:t>
                      </a:r>
                      <a:endParaRPr kumimoji="1" lang="en-US"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美术绿</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铅铬绿</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茶叶</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着色</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9</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碱性嫩黄</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豆制品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着色</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10</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酸性橙</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卤制熟食</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着色</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7424">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11</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甲醛</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海参、鱿鱼等干水产品、血豆腐</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改善外观和质地</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SC/T 3025-2006 </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水产品中甲醛的测定</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1338">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12</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工业用火碱</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海参、鱿鱼等干水产品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改善外观和质地</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888">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13</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一氧化碳</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水产品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改善色泽</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888">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14</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硫化钠</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味精</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712">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15</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工业硫磺</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白砂糖、辣椒、蜜饯、银耳</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漂白、防腐</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712">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16</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工业染料</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小米、玉米粉、熟肉制品等</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着色</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5174">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17</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罂粟壳</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 咖啡、那可丁、可卡因、罂粟碱</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火锅、火锅底料及小吃类</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5" marR="91435"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p:nvPr/>
        </p:nvSpPr>
        <p:spPr>
          <a:xfrm>
            <a:off x="2484438" y="609600"/>
            <a:ext cx="5832475" cy="762000"/>
          </a:xfrm>
          <a:prstGeom prst="rect">
            <a:avLst/>
          </a:prstGeom>
          <a:noFill/>
          <a:ln w="9525">
            <a:noFill/>
          </a:ln>
        </p:spPr>
        <p:txBody>
          <a:bodyPr anchor="ctr">
            <a:spAutoFit/>
          </a:bodyPr>
          <a:lstStyle/>
          <a:p>
            <a:r>
              <a:rPr lang="zh-CN" altLang="en-US" sz="2000" dirty="0">
                <a:solidFill>
                  <a:schemeClr val="tx1"/>
                </a:solidFill>
                <a:latin typeface="Times New Roman" panose="02020603050405020304" pitchFamily="18" charset="0"/>
                <a:ea typeface="宋体" panose="02010600030101010101" pitchFamily="2" charset="-122"/>
              </a:rPr>
              <a:t>食品中可能违法添加的非食用物质名单（第二批）</a:t>
            </a:r>
            <a:endParaRPr lang="zh-CN" altLang="en-US" sz="2000" dirty="0">
              <a:solidFill>
                <a:schemeClr val="tx1"/>
              </a:solidFill>
              <a:latin typeface="Arial" panose="020B0604020202020204" pitchFamily="34" charset="0"/>
              <a:ea typeface="宋体" panose="02010600030101010101" pitchFamily="2" charset="-122"/>
            </a:endParaRPr>
          </a:p>
          <a:p>
            <a:pPr eaLnBrk="0" hangingPunct="0"/>
            <a:endParaRPr lang="zh-CN" altLang="en-US" sz="2400" b="0" dirty="0">
              <a:solidFill>
                <a:schemeClr val="tx1"/>
              </a:solidFill>
              <a:latin typeface="Times New Roman" panose="02020603050405020304" pitchFamily="18" charset="0"/>
              <a:ea typeface="宋体" panose="02010600030101010101" pitchFamily="2" charset="-122"/>
            </a:endParaRPr>
          </a:p>
        </p:txBody>
      </p:sp>
      <p:graphicFrame>
        <p:nvGraphicFramePr>
          <p:cNvPr id="228400" name="Group 48"/>
          <p:cNvGraphicFramePr>
            <a:graphicFrameLocks noGrp="1"/>
          </p:cNvGraphicFramePr>
          <p:nvPr/>
        </p:nvGraphicFramePr>
        <p:xfrm>
          <a:off x="1619250" y="1196975"/>
          <a:ext cx="7345363" cy="5456239"/>
        </p:xfrm>
        <a:graphic>
          <a:graphicData uri="http://schemas.openxmlformats.org/drawingml/2006/table">
            <a:tbl>
              <a:tblPr/>
              <a:tblGrid>
                <a:gridCol w="609600"/>
                <a:gridCol w="914400"/>
                <a:gridCol w="995363"/>
                <a:gridCol w="1387475"/>
                <a:gridCol w="1019175"/>
                <a:gridCol w="2419350"/>
              </a:tblGrid>
              <a:tr h="93503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序号</a:t>
                      </a:r>
                      <a:endParaRPr kumimoji="1" lang="zh-CN" altLang="en-US" sz="16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名称</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主要成分</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可能添加的主要食品类别</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可能的主要作用</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检测方法</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98637">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1</a:t>
                      </a:r>
                      <a:endParaRPr kumimoji="1" lang="en-US"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革皮水解物</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革皮水解蛋白</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乳与乳制品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含乳饮料</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增加蛋白质含量</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仅适用于生鲜乳、纯牛奶、奶粉。乳与乳制品中动物水解蛋白鉴定－</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L</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（－）－羟脯氨酸含量测定（检测方法由中国检验检疫科学院食品安全所提供。</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联系方式： </a:t>
                      </a:r>
                      <a:r>
                        <a:rPr kumimoji="1" lang="en-US" altLang="zh-CN" sz="1400" b="1" i="0" u="none" strike="noStrike" cap="none" normalizeH="0" baseline="0" smtClean="0">
                          <a:ln>
                            <a:noFill/>
                          </a:ln>
                          <a:solidFill>
                            <a:schemeClr val="tx1"/>
                          </a:solidFill>
                          <a:effectLst/>
                          <a:latin typeface="+mn-lt"/>
                          <a:ea typeface="宋体" panose="02010600030101010101" pitchFamily="2" charset="-122"/>
                        </a:rPr>
                        <a:t>Wkzhong@21cn.com</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2</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溴酸钾</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溴酸钾</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小麦粉</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增筋</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GB/T 20188-2006 </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小麦粉中溴酸盐的测定 离子色谱法</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968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3</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β</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－内酰胺酶</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（金玉兰酶制剂）</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β</a:t>
                      </a: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－内酰胺酶</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乳与乳制品</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掩蔽</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抗生素</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液相色谱法（检测方法由中国检验检疫科学院食品安全所提供。</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联系方式： </a:t>
                      </a: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Wkzhong@21cn.com</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708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4</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富马酸二甲酯</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富马酸</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二甲酯</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糕点</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防腐</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防虫</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气相色谱法（检测方法由中国疾病预防控制中心营养与食品安全所提供）</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3"/>
          <p:cNvSpPr/>
          <p:nvPr/>
        </p:nvSpPr>
        <p:spPr>
          <a:xfrm>
            <a:off x="0" y="777875"/>
            <a:ext cx="8445500" cy="701675"/>
          </a:xfrm>
          <a:prstGeom prst="rect">
            <a:avLst/>
          </a:prstGeom>
          <a:noFill/>
          <a:ln w="9525">
            <a:noFill/>
          </a:ln>
        </p:spPr>
        <p:txBody>
          <a:bodyPr anchor="ctr">
            <a:spAutoFit/>
          </a:bodyPr>
          <a:lstStyle/>
          <a:p>
            <a:r>
              <a:rPr lang="zh-CN" altLang="en-US" sz="1800" b="0" dirty="0">
                <a:solidFill>
                  <a:schemeClr val="tx1"/>
                </a:solidFill>
                <a:latin typeface="宋体" panose="02010600030101010101" pitchFamily="2" charset="-122"/>
                <a:ea typeface="宋体" panose="02010600030101010101" pitchFamily="2" charset="-122"/>
              </a:rPr>
              <a:t>                    </a:t>
            </a:r>
            <a:r>
              <a:rPr lang="zh-CN" altLang="en-US" sz="2000" dirty="0">
                <a:solidFill>
                  <a:schemeClr val="tx1"/>
                </a:solidFill>
                <a:latin typeface="宋体" panose="02010600030101010101" pitchFamily="2" charset="-122"/>
                <a:ea typeface="宋体" panose="02010600030101010101" pitchFamily="2" charset="-122"/>
              </a:rPr>
              <a:t>食品中可能违法添加的非食用物质名单（第三批）</a:t>
            </a:r>
            <a:endParaRPr lang="zh-CN" altLang="en-US" sz="2000" dirty="0">
              <a:solidFill>
                <a:schemeClr val="tx1"/>
              </a:solidFill>
              <a:latin typeface="Times New Roman" panose="02020603050405020304" pitchFamily="18" charset="0"/>
              <a:ea typeface="宋体" panose="02010600030101010101" pitchFamily="2" charset="-122"/>
            </a:endParaRPr>
          </a:p>
          <a:p>
            <a:pPr eaLnBrk="0" hangingPunct="0"/>
            <a:endParaRPr lang="zh-CN" altLang="en-US" sz="2000" dirty="0">
              <a:solidFill>
                <a:schemeClr val="tx1"/>
              </a:solidFill>
              <a:latin typeface="Times New Roman" panose="02020603050405020304" pitchFamily="18" charset="0"/>
              <a:ea typeface="宋体" panose="02010600030101010101" pitchFamily="2" charset="-122"/>
            </a:endParaRPr>
          </a:p>
        </p:txBody>
      </p:sp>
      <p:graphicFrame>
        <p:nvGraphicFramePr>
          <p:cNvPr id="224509" name="Group 253"/>
          <p:cNvGraphicFramePr>
            <a:graphicFrameLocks noGrp="1"/>
          </p:cNvGraphicFramePr>
          <p:nvPr/>
        </p:nvGraphicFramePr>
        <p:xfrm>
          <a:off x="1331913" y="1268413"/>
          <a:ext cx="7561262" cy="5400676"/>
        </p:xfrm>
        <a:graphic>
          <a:graphicData uri="http://schemas.openxmlformats.org/drawingml/2006/table">
            <a:tbl>
              <a:tblPr/>
              <a:tblGrid>
                <a:gridCol w="363537"/>
                <a:gridCol w="1216025"/>
                <a:gridCol w="609600"/>
                <a:gridCol w="1620838"/>
                <a:gridCol w="1520825"/>
                <a:gridCol w="2230437"/>
              </a:tblGrid>
              <a:tr h="1074737">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序号</a:t>
                      </a:r>
                      <a:endParaRPr kumimoji="1" lang="zh-CN" altLang="en-US" sz="16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名称</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主要成分</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可能添加的主要食品类别</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可能的主要作用</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检测方法</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26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mn-lt"/>
                          <a:ea typeface="宋体" panose="02010600030101010101" pitchFamily="2" charset="-122"/>
                        </a:rPr>
                        <a:t>1</a:t>
                      </a:r>
                      <a:endParaRPr kumimoji="1" lang="en-US" altLang="zh-CN"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废弃食用油脂</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食用油脂</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掺假</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无</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26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2</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工业用矿物油</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陈化大米</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改善外观</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26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3</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工业明胶</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冰淇淋、肉皮冻等</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改善形状、掺假</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无</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4</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工业酒精</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勾兑假酒</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降低成本</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无</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867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5</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敌敌畏</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火腿、鱼干、咸鱼等制品</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驱虫</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GB T5009.20-2003</a:t>
                      </a:r>
                      <a:r>
                        <a:rPr kumimoji="1" lang="zh-CN" altLang="en-US" sz="1600" b="1" i="0" u="none" strike="noStrike" cap="none" normalizeH="0" baseline="0" smtClean="0">
                          <a:ln>
                            <a:noFill/>
                          </a:ln>
                          <a:solidFill>
                            <a:schemeClr val="tx1"/>
                          </a:solidFill>
                          <a:effectLst/>
                          <a:latin typeface="+mn-lt"/>
                          <a:ea typeface="宋体" panose="02010600030101010101" pitchFamily="2" charset="-122"/>
                        </a:rPr>
                        <a:t>食品中有机磷农药残留的测定</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65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6</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毛发水</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酱油等</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掺假</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无</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4737">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7</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工业用乙酸</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游离</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矿酸</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勾兑食醋</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调节酸度</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mn-lt"/>
                          <a:ea typeface="宋体" panose="02010600030101010101" pitchFamily="2" charset="-122"/>
                        </a:rPr>
                        <a:t>GB/T5009.41-2003</a:t>
                      </a: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食醋卫生标准的分析方法</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0659" name="Rectangle 249"/>
          <p:cNvSpPr/>
          <p:nvPr/>
        </p:nvSpPr>
        <p:spPr>
          <a:xfrm>
            <a:off x="0" y="5862638"/>
            <a:ext cx="9144000" cy="0"/>
          </a:xfrm>
          <a:prstGeom prst="rect">
            <a:avLst/>
          </a:prstGeom>
          <a:noFill/>
          <a:ln w="9525">
            <a:noFill/>
          </a:ln>
        </p:spPr>
        <p:txBody>
          <a:bodyPr wrap="none" anchor="ctr">
            <a:spAutoFit/>
          </a:bodyPr>
          <a:lstStyle/>
          <a:p>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97"/>
          <p:cNvSpPr/>
          <p:nvPr/>
        </p:nvSpPr>
        <p:spPr>
          <a:xfrm>
            <a:off x="287338" y="173038"/>
            <a:ext cx="8616950" cy="762000"/>
          </a:xfrm>
          <a:prstGeom prst="rect">
            <a:avLst/>
          </a:prstGeom>
          <a:noFill/>
          <a:ln w="9525">
            <a:noFill/>
          </a:ln>
        </p:spPr>
        <p:txBody>
          <a:bodyPr anchor="ctr">
            <a:spAutoFit/>
          </a:bodyPr>
          <a:lstStyle/>
          <a:p>
            <a:r>
              <a:rPr lang="zh-CN" altLang="en-US" sz="1500" b="0" dirty="0">
                <a:latin typeface="Times New Roman" panose="02020603050405020304" pitchFamily="18" charset="0"/>
                <a:ea typeface="黑体" panose="02010609060101010101" pitchFamily="2" charset="-122"/>
              </a:rPr>
              <a:t>                                          </a:t>
            </a:r>
            <a:r>
              <a:rPr lang="zh-CN" altLang="en-US" sz="2000" dirty="0">
                <a:solidFill>
                  <a:schemeClr val="tx1"/>
                </a:solidFill>
                <a:latin typeface="Times New Roman" panose="02020603050405020304" pitchFamily="18" charset="0"/>
                <a:ea typeface="宋体" panose="02010600030101010101" pitchFamily="2" charset="-122"/>
              </a:rPr>
              <a:t>食品中可能违法添加的非食用物质名单（第四批）</a:t>
            </a:r>
            <a:endParaRPr lang="zh-CN" altLang="en-US" sz="2000" dirty="0">
              <a:solidFill>
                <a:schemeClr val="tx1"/>
              </a:solidFill>
              <a:latin typeface="Times New Roman" panose="02020603050405020304" pitchFamily="18" charset="0"/>
              <a:ea typeface="宋体" panose="02010600030101010101" pitchFamily="2" charset="-122"/>
            </a:endParaRPr>
          </a:p>
          <a:p>
            <a:pPr eaLnBrk="0" hangingPunct="0"/>
            <a:endParaRPr lang="zh-CN" altLang="en-US" sz="2400" b="0" dirty="0">
              <a:solidFill>
                <a:schemeClr val="tx1"/>
              </a:solidFill>
              <a:latin typeface="Times New Roman" panose="02020603050405020304" pitchFamily="18" charset="0"/>
              <a:ea typeface="宋体" panose="02010600030101010101" pitchFamily="2" charset="-122"/>
            </a:endParaRPr>
          </a:p>
        </p:txBody>
      </p:sp>
      <p:graphicFrame>
        <p:nvGraphicFramePr>
          <p:cNvPr id="100398" name="Group 46"/>
          <p:cNvGraphicFramePr>
            <a:graphicFrameLocks noGrp="1"/>
          </p:cNvGraphicFramePr>
          <p:nvPr/>
        </p:nvGraphicFramePr>
        <p:xfrm>
          <a:off x="1476375" y="620713"/>
          <a:ext cx="7407275" cy="6070599"/>
        </p:xfrm>
        <a:graphic>
          <a:graphicData uri="http://schemas.openxmlformats.org/drawingml/2006/table">
            <a:tbl>
              <a:tblPr/>
              <a:tblGrid>
                <a:gridCol w="504825"/>
                <a:gridCol w="287338"/>
                <a:gridCol w="1098550"/>
                <a:gridCol w="1452562"/>
                <a:gridCol w="1206500"/>
                <a:gridCol w="966788"/>
                <a:gridCol w="1890712"/>
              </a:tblGrid>
              <a:tr h="75088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序号</a:t>
                      </a:r>
                      <a:endParaRPr kumimoji="1" lang="zh-CN" altLang="en-US" sz="14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名称</a:t>
                      </a:r>
                      <a:endPar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名称</a:t>
                      </a:r>
                      <a:endPar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主要成分</a:t>
                      </a:r>
                      <a:endPar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可能添加或存在的</a:t>
                      </a:r>
                      <a:endPar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食品种类</a:t>
                      </a:r>
                      <a:endPar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添加目的</a:t>
                      </a:r>
                      <a:endPar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检测方法</a:t>
                      </a:r>
                      <a:endParaRPr kumimoji="1"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6262">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1</a:t>
                      </a:r>
                      <a:endParaRPr kumimoji="1" lang="en-US"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β-</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兴奋剂类药物</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β-</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兴奋剂类药物</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盐酸克伦特罗（瘦肉精）、莱克多巴胺等</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猪肉、牛羊肉及肝脏等</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提高瘦肉率</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GB-T22286-2008 </a:t>
                      </a:r>
                      <a:r>
                        <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动物源性食品中多种</a:t>
                      </a:r>
                      <a:r>
                        <a:rPr kumimoji="1" lang="en-US" altLang="zh-CN"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β-</a:t>
                      </a:r>
                      <a:r>
                        <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受体激动剂残留量的测定，液相色谱串联质谱法</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27187">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2</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硝基呋喃类药物</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硝基呋喃类药物</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呋喃唑酮、呋喃它酮、呋喃西林、呋喃妥因</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猪肉、禽肉、动物性水产品</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抗感染</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GB/T 21311-2007 </a:t>
                      </a:r>
                      <a:r>
                        <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动物源性食品中硝基呋喃类药物代谢物残留量检测方法，高效液相色谱</a:t>
                      </a:r>
                      <a:r>
                        <a:rPr kumimoji="1" lang="en-US" altLang="zh-CN"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a:t>
                      </a:r>
                      <a:r>
                        <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串联质谱法</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6262">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3</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玉米赤霉醇</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玉米赤霉醇</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玉米赤霉醇</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牛羊肉及肝脏、牛奶</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促进生长 </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GB/T 21982-2008 </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动物源食品中玉米赤霉醇、</a:t>
                      </a: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β-</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玉米赤霉醇、</a:t>
                      </a: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α-</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玉米赤霉烯醇、</a:t>
                      </a: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β-</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玉米赤霉烯醇、玉米赤霉酮和赤霉烯酮残留量检测方法，液相色谱</a:t>
                      </a: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质谱</a:t>
                      </a: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质谱法</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430" name="Group 54"/>
          <p:cNvGraphicFramePr>
            <a:graphicFrameLocks noGrp="1"/>
          </p:cNvGraphicFramePr>
          <p:nvPr/>
        </p:nvGraphicFramePr>
        <p:xfrm>
          <a:off x="1476375" y="549275"/>
          <a:ext cx="7119938" cy="5943600"/>
        </p:xfrm>
        <a:graphic>
          <a:graphicData uri="http://schemas.openxmlformats.org/drawingml/2006/table">
            <a:tbl>
              <a:tblPr/>
              <a:tblGrid>
                <a:gridCol w="484188"/>
                <a:gridCol w="307975"/>
                <a:gridCol w="1025525"/>
                <a:gridCol w="1395412"/>
                <a:gridCol w="1160463"/>
                <a:gridCol w="930275"/>
                <a:gridCol w="1816100"/>
              </a:tblGrid>
              <a:tr h="27305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rPr>
                        <a:t>4</a:t>
                      </a:r>
                      <a:endParaRPr kumimoji="1" lang="en-US" altLang="zh-CN"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抗生素残渣</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万古霉素</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万古霉素</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猪肉</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抗感染</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cs typeface="Arial" panose="020B0604020202020204" pitchFamily="34" charset="0"/>
                        </a:rPr>
                        <a:t>无，需要研制动物性食品中测定万古霉素的液相色谱</a:t>
                      </a:r>
                      <a:r>
                        <a:rPr kumimoji="1" lang="en-US" altLang="zh-CN" sz="1200" b="1" i="0" u="none" strike="noStrike" cap="none" normalizeH="0" baseline="0" smtClean="0">
                          <a:ln>
                            <a:noFill/>
                          </a:ln>
                          <a:solidFill>
                            <a:schemeClr val="tx1"/>
                          </a:solidFill>
                          <a:effectLst/>
                          <a:latin typeface="+mn-lt"/>
                          <a:ea typeface="宋体" panose="02010600030101010101" pitchFamily="2" charset="-122"/>
                          <a:cs typeface="Arial" panose="020B0604020202020204" pitchFamily="34" charset="0"/>
                        </a:rPr>
                        <a:t>-</a:t>
                      </a:r>
                      <a:r>
                        <a:rPr kumimoji="1" lang="zh-CN" altLang="en-US" sz="1200" b="1" i="0" u="none" strike="noStrike" cap="none" normalizeH="0" baseline="0" smtClean="0">
                          <a:ln>
                            <a:noFill/>
                          </a:ln>
                          <a:solidFill>
                            <a:schemeClr val="tx1"/>
                          </a:solidFill>
                          <a:effectLst/>
                          <a:latin typeface="+mn-lt"/>
                          <a:ea typeface="宋体" panose="02010600030101010101" pitchFamily="2" charset="-122"/>
                          <a:cs typeface="Arial" panose="020B0604020202020204" pitchFamily="34" charset="0"/>
                        </a:rPr>
                        <a:t>串联质谱法</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cs typeface="Arial" panose="020B0604020202020204" pitchFamily="34" charset="0"/>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70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5</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镇静剂</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氯丙嗪</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安定</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氯丙嗪</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安定</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猪肉</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镇静，催眠，减少能耗</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参考</a:t>
                      </a:r>
                      <a:r>
                        <a:rPr kumimoji="1" lang="en-US" altLang="zh-CN" sz="12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GB/T 20763-2006 </a:t>
                      </a:r>
                      <a:r>
                        <a:rPr kumimoji="1" lang="zh-CN" altLang="en-US" sz="12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猪肾和肌肉组织中乙酰丙嗪、氯丙嗪、氟哌啶醇、丙酰二甲氨基丙吩噻嗪、甲苯噻嗪、阿扎哌垄阿扎哌醇、咔唑心安残留量的测定，液相色谱</a:t>
                      </a:r>
                      <a:r>
                        <a:rPr kumimoji="1" lang="en-US" altLang="zh-CN" sz="12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a:t>
                      </a:r>
                      <a:r>
                        <a:rPr kumimoji="1" lang="zh-CN" altLang="en-US" sz="12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串联质谱法</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无，需要</a:t>
                      </a:r>
                      <a:r>
                        <a:rPr kumimoji="1" lang="zh-CN" altLang="en-US" sz="1200" b="1" i="0" u="none" strike="noStrike" cap="none" normalizeH="0" baseline="0" smtClean="0">
                          <a:ln>
                            <a:noFill/>
                          </a:ln>
                          <a:solidFill>
                            <a:schemeClr val="tx1"/>
                          </a:solidFill>
                          <a:effectLst/>
                          <a:latin typeface="+mn-lt"/>
                          <a:ea typeface="宋体" panose="02010600030101010101" pitchFamily="2" charset="-122"/>
                          <a:cs typeface="Arial" panose="020B0604020202020204" pitchFamily="34" charset="0"/>
                        </a:rPr>
                        <a:t>研制动物性食品中测定安定的液相色谱</a:t>
                      </a:r>
                      <a:r>
                        <a:rPr kumimoji="1" lang="en-US" altLang="zh-CN" sz="1200" b="1" i="0" u="none" strike="noStrike" cap="none" normalizeH="0" baseline="0" smtClean="0">
                          <a:ln>
                            <a:noFill/>
                          </a:ln>
                          <a:solidFill>
                            <a:schemeClr val="tx1"/>
                          </a:solidFill>
                          <a:effectLst/>
                          <a:latin typeface="+mn-lt"/>
                          <a:ea typeface="宋体" panose="02010600030101010101" pitchFamily="2" charset="-122"/>
                          <a:cs typeface="Arial" panose="020B0604020202020204" pitchFamily="34" charset="0"/>
                        </a:rPr>
                        <a:t>-</a:t>
                      </a:r>
                      <a:r>
                        <a:rPr kumimoji="1" lang="zh-CN" altLang="en-US" sz="1200" b="1" i="0" u="none" strike="noStrike" cap="none" normalizeH="0" baseline="0" smtClean="0">
                          <a:ln>
                            <a:noFill/>
                          </a:ln>
                          <a:solidFill>
                            <a:schemeClr val="tx1"/>
                          </a:solidFill>
                          <a:effectLst/>
                          <a:latin typeface="+mn-lt"/>
                          <a:ea typeface="宋体" panose="02010600030101010101" pitchFamily="2" charset="-122"/>
                          <a:cs typeface="Arial" panose="020B0604020202020204" pitchFamily="34" charset="0"/>
                        </a:rPr>
                        <a:t>串联质谱法</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448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6</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荧光增白物质</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荧光增白物质</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双孢蘑菇、金针菇、白灵菇、面粉</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增白</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蘑菇样品可通过照射进行定性检测</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面粉样品无检测方法</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70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7</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工业氯化镁</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工业氯化镁</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氯化镁</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木耳</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增加重量</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无</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70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8</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磷化铝</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磷化铝</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磷化铝</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木耳</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防腐</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无</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2"/>
          <p:cNvSpPr txBox="1"/>
          <p:nvPr/>
        </p:nvSpPr>
        <p:spPr>
          <a:xfrm>
            <a:off x="1547663" y="1196751"/>
            <a:ext cx="6912769" cy="5509200"/>
          </a:xfrm>
          <a:prstGeom prst="rect">
            <a:avLst/>
          </a:prstGeom>
          <a:noFill/>
          <a:ln w="12700">
            <a:noFill/>
          </a:ln>
        </p:spPr>
        <p:txBody>
          <a:bodyPr wrap="square" anchor="t">
            <a:spAutoFit/>
          </a:bodyPr>
          <a:lstStyle/>
          <a:p>
            <a:r>
              <a:rPr lang="zh-CN" altLang="en-US" sz="2400" dirty="0" smtClean="0">
                <a:solidFill>
                  <a:schemeClr val="tx1"/>
                </a:solidFill>
                <a:latin typeface="Times New Roman" panose="02020603050405020304" pitchFamily="18" charset="0"/>
                <a:ea typeface="宋体" panose="02010600030101010101" pitchFamily="2" charset="-122"/>
              </a:rPr>
              <a:t>●</a:t>
            </a:r>
            <a:r>
              <a:rPr lang="zh-CN" altLang="en-US" sz="3200" dirty="0" smtClean="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2011</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smtClean="0">
                <a:solidFill>
                  <a:schemeClr val="tx1"/>
                </a:solidFill>
                <a:latin typeface="Times New Roman" panose="02020603050405020304" pitchFamily="18" charset="0"/>
                <a:ea typeface="宋体" panose="02010600030101010101" pitchFamily="2" charset="-122"/>
              </a:rPr>
              <a:t>8</a:t>
            </a:r>
            <a:r>
              <a:rPr lang="zh-CN" altLang="en-US" sz="3200" dirty="0" smtClean="0">
                <a:solidFill>
                  <a:schemeClr val="tx1"/>
                </a:solidFill>
                <a:ea typeface="宋体" panose="02010600030101010101" pitchFamily="2" charset="-122"/>
              </a:rPr>
              <a:t> ～ </a:t>
            </a:r>
            <a:r>
              <a:rPr lang="en-US" altLang="zh-CN" sz="3200" dirty="0" smtClean="0">
                <a:solidFill>
                  <a:schemeClr val="tx1"/>
                </a:solidFill>
                <a:latin typeface="Times New Roman" panose="02020603050405020304" pitchFamily="18" charset="0"/>
                <a:ea typeface="宋体" panose="02010600030101010101" pitchFamily="2" charset="-122"/>
              </a:rPr>
              <a:t>10</a:t>
            </a:r>
            <a:r>
              <a:rPr lang="zh-CN" altLang="en-US" sz="3200" dirty="0">
                <a:solidFill>
                  <a:schemeClr val="tx1"/>
                </a:solidFill>
                <a:latin typeface="Times New Roman" panose="02020603050405020304" pitchFamily="18" charset="0"/>
                <a:ea typeface="宋体" panose="02010600030101010101" pitchFamily="2" charset="-122"/>
              </a:rPr>
              <a:t>月，美国出现史上最大规模的单增李斯特菌爆发事件。多个州因食用产自科罗拉多州詹森农场的新鲜哈密瓜而导</a:t>
            </a:r>
            <a:r>
              <a:rPr lang="zh-CN" altLang="en-US" sz="3200" dirty="0" smtClean="0">
                <a:solidFill>
                  <a:schemeClr val="tx1"/>
                </a:solidFill>
                <a:latin typeface="Times New Roman" panose="02020603050405020304" pitchFamily="18" charset="0"/>
                <a:ea typeface="宋体" panose="02010600030101010101" pitchFamily="2" charset="-122"/>
              </a:rPr>
              <a:t>致 </a:t>
            </a:r>
            <a:r>
              <a:rPr lang="en-US" altLang="zh-CN" sz="3200" dirty="0" smtClean="0">
                <a:solidFill>
                  <a:schemeClr val="tx1"/>
                </a:solidFill>
                <a:latin typeface="Times New Roman" panose="02020603050405020304" pitchFamily="18" charset="0"/>
                <a:ea typeface="宋体" panose="02010600030101010101" pitchFamily="2" charset="-122"/>
              </a:rPr>
              <a:t>147</a:t>
            </a:r>
            <a:r>
              <a:rPr lang="zh-CN" altLang="en-US" sz="3200" dirty="0">
                <a:solidFill>
                  <a:schemeClr val="tx1"/>
                </a:solidFill>
                <a:latin typeface="Times New Roman" panose="02020603050405020304" pitchFamily="18" charset="0"/>
                <a:ea typeface="宋体" panose="02010600030101010101" pitchFamily="2" charset="-122"/>
              </a:rPr>
              <a:t>人感染，</a:t>
            </a:r>
            <a:r>
              <a:rPr lang="en-US" altLang="zh-CN" sz="3200" dirty="0">
                <a:solidFill>
                  <a:schemeClr val="tx1"/>
                </a:solidFill>
                <a:latin typeface="Times New Roman" panose="02020603050405020304" pitchFamily="18" charset="0"/>
                <a:ea typeface="宋体" panose="02010600030101010101" pitchFamily="2" charset="-122"/>
              </a:rPr>
              <a:t>30</a:t>
            </a:r>
            <a:r>
              <a:rPr lang="zh-CN" altLang="en-US" sz="3200" dirty="0">
                <a:solidFill>
                  <a:schemeClr val="tx1"/>
                </a:solidFill>
                <a:latin typeface="Times New Roman" panose="02020603050405020304" pitchFamily="18" charset="0"/>
                <a:ea typeface="宋体" panose="02010600030101010101" pitchFamily="2" charset="-122"/>
              </a:rPr>
              <a:t>人死亡</a:t>
            </a:r>
            <a:r>
              <a:rPr lang="zh-CN" altLang="en-US" sz="3200" dirty="0" smtClean="0">
                <a:solidFill>
                  <a:schemeClr val="tx1"/>
                </a:solidFill>
                <a:latin typeface="Times New Roman" panose="02020603050405020304" pitchFamily="18" charset="0"/>
                <a:ea typeface="宋体" panose="02010600030101010101" pitchFamily="2" charset="-122"/>
              </a:rPr>
              <a:t>。</a:t>
            </a:r>
            <a:endParaRPr lang="en-US" altLang="zh-CN" sz="3200" dirty="0" smtClean="0">
              <a:solidFill>
                <a:schemeClr val="tx1"/>
              </a:solidFill>
              <a:latin typeface="Times New Roman" panose="02020603050405020304" pitchFamily="18" charset="0"/>
              <a:ea typeface="宋体" panose="02010600030101010101" pitchFamily="2" charset="-122"/>
            </a:endParaRPr>
          </a:p>
          <a:p>
            <a:endParaRPr lang="en-US" altLang="zh-CN" sz="3200" dirty="0" smtClean="0">
              <a:solidFill>
                <a:schemeClr val="tx1"/>
              </a:solidFill>
              <a:ea typeface="宋体" panose="02010600030101010101" pitchFamily="2" charset="-122"/>
            </a:endParaRPr>
          </a:p>
          <a:p>
            <a:r>
              <a:rPr lang="zh-CN" altLang="en-US" sz="2400" dirty="0" smtClean="0">
                <a:solidFill>
                  <a:schemeClr val="tx1"/>
                </a:solidFill>
                <a:latin typeface="+mn-lt"/>
              </a:rPr>
              <a:t>●</a:t>
            </a:r>
            <a:r>
              <a:rPr lang="zh-CN" altLang="en-US" sz="3200" dirty="0" smtClean="0">
                <a:solidFill>
                  <a:schemeClr val="tx1"/>
                </a:solidFill>
                <a:latin typeface="+mn-lt"/>
              </a:rPr>
              <a:t> </a:t>
            </a:r>
            <a:r>
              <a:rPr lang="en-US" altLang="zh-CN" sz="3200" dirty="0" smtClean="0">
                <a:solidFill>
                  <a:schemeClr val="tx1"/>
                </a:solidFill>
                <a:latin typeface="+mn-lt"/>
                <a:ea typeface="+mn-ea"/>
              </a:rPr>
              <a:t>2015</a:t>
            </a:r>
            <a:r>
              <a:rPr lang="zh-CN" altLang="en-US" sz="3200" dirty="0" smtClean="0">
                <a:solidFill>
                  <a:schemeClr val="tx1"/>
                </a:solidFill>
                <a:latin typeface="+mn-lt"/>
                <a:ea typeface="+mn-ea"/>
              </a:rPr>
              <a:t>年</a:t>
            </a:r>
            <a:r>
              <a:rPr lang="en-US" altLang="zh-CN" sz="3200" dirty="0" smtClean="0">
                <a:solidFill>
                  <a:schemeClr val="tx1"/>
                </a:solidFill>
                <a:latin typeface="+mn-lt"/>
                <a:ea typeface="+mn-ea"/>
              </a:rPr>
              <a:t>6</a:t>
            </a:r>
            <a:r>
              <a:rPr lang="zh-CN" altLang="en-US" sz="3200" dirty="0" smtClean="0">
                <a:solidFill>
                  <a:schemeClr val="tx1"/>
                </a:solidFill>
                <a:latin typeface="+mn-lt"/>
                <a:ea typeface="+mn-ea"/>
              </a:rPr>
              <a:t>月，山东商业职业学院爆发大规模的</a:t>
            </a:r>
            <a:r>
              <a:rPr lang="zh-CN" altLang="en-US" sz="3200" dirty="0" smtClean="0">
                <a:solidFill>
                  <a:srgbClr val="FF0000"/>
                </a:solidFill>
                <a:latin typeface="+mn-lt"/>
                <a:ea typeface="+mn-ea"/>
              </a:rPr>
              <a:t>诺如病毒</a:t>
            </a:r>
            <a:r>
              <a:rPr lang="zh-CN" altLang="en-US" sz="3200" dirty="0" smtClean="0">
                <a:solidFill>
                  <a:schemeClr val="tx1"/>
                </a:solidFill>
                <a:latin typeface="+mn-lt"/>
                <a:ea typeface="+mn-ea"/>
              </a:rPr>
              <a:t>感染事件。</a:t>
            </a:r>
            <a:r>
              <a:rPr lang="en-US" altLang="zh-CN" sz="3200" dirty="0" smtClean="0">
                <a:solidFill>
                  <a:schemeClr val="tx1"/>
                </a:solidFill>
                <a:latin typeface="+mn-lt"/>
                <a:ea typeface="+mn-ea"/>
              </a:rPr>
              <a:t>654</a:t>
            </a:r>
            <a:r>
              <a:rPr lang="zh-CN" altLang="en-US" sz="3200" dirty="0" smtClean="0">
                <a:solidFill>
                  <a:schemeClr val="tx1"/>
                </a:solidFill>
                <a:latin typeface="+mn-lt"/>
                <a:ea typeface="+mn-ea"/>
              </a:rPr>
              <a:t>位学生腹泻、呕吐和发烧。</a:t>
            </a:r>
            <a:endParaRPr lang="en-US" altLang="zh-CN" sz="3200" dirty="0" smtClean="0">
              <a:solidFill>
                <a:schemeClr val="tx1"/>
              </a:solidFill>
              <a:latin typeface="+mn-lt"/>
              <a:ea typeface="+mn-ea"/>
            </a:endParaRPr>
          </a:p>
          <a:p>
            <a:br>
              <a:rPr lang="zh-CN" altLang="en-US" sz="3200" dirty="0">
                <a:solidFill>
                  <a:schemeClr val="tx1"/>
                </a:solidFill>
                <a:latin typeface="Times New Roman" panose="02020603050405020304" pitchFamily="18" charset="0"/>
                <a:ea typeface="宋体" panose="02010600030101010101" pitchFamily="2" charset="-122"/>
              </a:rPr>
            </a:br>
            <a:endParaRPr lang="zh-CN" altLang="en-US" sz="3200" dirty="0">
              <a:solidFill>
                <a:schemeClr val="tx1"/>
              </a:solidFill>
              <a:latin typeface="Times New Roman" panose="02020603050405020304" pitchFamily="18" charset="0"/>
              <a:ea typeface="宋体" panose="02010600030101010101" pitchFamily="2" charset="-122"/>
            </a:endParaRPr>
          </a:p>
        </p:txBody>
      </p:sp>
      <p:sp>
        <p:nvSpPr>
          <p:cNvPr id="13314" name="Text Box 3"/>
          <p:cNvSpPr txBox="1"/>
          <p:nvPr/>
        </p:nvSpPr>
        <p:spPr>
          <a:xfrm>
            <a:off x="6781800" y="5257800"/>
            <a:ext cx="7620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strips dir="ru"/>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39" name="Group 39"/>
          <p:cNvGraphicFramePr>
            <a:graphicFrameLocks noGrp="1"/>
          </p:cNvGraphicFramePr>
          <p:nvPr/>
        </p:nvGraphicFramePr>
        <p:xfrm>
          <a:off x="1331913" y="765175"/>
          <a:ext cx="7812087" cy="5211810"/>
        </p:xfrm>
        <a:graphic>
          <a:graphicData uri="http://schemas.openxmlformats.org/drawingml/2006/table">
            <a:tbl>
              <a:tblPr/>
              <a:tblGrid>
                <a:gridCol w="463550"/>
                <a:gridCol w="1206500"/>
                <a:gridCol w="1074737"/>
                <a:gridCol w="1333500"/>
                <a:gridCol w="1109663"/>
                <a:gridCol w="641350"/>
                <a:gridCol w="1982787"/>
              </a:tblGrid>
              <a:tr h="45714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rPr>
                        <a:t>9</a:t>
                      </a:r>
                      <a:endParaRPr kumimoji="1" lang="en-US" altLang="zh-CN" sz="2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馅料原料漂白剂</a:t>
                      </a:r>
                      <a:endParaRPr kumimoji="1" lang="zh-CN" altLang="en-US" sz="2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馅料原料漂白剂</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二氧化硫脲</a:t>
                      </a:r>
                      <a:endParaRPr kumimoji="1" lang="zh-CN" altLang="en-US"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焙烤食品</a:t>
                      </a:r>
                      <a:endParaRPr kumimoji="1" lang="zh-CN" altLang="en-US"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漂白</a:t>
                      </a:r>
                      <a:endParaRPr kumimoji="1" lang="zh-CN" altLang="en-US"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无，需要研制馅料原料中二氧化硫脲的测定方法</a:t>
                      </a:r>
                      <a:endParaRPr kumimoji="1" lang="zh-CN" altLang="en-US"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5762">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10</a:t>
                      </a:r>
                      <a:endParaRPr kumimoji="1" lang="en-US" altLang="zh-CN"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酸性橙</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rPr>
                        <a:t>II</a:t>
                      </a:r>
                      <a:endParaRPr kumimoji="1" lang="en-US" altLang="zh-CN" sz="2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酸性橙</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rPr>
                        <a:t>II</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28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黄鱼、鲍汁、腌卤肉制品、红壳瓜子、辣椒面和豆瓣酱</a:t>
                      </a:r>
                      <a:endParaRPr kumimoji="1" lang="zh-CN" altLang="en-US"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增色</a:t>
                      </a:r>
                      <a:endParaRPr kumimoji="1" lang="zh-CN" altLang="en-US"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无，需要研制食品中酸性橙</a:t>
                      </a:r>
                      <a:r>
                        <a:rPr kumimoji="1" lang="en-US" altLang="zh-CN" sz="1200" b="1" i="0" u="none" strike="noStrike" cap="none" normalizeH="0" baseline="0" smtClean="0">
                          <a:ln>
                            <a:noFill/>
                          </a:ln>
                          <a:solidFill>
                            <a:schemeClr val="tx1"/>
                          </a:solidFill>
                          <a:effectLst/>
                          <a:latin typeface="+mn-lt"/>
                          <a:ea typeface="宋体" panose="02010600030101010101" pitchFamily="2" charset="-122"/>
                        </a:rPr>
                        <a:t>II</a:t>
                      </a:r>
                      <a:r>
                        <a:rPr kumimoji="1" lang="zh-CN" altLang="en-US" sz="1200" b="1" i="0" u="none" strike="noStrike" cap="none" normalizeH="0" baseline="0" smtClean="0">
                          <a:ln>
                            <a:noFill/>
                          </a:ln>
                          <a:solidFill>
                            <a:schemeClr val="tx1"/>
                          </a:solidFill>
                          <a:effectLst/>
                          <a:latin typeface="+mn-lt"/>
                          <a:ea typeface="宋体" panose="02010600030101010101" pitchFamily="2" charset="-122"/>
                        </a:rPr>
                        <a:t>的测定方法</a:t>
                      </a:r>
                      <a:endParaRPr kumimoji="1" lang="zh-CN" altLang="en-US" sz="11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（说明：水洗方法可作为补充，如果脱色，可怀疑是违法添加了色素）</a:t>
                      </a:r>
                      <a:endParaRPr kumimoji="1" lang="zh-CN" altLang="en-US"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4885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11</a:t>
                      </a:r>
                      <a:endParaRPr kumimoji="1" lang="en-US" altLang="zh-CN"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抗生素</a:t>
                      </a:r>
                      <a:endParaRPr kumimoji="1" lang="zh-CN" altLang="en-US" sz="2400" b="1" i="0" u="none" strike="noStrike" cap="none" normalizeH="0" baseline="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抗生素</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磺胺类、喹诺酮类、氯霉素、四环素、</a:t>
                      </a:r>
                      <a:endParaRPr kumimoji="1" lang="zh-CN" altLang="en-US" sz="11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rPr>
                        <a:t>β-</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内酰胺类</a:t>
                      </a:r>
                      <a:endParaRPr kumimoji="1" lang="zh-CN" altLang="en-US" sz="2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生食水产品、肉制品、猪肠衣、蜂蜜</a:t>
                      </a:r>
                      <a:endParaRPr kumimoji="1" lang="en-US" altLang="zh-CN" sz="12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杀菌防腐</a:t>
                      </a:r>
                      <a:endParaRPr kumimoji="1" lang="zh-CN" altLang="en-US" sz="2400" b="1" i="0" u="none" strike="noStrike" cap="none" normalizeH="0" baseline="0" dirty="0" smtClean="0">
                        <a:ln>
                          <a:noFill/>
                        </a:ln>
                        <a:solidFill>
                          <a:schemeClr val="tx1"/>
                        </a:solidFill>
                        <a:effectLst/>
                        <a:latin typeface="+mn-lt"/>
                        <a:ea typeface="宋体" panose="02010600030101010101" pitchFamily="2" charset="-122"/>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GBT21316-2007</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动物源性食品中磺胺类药物残留量的测定，高效液相色谱</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质谱质谱法</a:t>
                      </a:r>
                      <a:endParaRPr kumimoji="1" lang="zh-CN" altLang="en-US" sz="11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GB 21312-2007 </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动物源性食品中</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14</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种喹诺酮药物残留检测方法，液相色谱</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质谱</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质谱法</a:t>
                      </a:r>
                      <a:endParaRPr kumimoji="1" lang="zh-CN" altLang="en-US" sz="11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GB/T 22338-2008 </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动物源性食品中氯霉素类药物残留量测定</a:t>
                      </a:r>
                      <a:endParaRPr kumimoji="1" lang="zh-CN" altLang="en-US" sz="11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GB 21317-2007 </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动物源性食品中四环素类兽药残留量检测方法，液相色谱</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质谱</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质谱法与高效液相色谱法</a:t>
                      </a:r>
                      <a:endParaRPr kumimoji="1" lang="zh-CN" altLang="en-US" sz="11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 </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SN/T 2127-2008 </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进出口动物源性食品中</a:t>
                      </a: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β-</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rPr>
                        <a:t>内酰胺类药物残留检测方法，微生物抑制法</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cs typeface="Arial" panose="020B0604020202020204" pitchFamily="34" charset="0"/>
                      </a:endParaRPr>
                    </a:p>
                  </a:txBody>
                  <a:tcPr marL="91436" marR="91436"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9618" name="Group 2"/>
          <p:cNvGraphicFramePr>
            <a:graphicFrameLocks noGrp="1"/>
          </p:cNvGraphicFramePr>
          <p:nvPr/>
        </p:nvGraphicFramePr>
        <p:xfrm>
          <a:off x="1331913" y="908050"/>
          <a:ext cx="7561262" cy="4897438"/>
        </p:xfrm>
        <a:graphic>
          <a:graphicData uri="http://schemas.openxmlformats.org/drawingml/2006/table">
            <a:tbl>
              <a:tblPr/>
              <a:tblGrid>
                <a:gridCol w="449262"/>
                <a:gridCol w="966788"/>
                <a:gridCol w="1233487"/>
                <a:gridCol w="1292225"/>
                <a:gridCol w="1074738"/>
                <a:gridCol w="862012"/>
                <a:gridCol w="1682750"/>
              </a:tblGrid>
              <a:tr h="100806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12</a:t>
                      </a:r>
                      <a:endParaRPr kumimoji="1" lang="en-US"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喹诺酮类</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喹诺酮类</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麻辣烫类食品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杀菌防腐</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餐饮</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cs typeface="Arial" panose="020B0604020202020204" pitchFamily="34" charset="0"/>
                        </a:rPr>
                        <a:t>无，需要研制麻辣烫类食品中喹诺酮类抗生素的测定方法</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13</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水玻璃</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硅酸钠</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面制品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增加韧性</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餐饮</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rPr>
                        <a:t>无</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cs typeface="Tahoma" panose="020B060403050404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9512">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14</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孔雀石绿</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孔雀石绿</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鱼类</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抗感染</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养殖、流通</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GB20361-2006</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水产品中孔雀石绿和结晶紫残留量的测定，高效液相色谱荧光检测法（建议研制水产品中孔雀石绿和结晶紫残留量测定的液相色谱</a:t>
                      </a:r>
                      <a:r>
                        <a:rPr kumimoji="1" lang="en-US" altLang="zh-CN" sz="1400" b="1" i="0" u="none" strike="noStrike" cap="none" normalizeH="0" baseline="0" dirty="0" smtClean="0">
                          <a:ln>
                            <a:noFill/>
                          </a:ln>
                          <a:solidFill>
                            <a:schemeClr val="tx1"/>
                          </a:solidFill>
                          <a:effectLst/>
                          <a:latin typeface="+mn-lt"/>
                          <a:ea typeface="宋体" panose="02010600030101010101" pitchFamily="2" charset="-122"/>
                        </a:rPr>
                        <a:t>-</a:t>
                      </a: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rPr>
                        <a:t>串联质谱法）</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806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smtClean="0">
                          <a:ln>
                            <a:noFill/>
                          </a:ln>
                          <a:solidFill>
                            <a:schemeClr val="tx1"/>
                          </a:solidFill>
                          <a:effectLst/>
                          <a:latin typeface="+mn-lt"/>
                          <a:ea typeface="宋体" panose="02010600030101010101" pitchFamily="2" charset="-122"/>
                        </a:rPr>
                        <a:t>15</a:t>
                      </a:r>
                      <a:endParaRPr kumimoji="1" lang="en-US" altLang="zh-CN"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乌洛托品</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六亚甲基四胺</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腐竹、米线等</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防腐</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smtClean="0">
                          <a:ln>
                            <a:noFill/>
                          </a:ln>
                          <a:solidFill>
                            <a:schemeClr val="tx1"/>
                          </a:solidFill>
                          <a:effectLst/>
                          <a:latin typeface="+mn-lt"/>
                          <a:ea typeface="宋体" panose="02010600030101010101" pitchFamily="2" charset="-122"/>
                        </a:rPr>
                        <a:t>加工</a:t>
                      </a:r>
                      <a:endParaRPr kumimoji="1" lang="zh-CN" altLang="en-US" sz="14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无，需要研制食品中六亚甲基四胺的测定方法</a:t>
                      </a:r>
                      <a:endParaRPr kumimoji="1" lang="zh-CN" altLang="en-US" sz="14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511" name="Group 63"/>
          <p:cNvGraphicFramePr>
            <a:graphicFrameLocks noGrp="1"/>
          </p:cNvGraphicFramePr>
          <p:nvPr/>
        </p:nvGraphicFramePr>
        <p:xfrm>
          <a:off x="1403648" y="1052736"/>
          <a:ext cx="7560844" cy="5442973"/>
        </p:xfrm>
        <a:graphic>
          <a:graphicData uri="http://schemas.openxmlformats.org/drawingml/2006/table">
            <a:tbl>
              <a:tblPr/>
              <a:tblGrid>
                <a:gridCol w="26147"/>
                <a:gridCol w="727161"/>
                <a:gridCol w="799060"/>
                <a:gridCol w="1120972"/>
                <a:gridCol w="1119338"/>
                <a:gridCol w="2725629"/>
                <a:gridCol w="1042537"/>
              </a:tblGrid>
              <a:tr h="140554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cs typeface="宋体" panose="02010600030101010101" pitchFamily="2" charset="-122"/>
                        </a:rPr>
                        <a:t>序号</a:t>
                      </a:r>
                      <a:r>
                        <a:rPr kumimoji="0" lang="en-US" altLang="zh-CN" sz="12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cs typeface="宋体" panose="02010600030101010101" pitchFamily="2" charset="-122"/>
                        </a:rPr>
                        <a:t>A</a:t>
                      </a:r>
                      <a:endParaRPr kumimoji="0" lang="zh-CN" altLang="zh-CN" sz="14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cs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名称</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主要成分</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可能添加或存在的食品种类</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添加目的</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检测方法</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可能涉及的环节</a:t>
                      </a:r>
                      <a:endParaRPr kumimoji="0" lang="zh-CN"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509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200" b="1" i="0" u="none" strike="noStrike" cap="none" normalizeH="0" baseline="0" smtClean="0">
                          <a:ln>
                            <a:noFill/>
                          </a:ln>
                          <a:solidFill>
                            <a:schemeClr val="tx1"/>
                          </a:solidFill>
                          <a:effectLst/>
                          <a:latin typeface="仿宋_GB2312" panose="02010609030101010101" pitchFamily="49" charset="-122"/>
                          <a:ea typeface="宋体" panose="02010600030101010101" pitchFamily="2" charset="-122"/>
                        </a:rPr>
                        <a:t>1</a:t>
                      </a:r>
                      <a:endParaRPr kumimoji="0" lang="zh-CN"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五氯酚钠</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五氯酚钠</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河蟹</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灭螺、清除野杂鱼</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水产品中五氯苯酚及其钠盐残留量的测定　气相色谱法（</a:t>
                      </a:r>
                      <a:r>
                        <a:rPr kumimoji="0" lang="en-US" altLang="zh-CN" sz="1200" b="1" i="0" u="none" strike="noStrike" cap="none" normalizeH="0" baseline="0" smtClean="0">
                          <a:ln>
                            <a:noFill/>
                          </a:ln>
                          <a:solidFill>
                            <a:schemeClr val="tx1"/>
                          </a:solidFill>
                          <a:effectLst/>
                          <a:latin typeface="+mn-lt"/>
                          <a:ea typeface="宋体" panose="02010600030101010101" pitchFamily="2" charset="-122"/>
                        </a:rPr>
                        <a:t>SC/T 3030-2006</a:t>
                      </a:r>
                      <a:r>
                        <a:rPr kumimoji="0" lang="zh-CN" altLang="zh-CN" sz="1200" b="1" i="0" u="none" strike="noStrike" cap="none" normalizeH="0" baseline="0" smtClean="0">
                          <a:ln>
                            <a:noFill/>
                          </a:ln>
                          <a:solidFill>
                            <a:schemeClr val="tx1"/>
                          </a:solidFill>
                          <a:effectLst/>
                          <a:latin typeface="+mn-lt"/>
                          <a:ea typeface="宋体" panose="02010600030101010101" pitchFamily="2" charset="-122"/>
                        </a:rPr>
                        <a:t>）</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养殖</a:t>
                      </a:r>
                      <a:endParaRPr kumimoji="0" lang="zh-CN"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8083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200" b="1" i="0" u="none" strike="noStrike" cap="none" normalizeH="0" baseline="0" smtClean="0">
                          <a:ln>
                            <a:noFill/>
                          </a:ln>
                          <a:solidFill>
                            <a:schemeClr val="tx1"/>
                          </a:solidFill>
                          <a:effectLst/>
                          <a:latin typeface="仿宋_GB2312" panose="02010609030101010101" pitchFamily="49" charset="-122"/>
                          <a:ea typeface="宋体" panose="02010600030101010101" pitchFamily="2" charset="-122"/>
                        </a:rPr>
                        <a:t>2</a:t>
                      </a:r>
                      <a:endParaRPr kumimoji="0" lang="zh-CN"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喹乙醇</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喹乙醇</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水产养殖饲料</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促生长</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水产品中喹乙醇代谢物残留量的测定 高效液相色谱法（农业部</a:t>
                      </a:r>
                      <a:r>
                        <a:rPr kumimoji="0" lang="en-US" altLang="zh-CN" sz="1200" b="1" i="0" u="none" strike="noStrike" cap="none" normalizeH="0" baseline="0" dirty="0" smtClean="0">
                          <a:ln>
                            <a:noFill/>
                          </a:ln>
                          <a:solidFill>
                            <a:schemeClr val="tx1"/>
                          </a:solidFill>
                          <a:effectLst/>
                          <a:latin typeface="+mn-lt"/>
                          <a:ea typeface="宋体" panose="02010600030101010101" pitchFamily="2" charset="-122"/>
                        </a:rPr>
                        <a:t>1077</a:t>
                      </a: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号公告－</a:t>
                      </a:r>
                      <a:r>
                        <a:rPr kumimoji="0" lang="en-US" altLang="zh-CN" sz="1200" b="1" i="0" u="none" strike="noStrike" cap="none" normalizeH="0" baseline="0" dirty="0" smtClean="0">
                          <a:ln>
                            <a:noFill/>
                          </a:ln>
                          <a:solidFill>
                            <a:schemeClr val="tx1"/>
                          </a:solidFill>
                          <a:effectLst/>
                          <a:latin typeface="+mn-lt"/>
                          <a:ea typeface="宋体" panose="02010600030101010101" pitchFamily="2" charset="-122"/>
                        </a:rPr>
                        <a:t>5-2008</a:t>
                      </a: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）；水产品中喹乙醇残留量的测定 液相色谱法（</a:t>
                      </a:r>
                      <a:r>
                        <a:rPr kumimoji="0" lang="en-US" altLang="zh-CN" sz="1200" b="1" i="0" u="none" strike="noStrike" cap="none" normalizeH="0" baseline="0" dirty="0" smtClean="0">
                          <a:ln>
                            <a:noFill/>
                          </a:ln>
                          <a:solidFill>
                            <a:schemeClr val="tx1"/>
                          </a:solidFill>
                          <a:effectLst/>
                          <a:latin typeface="+mn-lt"/>
                          <a:ea typeface="宋体" panose="02010600030101010101" pitchFamily="2" charset="-122"/>
                        </a:rPr>
                        <a:t>SC/T 3019-2004</a:t>
                      </a: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养殖</a:t>
                      </a:r>
                      <a:endParaRPr kumimoji="0" lang="zh-CN"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546">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200" b="1" i="0" u="none" strike="noStrike" cap="none" normalizeH="0" baseline="0" smtClean="0">
                          <a:ln>
                            <a:noFill/>
                          </a:ln>
                          <a:solidFill>
                            <a:schemeClr val="tx1"/>
                          </a:solidFill>
                          <a:effectLst/>
                          <a:latin typeface="仿宋_GB2312" panose="02010609030101010101" pitchFamily="49" charset="-122"/>
                          <a:ea typeface="宋体" panose="02010600030101010101" pitchFamily="2" charset="-122"/>
                        </a:rPr>
                        <a:t>3</a:t>
                      </a:r>
                      <a:endParaRPr kumimoji="0" lang="zh-CN"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碱性黄</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硫代黄素</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大黄鱼</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染色</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无</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流通</a:t>
                      </a:r>
                      <a:endParaRPr kumimoji="0" lang="zh-CN"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1684">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200" b="1" i="0" u="none" strike="noStrike" cap="none" normalizeH="0" baseline="0" smtClean="0">
                          <a:ln>
                            <a:noFill/>
                          </a:ln>
                          <a:solidFill>
                            <a:schemeClr val="tx1"/>
                          </a:solidFill>
                          <a:effectLst/>
                          <a:latin typeface="仿宋_GB2312" panose="02010609030101010101" pitchFamily="49" charset="-122"/>
                          <a:ea typeface="宋体" panose="02010600030101010101" pitchFamily="2" charset="-122"/>
                        </a:rPr>
                        <a:t>4</a:t>
                      </a:r>
                      <a:endParaRPr kumimoji="0" lang="zh-CN"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磺胺二甲嘧啶</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磺胺二甲嘧啶</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叉烧肉类</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防腐</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200" b="1" i="0" u="none" strike="noStrike" cap="none" normalizeH="0" baseline="0" dirty="0" smtClean="0">
                          <a:ln>
                            <a:noFill/>
                          </a:ln>
                          <a:solidFill>
                            <a:schemeClr val="tx1"/>
                          </a:solidFill>
                          <a:effectLst/>
                          <a:latin typeface="+mn-lt"/>
                          <a:ea typeface="宋体" panose="02010600030101010101" pitchFamily="2" charset="-122"/>
                        </a:rPr>
                        <a:t>GB/T 20759-2006</a:t>
                      </a: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畜禽肉中十六种磺胺类药物残留量的测定 液相色谱</a:t>
                      </a:r>
                      <a:r>
                        <a:rPr kumimoji="0" lang="en-US" altLang="zh-CN" sz="1200" b="1" i="0" u="none" strike="noStrike" cap="none" normalizeH="0" baseline="0" dirty="0" smtClean="0">
                          <a:ln>
                            <a:noFill/>
                          </a:ln>
                          <a:solidFill>
                            <a:schemeClr val="tx1"/>
                          </a:solidFill>
                          <a:effectLst/>
                          <a:latin typeface="+mn-lt"/>
                          <a:ea typeface="宋体" panose="02010600030101010101" pitchFamily="2" charset="-122"/>
                        </a:rPr>
                        <a:t>-</a:t>
                      </a: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串联质谱法</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餐饮</a:t>
                      </a:r>
                      <a:endParaRPr kumimoji="0" lang="zh-CN"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8083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200" b="1" i="0" u="none" strike="noStrike" cap="none" normalizeH="0" baseline="0" smtClean="0">
                          <a:ln>
                            <a:noFill/>
                          </a:ln>
                          <a:solidFill>
                            <a:schemeClr val="tx1"/>
                          </a:solidFill>
                          <a:effectLst/>
                          <a:latin typeface="仿宋_GB2312" panose="02010609030101010101" pitchFamily="49" charset="-122"/>
                          <a:ea typeface="宋体" panose="02010600030101010101" pitchFamily="2" charset="-122"/>
                        </a:rPr>
                        <a:t>5</a:t>
                      </a:r>
                      <a:endParaRPr kumimoji="0" lang="zh-CN"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敌百虫</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敌百虫</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腌制食品</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smtClean="0">
                          <a:ln>
                            <a:noFill/>
                          </a:ln>
                          <a:solidFill>
                            <a:schemeClr val="tx1"/>
                          </a:solidFill>
                          <a:effectLst/>
                          <a:latin typeface="+mn-lt"/>
                          <a:ea typeface="宋体" panose="02010600030101010101" pitchFamily="2" charset="-122"/>
                        </a:rPr>
                        <a:t>防腐</a:t>
                      </a:r>
                      <a:endParaRPr kumimoji="0" lang="zh-CN" altLang="zh-CN" sz="14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目前没有检测食品中敌百虫的国家标准方法，可参照 《</a:t>
                      </a:r>
                      <a:r>
                        <a:rPr kumimoji="0" lang="en-US" altLang="zh-CN" sz="1200" b="1" i="0" u="none" strike="noStrike" cap="none" normalizeH="0" baseline="0" dirty="0" smtClean="0">
                          <a:ln>
                            <a:noFill/>
                          </a:ln>
                          <a:solidFill>
                            <a:schemeClr val="tx1"/>
                          </a:solidFill>
                          <a:effectLst/>
                          <a:latin typeface="+mn-lt"/>
                          <a:ea typeface="宋体" panose="02010600030101010101" pitchFamily="2" charset="-122"/>
                        </a:rPr>
                        <a:t>SN0125-92 </a:t>
                      </a:r>
                      <a:r>
                        <a:rPr kumimoji="0" lang="zh-CN" altLang="zh-CN" sz="1200" b="1" i="0" u="none" strike="noStrike" cap="none" normalizeH="0" baseline="0" dirty="0" smtClean="0">
                          <a:ln>
                            <a:noFill/>
                          </a:ln>
                          <a:solidFill>
                            <a:schemeClr val="tx1"/>
                          </a:solidFill>
                          <a:effectLst/>
                          <a:latin typeface="+mn-lt"/>
                          <a:ea typeface="宋体" panose="02010600030101010101" pitchFamily="2" charset="-122"/>
                        </a:rPr>
                        <a:t>出口肉及肉制品中敌百虫残留量的检验方法》。</a:t>
                      </a:r>
                      <a:endParaRPr kumimoji="0" lang="zh-CN" altLang="zh-CN" sz="14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2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生产加工</a:t>
                      </a:r>
                      <a:endParaRPr kumimoji="0" lang="zh-CN" altLang="zh-CN" sz="14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5771" name="矩形 6"/>
          <p:cNvSpPr/>
          <p:nvPr/>
        </p:nvSpPr>
        <p:spPr>
          <a:xfrm>
            <a:off x="1476375" y="333375"/>
            <a:ext cx="6983413" cy="460375"/>
          </a:xfrm>
          <a:prstGeom prst="rect">
            <a:avLst/>
          </a:prstGeom>
          <a:noFill/>
          <a:ln w="9525">
            <a:noFill/>
          </a:ln>
        </p:spPr>
        <p:txBody>
          <a:bodyPr anchor="t">
            <a:spAutoFit/>
          </a:bodyPr>
          <a:lstStyle/>
          <a:p>
            <a:pPr algn="ctr"/>
            <a:r>
              <a:rPr lang="zh-CN" altLang="en-US" sz="2400" dirty="0">
                <a:solidFill>
                  <a:schemeClr val="tx1"/>
                </a:solidFill>
                <a:latin typeface="Times New Roman" panose="02020603050405020304" pitchFamily="18" charset="0"/>
                <a:ea typeface="宋体" panose="02010600030101010101" pitchFamily="2" charset="-122"/>
              </a:rPr>
              <a:t>食品中可能违法添加的非食用物质名单（第五批）</a:t>
            </a:r>
            <a:endParaRPr lang="zh-CN" altLang="en-US" sz="24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5490" name="Group 18"/>
          <p:cNvGraphicFramePr>
            <a:graphicFrameLocks noGrp="1"/>
          </p:cNvGraphicFramePr>
          <p:nvPr/>
        </p:nvGraphicFramePr>
        <p:xfrm>
          <a:off x="1476375" y="1773238"/>
          <a:ext cx="7343775" cy="4160837"/>
        </p:xfrm>
        <a:graphic>
          <a:graphicData uri="http://schemas.openxmlformats.org/drawingml/2006/table">
            <a:tbl>
              <a:tblPr/>
              <a:tblGrid>
                <a:gridCol w="6156325"/>
                <a:gridCol w="790575"/>
                <a:gridCol w="396875"/>
              </a:tblGrid>
              <a:tr h="96019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名 </a:t>
                      </a:r>
                      <a:r>
                        <a:rPr kumimoji="0" lang="zh-CN" altLang="en-US" sz="1400" b="1" i="0" u="none" strike="noStrike" cap="none" normalizeH="0" baseline="0" dirty="0" smtClean="0">
                          <a:ln>
                            <a:noFill/>
                          </a:ln>
                          <a:solidFill>
                            <a:schemeClr val="tx1"/>
                          </a:solidFill>
                          <a:effectLst/>
                          <a:latin typeface="+mn-lt"/>
                          <a:ea typeface="宋体" panose="02010600030101010101" pitchFamily="2" charset="-122"/>
                        </a:rPr>
                        <a:t>  </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称</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可能添加的食品品种</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检验方法</a:t>
                      </a: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0644">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邻苯二甲酸酯类物质，主要包括：邻苯二甲酸二（</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2-</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乙基）己酯（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DEHP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）、邻苯二甲酸二异壬酯（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DINP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邻苯二甲酸二苯酯、邻苯二甲酸二甲酯（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DMP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）、邻苯二甲酸二乙酯（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DEP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）、邻苯二甲酸二丁酯（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DBP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邻苯二甲酸二戊酯（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DPP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）、邻苯二甲酸二己酯（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DHXP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）、邻苯二甲酸二壬酯（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DNP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）、邻苯二甲酸二异丁酯（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DIBP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）、邻苯二甲酸二环己酯（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DCHP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）、邻苯二甲酸二正辛酯（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DNOP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）、邻苯二甲酸丁基苄基酯（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BBP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2-</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甲氧基）乙酯（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DMEP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2-</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乙氧基）乙酯（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DEEP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2-</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丁氧基）乙酯（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DBEP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）、邻苯二甲酸二（</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4-</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甲基</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-2-</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戊基）酯（</a:t>
                      </a: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BMPP</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）等。</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乳化剂类食品添加剂、使用乳化剂的其他类食品添加剂或食品等。</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50000"/>
                        </a:lnSpc>
                        <a:spcBef>
                          <a:spcPct val="0"/>
                        </a:spcBef>
                        <a:spcAft>
                          <a:spcPct val="0"/>
                        </a:spcAft>
                        <a:buClrTx/>
                        <a:buSzTx/>
                        <a:buFontTx/>
                        <a:buNone/>
                      </a:pPr>
                      <a:r>
                        <a:rPr kumimoji="0" lang="zh-CN" altLang="en-US" sz="1400" b="1" i="0" u="none" strike="noStrike" cap="none" normalizeH="0" baseline="0" dirty="0" smtClean="0">
                          <a:ln>
                            <a:noFill/>
                          </a:ln>
                          <a:solidFill>
                            <a:schemeClr val="tx1"/>
                          </a:solidFill>
                          <a:effectLst/>
                          <a:latin typeface="+mn-lt"/>
                          <a:ea typeface="宋体" panose="02010600030101010101" pitchFamily="2" charset="-122"/>
                        </a:rPr>
                        <a:t> </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a:t>
                      </a: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751" name="矩形 3"/>
          <p:cNvSpPr/>
          <p:nvPr/>
        </p:nvSpPr>
        <p:spPr>
          <a:xfrm>
            <a:off x="1547813" y="692150"/>
            <a:ext cx="6769100" cy="461963"/>
          </a:xfrm>
          <a:prstGeom prst="rect">
            <a:avLst/>
          </a:prstGeom>
          <a:noFill/>
          <a:ln w="9525">
            <a:noFill/>
          </a:ln>
        </p:spPr>
        <p:txBody>
          <a:bodyPr anchor="t">
            <a:spAutoFit/>
          </a:bodyPr>
          <a:lstStyle/>
          <a:p>
            <a:pPr algn="ctr"/>
            <a:r>
              <a:rPr lang="zh-CN" altLang="en-US" sz="2400" dirty="0">
                <a:solidFill>
                  <a:schemeClr val="tx1"/>
                </a:solidFill>
                <a:latin typeface="Times New Roman" panose="02020603050405020304" pitchFamily="18" charset="0"/>
                <a:ea typeface="宋体" panose="02010600030101010101" pitchFamily="2" charset="-122"/>
              </a:rPr>
              <a:t>食品中可能违法添加的非食用物质名单（第六批）</a:t>
            </a:r>
            <a:endParaRPr lang="zh-CN" altLang="en-US" sz="24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3"/>
          <p:cNvSpPr>
            <a:spLocks noGrp="1"/>
          </p:cNvSpPr>
          <p:nvPr>
            <p:ph idx="1"/>
          </p:nvPr>
        </p:nvSpPr>
        <p:spPr>
          <a:xfrm>
            <a:off x="1692275" y="1052513"/>
            <a:ext cx="6983413" cy="4321175"/>
          </a:xfrm>
        </p:spPr>
        <p:txBody>
          <a:bodyPr wrap="square" lIns="91440" tIns="45720" rIns="91440" bIns="45720" anchor="t"/>
          <a:lstStyle/>
          <a:p>
            <a:pPr eaLnBrk="1" hangingPunct="1">
              <a:lnSpc>
                <a:spcPct val="90000"/>
              </a:lnSpc>
              <a:buNone/>
            </a:pPr>
            <a:r>
              <a:rPr lang="zh-CN" altLang="en-US" b="1" dirty="0">
                <a:latin typeface="宋体" panose="02010600030101010101" pitchFamily="2" charset="-122"/>
              </a:rPr>
              <a:t>  </a:t>
            </a:r>
            <a:r>
              <a:rPr lang="zh-CN" altLang="en-US" sz="2400" dirty="0"/>
              <a:t>● </a:t>
            </a:r>
            <a:r>
              <a:rPr lang="zh-CN" altLang="en-US" b="1" dirty="0">
                <a:latin typeface="宋体" panose="02010600030101010101" pitchFamily="2" charset="-122"/>
              </a:rPr>
              <a:t>为配合全国打击滥用食品添加剂专项整治工作的开展，有针对性对食品添加剂超量、超范围使用进行有效监督管理，全国打击违法添加非食用物质和滥用食品添加剂专项整治领导小组分别于</a:t>
            </a:r>
            <a:r>
              <a:rPr lang="en-US" altLang="zh-CN" b="1" dirty="0"/>
              <a:t>2008</a:t>
            </a:r>
            <a:r>
              <a:rPr lang="zh-CN" altLang="en-US" b="1" dirty="0"/>
              <a:t>年</a:t>
            </a:r>
            <a:r>
              <a:rPr lang="en-US" altLang="zh-CN" b="1" dirty="0"/>
              <a:t>12</a:t>
            </a:r>
            <a:r>
              <a:rPr lang="zh-CN" altLang="en-US" b="1" dirty="0"/>
              <a:t>月</a:t>
            </a:r>
            <a:r>
              <a:rPr lang="en-US" altLang="zh-CN" b="1" dirty="0"/>
              <a:t>12</a:t>
            </a:r>
            <a:r>
              <a:rPr lang="zh-CN" altLang="en-US" b="1" dirty="0"/>
              <a:t>日、 </a:t>
            </a:r>
            <a:r>
              <a:rPr lang="en-US" altLang="zh-CN" b="1" dirty="0"/>
              <a:t>2009</a:t>
            </a:r>
            <a:r>
              <a:rPr lang="zh-CN" altLang="en-US" b="1" dirty="0"/>
              <a:t>年</a:t>
            </a:r>
            <a:r>
              <a:rPr lang="en-US" altLang="zh-CN" b="1" dirty="0"/>
              <a:t>6</a:t>
            </a:r>
            <a:r>
              <a:rPr lang="zh-CN" altLang="en-US" b="1" dirty="0"/>
              <a:t>月</a:t>
            </a:r>
            <a:r>
              <a:rPr lang="en-US" altLang="zh-CN" b="1" dirty="0"/>
              <a:t>5</a:t>
            </a:r>
            <a:r>
              <a:rPr lang="zh-CN" altLang="en-US" b="1" dirty="0"/>
              <a:t>日和</a:t>
            </a:r>
            <a:r>
              <a:rPr lang="en-US" altLang="zh-CN" b="1" dirty="0"/>
              <a:t>2010</a:t>
            </a:r>
            <a:r>
              <a:rPr lang="zh-CN" altLang="en-US" b="1" dirty="0"/>
              <a:t>年</a:t>
            </a:r>
            <a:r>
              <a:rPr lang="en-US" altLang="zh-CN" b="1" dirty="0"/>
              <a:t>4</a:t>
            </a:r>
            <a:r>
              <a:rPr lang="zh-CN" altLang="en-US" b="1" dirty="0"/>
              <a:t>月</a:t>
            </a:r>
            <a:r>
              <a:rPr lang="en-US" altLang="zh-CN" b="1" dirty="0"/>
              <a:t>8</a:t>
            </a:r>
            <a:r>
              <a:rPr lang="zh-CN" altLang="en-US" b="1" dirty="0"/>
              <a:t>日、</a:t>
            </a:r>
            <a:r>
              <a:rPr lang="en-US" altLang="zh-CN" b="1" dirty="0"/>
              <a:t> 2011</a:t>
            </a:r>
            <a:r>
              <a:rPr lang="zh-CN" altLang="en-US" b="1" dirty="0"/>
              <a:t>年</a:t>
            </a:r>
            <a:r>
              <a:rPr lang="en-US" altLang="zh-CN" b="1" dirty="0"/>
              <a:t>1</a:t>
            </a:r>
            <a:r>
              <a:rPr lang="zh-CN" altLang="en-US" b="1" dirty="0"/>
              <a:t>月</a:t>
            </a:r>
            <a:r>
              <a:rPr lang="en-US" altLang="zh-CN" b="1" dirty="0"/>
              <a:t>3</a:t>
            </a:r>
            <a:r>
              <a:rPr lang="zh-CN" altLang="en-US" b="1" dirty="0"/>
              <a:t>日</a:t>
            </a:r>
            <a:r>
              <a:rPr lang="zh-CN" altLang="en-US" b="1" dirty="0">
                <a:latin typeface="宋体" panose="02010600030101010101" pitchFamily="2" charset="-122"/>
              </a:rPr>
              <a:t>发</a:t>
            </a:r>
            <a:r>
              <a:rPr lang="zh-CN" altLang="en-US" b="1" dirty="0"/>
              <a:t>布了</a:t>
            </a:r>
            <a:r>
              <a:rPr lang="en-US" altLang="zh-CN" b="1" dirty="0"/>
              <a:t>4</a:t>
            </a:r>
            <a:r>
              <a:rPr lang="zh-CN" altLang="en-US" b="1" dirty="0"/>
              <a:t>批</a:t>
            </a:r>
            <a:r>
              <a:rPr lang="en-US" altLang="zh-CN" b="1" dirty="0">
                <a:latin typeface="宋体" panose="02010600030101010101" pitchFamily="2" charset="-122"/>
              </a:rPr>
              <a:t>《</a:t>
            </a:r>
            <a:r>
              <a:rPr lang="zh-CN" altLang="en-US" b="1" dirty="0">
                <a:latin typeface="宋体" panose="02010600030101010101" pitchFamily="2" charset="-122"/>
              </a:rPr>
              <a:t>食品加工过程中易滥用的食品添加剂品种名单</a:t>
            </a:r>
            <a:r>
              <a:rPr lang="en-US" altLang="zh-CN" b="1" dirty="0">
                <a:latin typeface="宋体" panose="02010600030101010101" pitchFamily="2" charset="-122"/>
              </a:rPr>
              <a:t>》</a:t>
            </a:r>
            <a:r>
              <a:rPr lang="zh-CN" altLang="en-US" b="1" dirty="0">
                <a:latin typeface="宋体" panose="02010600030101010101" pitchFamily="2" charset="-122"/>
              </a:rPr>
              <a:t>。</a:t>
            </a:r>
            <a:endParaRPr lang="zh-CN" altLang="en-US" b="1" dirty="0">
              <a:latin typeface="宋体" panose="02010600030101010101" pitchFamily="2" charset="-122"/>
            </a:endParaRPr>
          </a:p>
          <a:p>
            <a:pPr lvl="4" eaLnBrk="1" hangingPunct="1">
              <a:lnSpc>
                <a:spcPct val="90000"/>
              </a:lnSpc>
              <a:buNone/>
            </a:pPr>
            <a:endParaRPr lang="zh-CN" altLang="en-US"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p:cNvSpPr>
          <p:nvPr>
            <p:ph idx="1"/>
          </p:nvPr>
        </p:nvSpPr>
        <p:spPr>
          <a:xfrm>
            <a:off x="395288" y="5949950"/>
            <a:ext cx="8077200" cy="5695950"/>
          </a:xfrm>
        </p:spPr>
        <p:txBody>
          <a:bodyPr wrap="square" lIns="91440" tIns="45720" rIns="91440" bIns="45720" anchor="t"/>
          <a:lstStyle/>
          <a:p>
            <a:pPr eaLnBrk="1" hangingPunct="1"/>
            <a:endParaRPr lang="zh-CN" altLang="en-US" dirty="0"/>
          </a:p>
          <a:p>
            <a:pPr eaLnBrk="1" hangingPunct="1">
              <a:buNone/>
            </a:pPr>
            <a:endParaRPr lang="zh-CN" altLang="en-US" dirty="0"/>
          </a:p>
        </p:txBody>
      </p:sp>
      <p:sp>
        <p:nvSpPr>
          <p:cNvPr id="118786" name="Rectangle 3"/>
          <p:cNvSpPr/>
          <p:nvPr/>
        </p:nvSpPr>
        <p:spPr>
          <a:xfrm>
            <a:off x="1908175" y="423863"/>
            <a:ext cx="6696075" cy="609600"/>
          </a:xfrm>
          <a:prstGeom prst="rect">
            <a:avLst/>
          </a:prstGeom>
          <a:noFill/>
          <a:ln w="9525">
            <a:noFill/>
          </a:ln>
        </p:spPr>
        <p:txBody>
          <a:bodyPr anchor="ctr">
            <a:spAutoFit/>
          </a:bodyPr>
          <a:lstStyle/>
          <a:p>
            <a:r>
              <a:rPr lang="zh-CN" altLang="en-US" sz="2000" dirty="0">
                <a:solidFill>
                  <a:schemeClr val="tx1"/>
                </a:solidFill>
                <a:latin typeface="Times New Roman" panose="02020603050405020304" pitchFamily="18" charset="0"/>
                <a:ea typeface="宋体" panose="02010600030101010101" pitchFamily="2" charset="-122"/>
              </a:rPr>
              <a:t>食品加工过程中易滥用的食品添加剂品种名单（第一批）</a:t>
            </a:r>
            <a:endParaRPr lang="zh-CN" altLang="en-US" sz="2000" dirty="0">
              <a:solidFill>
                <a:schemeClr val="tx1"/>
              </a:solidFill>
              <a:latin typeface="Arial" panose="020B0604020202020204" pitchFamily="34" charset="0"/>
              <a:ea typeface="宋体" panose="02010600030101010101" pitchFamily="2" charset="-122"/>
            </a:endParaRPr>
          </a:p>
          <a:p>
            <a:pPr eaLnBrk="0" hangingPunct="0"/>
            <a:endParaRPr lang="zh-CN" altLang="en-US" sz="1400" dirty="0">
              <a:solidFill>
                <a:schemeClr val="tx1"/>
              </a:solidFill>
              <a:latin typeface="Times New Roman" panose="02020603050405020304" pitchFamily="18" charset="0"/>
              <a:ea typeface="宋体" panose="02010600030101010101" pitchFamily="2" charset="-122"/>
            </a:endParaRPr>
          </a:p>
        </p:txBody>
      </p:sp>
      <p:graphicFrame>
        <p:nvGraphicFramePr>
          <p:cNvPr id="109635" name="Group 67"/>
          <p:cNvGraphicFramePr>
            <a:graphicFrameLocks noGrp="1"/>
          </p:cNvGraphicFramePr>
          <p:nvPr/>
        </p:nvGraphicFramePr>
        <p:xfrm>
          <a:off x="1258888" y="981075"/>
          <a:ext cx="7634287" cy="5788026"/>
        </p:xfrm>
        <a:graphic>
          <a:graphicData uri="http://schemas.openxmlformats.org/drawingml/2006/table">
            <a:tbl>
              <a:tblPr/>
              <a:tblGrid>
                <a:gridCol w="576262"/>
                <a:gridCol w="931863"/>
                <a:gridCol w="4037012"/>
                <a:gridCol w="2089150"/>
              </a:tblGrid>
              <a:tr h="29845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序号</a:t>
                      </a:r>
                      <a:endParaRPr kumimoji="1" lang="zh-CN" altLang="en-US" sz="12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食品类别</a:t>
                      </a:r>
                      <a:endParaRPr kumimoji="1" lang="zh-CN" altLang="en-US"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可能易滥用的添加剂品种或行为</a:t>
                      </a:r>
                      <a:endParaRPr kumimoji="1" lang="zh-CN" altLang="en-US"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检测方法</a:t>
                      </a:r>
                      <a:endParaRPr kumimoji="1" lang="zh-CN" altLang="en-US" sz="12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rPr>
                        <a:t>1</a:t>
                      </a:r>
                      <a:endParaRPr kumimoji="1" lang="en-US" altLang="zh-CN"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渍菜（泡菜等）</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着色剂（胭脂红、柠檬黄等） 超量或超范围（诱惑红、日落黄等）使用。</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GB/T 5009.35-2003</a:t>
                      </a: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食品中合成着色剂的测定</a:t>
                      </a:r>
                      <a:r>
                        <a:rPr kumimoji="1" lang="en-US" altLang="zh-CN" sz="1200" b="1" i="0" u="none" strike="noStrike" cap="none" normalizeH="0" baseline="0" smtClean="0">
                          <a:ln>
                            <a:noFill/>
                          </a:ln>
                          <a:solidFill>
                            <a:schemeClr val="tx1"/>
                          </a:solidFill>
                          <a:effectLst/>
                          <a:latin typeface="+mn-lt"/>
                          <a:ea typeface="宋体" panose="02010600030101010101" pitchFamily="2" charset="-122"/>
                        </a:rPr>
                        <a:t>GB/T 5009.141-2003</a:t>
                      </a: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食品中诱惑红的测定</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2</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水果冻、蛋白冻类</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着色剂、防腐剂的超量或超范围使用，酸度调节剂（己二酸等）的超量使用。</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3</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腌菜</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着色剂 、防腐剂、甜味剂（糖精钠、甜蜜素等）超量或超范围使用。</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08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4</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面点、月饼</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馅中乳化剂的超量使用（蔗糖脂肪酸酯等），或超范围使用（乙酰化单甘脂肪酸酯等）；防腐剂，违规使用着色剂超量或超范围使用甜味剂</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5</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面条、饺子皮</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面粉处理剂超量</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 </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6</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糕点</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使用膨松剂过量（硫酸铝钾、硫酸铝铵等），造成铝的残留量超标准；超量使用水分保持剂磷酸盐类（磷酸钙、焦磷酸二氢二钠等）；超量使用增稠剂（黄原胶、黄蜀葵胶等）；超量使用甜味剂（糖精钠、甜蜜素等）</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rPr>
                        <a:t>GB/T 5009.182-2003</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面制食品中铝的测定</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7</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馒头</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违法使用漂白剂硫磺熏蒸</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9275">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8</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油条</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使用膨松剂（硫酸铝钾、硫酸铝铵）过量，造成铝的残留量超标准</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738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9</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肉制品和卤制熟食</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使用护色剂（硝酸盐、亚硝酸盐），易出现超过使用量和成品中的残留量超过标准问题</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dirty="0" smtClean="0">
                          <a:ln>
                            <a:noFill/>
                          </a:ln>
                          <a:solidFill>
                            <a:schemeClr val="tx1"/>
                          </a:solidFill>
                          <a:effectLst/>
                          <a:latin typeface="+mn-lt"/>
                          <a:ea typeface="宋体" panose="02010600030101010101" pitchFamily="2" charset="-122"/>
                        </a:rPr>
                        <a:t>GB/T 5009.33-2003</a:t>
                      </a: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食品中亚硝酸盐、硝酸盐的测定</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200" b="1" i="0" u="none" strike="noStrike" cap="none" normalizeH="0" baseline="0" smtClean="0">
                          <a:ln>
                            <a:noFill/>
                          </a:ln>
                          <a:solidFill>
                            <a:schemeClr val="tx1"/>
                          </a:solidFill>
                          <a:effectLst/>
                          <a:latin typeface="+mn-lt"/>
                          <a:ea typeface="宋体" panose="02010600030101010101" pitchFamily="2" charset="-122"/>
                        </a:rPr>
                        <a:t>10</a:t>
                      </a:r>
                      <a:endParaRPr kumimoji="1" lang="en-US" altLang="zh-CN"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小麦粉</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smtClean="0">
                          <a:ln>
                            <a:noFill/>
                          </a:ln>
                          <a:solidFill>
                            <a:schemeClr val="tx1"/>
                          </a:solidFill>
                          <a:effectLst/>
                          <a:latin typeface="+mn-lt"/>
                          <a:ea typeface="宋体" panose="02010600030101010101" pitchFamily="2" charset="-122"/>
                        </a:rPr>
                        <a:t>违规使用二氧化钛、超量使用过氧化苯甲酰、硫酸铝钾</a:t>
                      </a:r>
                      <a:endParaRPr kumimoji="1" lang="zh-CN" altLang="en-US" sz="12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mn-lt"/>
                          <a:ea typeface="宋体" panose="02010600030101010101" pitchFamily="2" charset="-122"/>
                        </a:rPr>
                        <a:t> </a:t>
                      </a:r>
                      <a:endParaRPr kumimoji="1" lang="zh-CN" altLang="en-US" sz="12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3"/>
          <p:cNvSpPr/>
          <p:nvPr/>
        </p:nvSpPr>
        <p:spPr>
          <a:xfrm>
            <a:off x="1835150" y="2066925"/>
            <a:ext cx="6840538" cy="396875"/>
          </a:xfrm>
          <a:prstGeom prst="rect">
            <a:avLst/>
          </a:prstGeom>
          <a:noFill/>
          <a:ln w="9525">
            <a:noFill/>
          </a:ln>
        </p:spPr>
        <p:txBody>
          <a:bodyPr anchor="ctr">
            <a:spAutoFit/>
          </a:bodyPr>
          <a:lstStyle/>
          <a:p>
            <a:pPr algn="ctr"/>
            <a:r>
              <a:rPr lang="zh-CN" altLang="en-US" sz="2000" dirty="0">
                <a:solidFill>
                  <a:schemeClr val="tx1"/>
                </a:solidFill>
                <a:latin typeface="Times New Roman" panose="02020603050405020304" pitchFamily="18" charset="0"/>
                <a:ea typeface="宋体" panose="02010600030101010101" pitchFamily="2" charset="-122"/>
              </a:rPr>
              <a:t>食品加工过程中易滥用的食品添加剂品种名单</a:t>
            </a:r>
            <a:r>
              <a:rPr lang="en-US" altLang="zh-CN" sz="2000">
                <a:solidFill>
                  <a:schemeClr val="tx1"/>
                </a:solidFill>
                <a:latin typeface="Times New Roman" panose="02020603050405020304" pitchFamily="18" charset="0"/>
                <a:ea typeface="宋体" panose="02010600030101010101" pitchFamily="2" charset="-122"/>
              </a:rPr>
              <a:t>(</a:t>
            </a:r>
            <a:r>
              <a:rPr lang="zh-CN" altLang="en-US" sz="2000" dirty="0">
                <a:solidFill>
                  <a:schemeClr val="tx1"/>
                </a:solidFill>
                <a:latin typeface="Times New Roman" panose="02020603050405020304" pitchFamily="18" charset="0"/>
                <a:ea typeface="宋体" panose="02010600030101010101" pitchFamily="2" charset="-122"/>
              </a:rPr>
              <a:t>第三批</a:t>
            </a:r>
            <a:r>
              <a:rPr lang="en-US" altLang="zh-CN" sz="2000">
                <a:solidFill>
                  <a:schemeClr val="tx1"/>
                </a:solidFill>
                <a:latin typeface="Times New Roman" panose="02020603050405020304" pitchFamily="18" charset="0"/>
                <a:ea typeface="宋体" panose="02010600030101010101" pitchFamily="2" charset="-122"/>
              </a:rPr>
              <a:t>)</a:t>
            </a:r>
            <a:endParaRPr lang="en-US" altLang="zh-CN" sz="2000">
              <a:solidFill>
                <a:schemeClr val="tx1"/>
              </a:solidFill>
              <a:latin typeface="Times New Roman" panose="02020603050405020304" pitchFamily="18" charset="0"/>
              <a:ea typeface="宋体" panose="02010600030101010101" pitchFamily="2" charset="-122"/>
            </a:endParaRPr>
          </a:p>
        </p:txBody>
      </p:sp>
      <p:graphicFrame>
        <p:nvGraphicFramePr>
          <p:cNvPr id="233546" name="Group 74"/>
          <p:cNvGraphicFramePr>
            <a:graphicFrameLocks noGrp="1"/>
          </p:cNvGraphicFramePr>
          <p:nvPr/>
        </p:nvGraphicFramePr>
        <p:xfrm>
          <a:off x="1619250" y="2636838"/>
          <a:ext cx="7129463" cy="1938337"/>
        </p:xfrm>
        <a:graphic>
          <a:graphicData uri="http://schemas.openxmlformats.org/drawingml/2006/table">
            <a:tbl>
              <a:tblPr/>
              <a:tblGrid>
                <a:gridCol w="490538"/>
                <a:gridCol w="1441450"/>
                <a:gridCol w="2084387"/>
                <a:gridCol w="3113088"/>
              </a:tblGrid>
              <a:tr h="919162">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endParaRPr kumimoji="1" lang="zh-CN" altLang="en-US" sz="16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序号</a:t>
                      </a:r>
                      <a:endParaRPr kumimoji="1" lang="zh-CN" altLang="en-US" sz="16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易滥用的添加剂品种</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可能添加的主要食品类别</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检测方法</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2">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mn-lt"/>
                          <a:ea typeface="宋体" panose="02010600030101010101" pitchFamily="2" charset="-122"/>
                        </a:rPr>
                        <a:t>1</a:t>
                      </a:r>
                      <a:endParaRPr kumimoji="1" lang="en-US" altLang="zh-CN"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滑石粉</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小麦粉</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mn-lt"/>
                          <a:ea typeface="宋体" panose="02010600030101010101" pitchFamily="2" charset="-122"/>
                        </a:rPr>
                        <a:t>GB 21913-2008 </a:t>
                      </a: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食品中滑石粉的测定</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3063">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2</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硫酸亚铁</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臭豆腐等</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90000"/>
                        <a:buFont typeface="Symbol" panose="05050102010706020507" pitchFamily="18" charset="2"/>
                        <a:buNone/>
                      </a:pP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9832" name="Rectangle 69"/>
          <p:cNvSpPr/>
          <p:nvPr/>
        </p:nvSpPr>
        <p:spPr>
          <a:xfrm>
            <a:off x="0" y="4387850"/>
            <a:ext cx="9144000" cy="0"/>
          </a:xfrm>
          <a:prstGeom prst="rect">
            <a:avLst/>
          </a:prstGeom>
          <a:noFill/>
          <a:ln w="9525">
            <a:noFill/>
          </a:ln>
        </p:spPr>
        <p:txBody>
          <a:bodyPr wrap="none" anchor="ctr">
            <a:spAutoFit/>
          </a:bodyPr>
          <a:lstStyle/>
          <a:p>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3"/>
          <p:cNvSpPr/>
          <p:nvPr/>
        </p:nvSpPr>
        <p:spPr>
          <a:xfrm>
            <a:off x="1835150" y="1843088"/>
            <a:ext cx="6265863" cy="762000"/>
          </a:xfrm>
          <a:prstGeom prst="rect">
            <a:avLst/>
          </a:prstGeom>
          <a:noFill/>
          <a:ln w="9525">
            <a:noFill/>
          </a:ln>
        </p:spPr>
        <p:txBody>
          <a:bodyPr anchor="ctr">
            <a:spAutoFit/>
          </a:bodyPr>
          <a:lstStyle/>
          <a:p>
            <a:r>
              <a:rPr lang="zh-CN" altLang="en-US" sz="2000" dirty="0">
                <a:latin typeface="Times New Roman" panose="02020603050405020304" pitchFamily="18" charset="0"/>
                <a:ea typeface="黑体" panose="02010609060101010101" pitchFamily="2" charset="-122"/>
              </a:rPr>
              <a:t>        </a:t>
            </a:r>
            <a:r>
              <a:rPr lang="zh-CN" altLang="en-US" sz="2000" dirty="0">
                <a:solidFill>
                  <a:schemeClr val="tx1"/>
                </a:solidFill>
                <a:latin typeface="Times New Roman" panose="02020603050405020304" pitchFamily="18" charset="0"/>
                <a:ea typeface="宋体" panose="02010600030101010101" pitchFamily="2" charset="-122"/>
              </a:rPr>
              <a:t>食品中可能滥用的食品添加剂品种名单（第四批）</a:t>
            </a:r>
            <a:endParaRPr lang="zh-CN" altLang="en-US" sz="2000" dirty="0">
              <a:solidFill>
                <a:schemeClr val="tx1"/>
              </a:solidFill>
              <a:latin typeface="Times New Roman" panose="02020603050405020304" pitchFamily="18" charset="0"/>
              <a:ea typeface="宋体" panose="02010600030101010101" pitchFamily="2" charset="-122"/>
            </a:endParaRPr>
          </a:p>
          <a:p>
            <a:pPr eaLnBrk="0" hangingPunct="0"/>
            <a:endParaRPr lang="zh-CN" altLang="en-US" sz="2400" b="0" dirty="0">
              <a:solidFill>
                <a:schemeClr val="tx1"/>
              </a:solidFill>
              <a:latin typeface="Times New Roman" panose="02020603050405020304" pitchFamily="18" charset="0"/>
              <a:ea typeface="宋体" panose="02010600030101010101" pitchFamily="2" charset="-122"/>
            </a:endParaRPr>
          </a:p>
        </p:txBody>
      </p:sp>
      <p:graphicFrame>
        <p:nvGraphicFramePr>
          <p:cNvPr id="235707" name="Group 187"/>
          <p:cNvGraphicFramePr>
            <a:graphicFrameLocks noGrp="1"/>
          </p:cNvGraphicFramePr>
          <p:nvPr/>
        </p:nvGraphicFramePr>
        <p:xfrm>
          <a:off x="1403350" y="2349500"/>
          <a:ext cx="7561263" cy="3511550"/>
        </p:xfrm>
        <a:graphic>
          <a:graphicData uri="http://schemas.openxmlformats.org/drawingml/2006/table">
            <a:tbl>
              <a:tblPr/>
              <a:tblGrid>
                <a:gridCol w="415925"/>
                <a:gridCol w="698500"/>
                <a:gridCol w="904875"/>
                <a:gridCol w="1449388"/>
                <a:gridCol w="1116012"/>
                <a:gridCol w="1247775"/>
                <a:gridCol w="1728788"/>
              </a:tblGrid>
              <a:tr h="61753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序号</a:t>
                      </a:r>
                      <a:endParaRPr kumimoji="1" lang="zh-CN" altLang="en-US" sz="16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名称</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主要成分</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可能添加或存在的食品种类</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添加目的</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涉及环节</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检测方法</a:t>
                      </a:r>
                      <a:endParaRPr kumimoji="1" lang="zh-CN" altLang="en-US"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8237">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mn-lt"/>
                          <a:ea typeface="宋体" panose="02010600030101010101" pitchFamily="2" charset="-122"/>
                        </a:rPr>
                        <a:t>1</a:t>
                      </a:r>
                      <a:endParaRPr kumimoji="1" lang="en-US" altLang="zh-CN" sz="16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山梨酸</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山梨酸</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乳制品（除干酪外）</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防腐</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加工</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GB/T21703-2008</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a:t>
                      </a:r>
                      <a:r>
                        <a:rPr kumimoji="1" lang="zh-CN" altLang="en-US" sz="1600" b="1" i="0" u="none" strike="noStrike" cap="none" normalizeH="0" baseline="0" smtClean="0">
                          <a:ln>
                            <a:noFill/>
                          </a:ln>
                          <a:solidFill>
                            <a:schemeClr val="tx1"/>
                          </a:solidFill>
                          <a:effectLst/>
                          <a:latin typeface="+mn-lt"/>
                          <a:ea typeface="宋体" panose="02010600030101010101" pitchFamily="2" charset="-122"/>
                        </a:rPr>
                        <a:t>乳与乳制品中苯甲酸和山梨酸的测定方法</a:t>
                      </a:r>
                      <a:r>
                        <a:rPr kumimoji="1" lang="en-US" altLang="zh-CN" sz="1600" b="1" i="0" u="none" strike="noStrike" cap="none" normalizeH="0" baseline="0" smtClean="0">
                          <a:ln>
                            <a:noFill/>
                          </a:ln>
                          <a:solidFill>
                            <a:schemeClr val="tx1"/>
                          </a:solidFill>
                          <a:effectLst/>
                          <a:latin typeface="+mn-lt"/>
                          <a:ea typeface="宋体" panose="02010600030101010101" pitchFamily="2" charset="-122"/>
                        </a:rPr>
                        <a:t>》</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8237">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2</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纳他霉素</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纳他霉素</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乳制品（除干酪外）</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防腐</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加工</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参照</a:t>
                      </a:r>
                      <a:r>
                        <a:rPr kumimoji="1" lang="en-US" altLang="zh-CN" sz="16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GB/T 21915-2008《</a:t>
                      </a: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cs typeface="Tahoma" panose="020B0604030504040204" pitchFamily="34" charset="0"/>
                        </a:rPr>
                        <a:t>食品中纳他霉素的测定</a:t>
                      </a: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方法</a:t>
                      </a:r>
                      <a:r>
                        <a:rPr kumimoji="1" lang="en-US" altLang="zh-CN" sz="1600" b="1" i="0" u="none" strike="noStrike" cap="none" normalizeH="0" baseline="0" dirty="0" smtClean="0">
                          <a:ln>
                            <a:noFill/>
                          </a:ln>
                          <a:solidFill>
                            <a:schemeClr val="tx1"/>
                          </a:solidFill>
                          <a:effectLst/>
                          <a:latin typeface="+mn-lt"/>
                          <a:ea typeface="宋体" panose="02010600030101010101" pitchFamily="2" charset="-122"/>
                        </a:rPr>
                        <a:t>》</a:t>
                      </a:r>
                      <a:endParaRPr kumimoji="1" lang="en-US" altLang="zh-CN" sz="16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7538">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mn-lt"/>
                          <a:ea typeface="宋体" panose="02010600030101010101" pitchFamily="2" charset="-122"/>
                        </a:rPr>
                        <a:t>3</a:t>
                      </a:r>
                      <a:endParaRPr kumimoji="1" lang="en-US" altLang="zh-CN"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硫酸铜</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硫酸铜</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蔬菜干制品</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掩盖伪劣产品</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mn-lt"/>
                          <a:ea typeface="宋体" panose="02010600030101010101" pitchFamily="2" charset="-122"/>
                        </a:rPr>
                        <a:t>加工</a:t>
                      </a:r>
                      <a:endParaRPr kumimoji="1" lang="zh-CN" altLang="en-US" sz="1600" b="1" i="0" u="none" strike="noStrike" cap="none" normalizeH="0" baseline="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mn-lt"/>
                          <a:ea typeface="宋体" panose="02010600030101010101" pitchFamily="2" charset="-122"/>
                        </a:rPr>
                        <a:t>无</a:t>
                      </a:r>
                      <a:endParaRPr kumimoji="1" lang="zh-CN" altLang="en-US" sz="1600" b="1" i="0" u="none" strike="noStrike" cap="none" normalizeH="0" baseline="0" dirty="0" smtClean="0">
                        <a:ln>
                          <a:noFill/>
                        </a:ln>
                        <a:solidFill>
                          <a:schemeClr val="tx1"/>
                        </a:solidFill>
                        <a:effectLst/>
                        <a:latin typeface="+mn-lt"/>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0876" name="Rectangle 185"/>
          <p:cNvSpPr/>
          <p:nvPr/>
        </p:nvSpPr>
        <p:spPr>
          <a:xfrm>
            <a:off x="0" y="4689475"/>
            <a:ext cx="9144000" cy="0"/>
          </a:xfrm>
          <a:prstGeom prst="rect">
            <a:avLst/>
          </a:prstGeom>
          <a:noFill/>
          <a:ln w="9525">
            <a:noFill/>
          </a:ln>
        </p:spPr>
        <p:txBody>
          <a:bodyPr wrap="none" anchor="ctr">
            <a:spAutoFit/>
          </a:bodyPr>
          <a:lstStyle/>
          <a:p>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p:nvPr/>
        </p:nvSpPr>
        <p:spPr>
          <a:xfrm>
            <a:off x="1476375" y="779959"/>
            <a:ext cx="7056438" cy="769441"/>
          </a:xfrm>
          <a:prstGeom prst="rect">
            <a:avLst/>
          </a:prstGeom>
          <a:noFill/>
          <a:ln w="9525">
            <a:noFill/>
          </a:ln>
        </p:spPr>
        <p:txBody>
          <a:bodyPr wrap="square" anchor="ctr">
            <a:spAutoFit/>
          </a:bodyPr>
          <a:lstStyle/>
          <a:p>
            <a:r>
              <a:rPr lang="zh-CN" altLang="en-US" sz="2000" dirty="0">
                <a:solidFill>
                  <a:schemeClr val="tx1"/>
                </a:solidFill>
                <a:latin typeface="Times New Roman" panose="02020603050405020304" pitchFamily="18" charset="0"/>
                <a:ea typeface="黑体" panose="02010609060101010101" pitchFamily="2" charset="-122"/>
              </a:rPr>
              <a:t>        </a:t>
            </a:r>
            <a:r>
              <a:rPr lang="zh-CN" altLang="en-US" sz="2000" dirty="0">
                <a:solidFill>
                  <a:schemeClr val="tx1"/>
                </a:solidFill>
                <a:latin typeface="Times New Roman" panose="02020603050405020304" pitchFamily="18" charset="0"/>
                <a:ea typeface="宋体" panose="02010600030101010101" pitchFamily="2" charset="-122"/>
              </a:rPr>
              <a:t>食品中可能滥用的食品添加剂品种名单（第五批）</a:t>
            </a:r>
            <a:endParaRPr lang="zh-CN" altLang="en-US" sz="2000" dirty="0">
              <a:solidFill>
                <a:schemeClr val="tx1"/>
              </a:solidFill>
              <a:latin typeface="Times New Roman" panose="02020603050405020304" pitchFamily="18" charset="0"/>
              <a:ea typeface="宋体" panose="02010600030101010101" pitchFamily="2" charset="-122"/>
            </a:endParaRPr>
          </a:p>
          <a:p>
            <a:pPr eaLnBrk="0" hangingPunct="0"/>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121858" name="Rectangle 45"/>
          <p:cNvSpPr/>
          <p:nvPr/>
        </p:nvSpPr>
        <p:spPr>
          <a:xfrm>
            <a:off x="0" y="4459288"/>
            <a:ext cx="184150" cy="460375"/>
          </a:xfrm>
          <a:prstGeom prst="rect">
            <a:avLst/>
          </a:prstGeom>
          <a:noFill/>
          <a:ln w="9525">
            <a:noFill/>
          </a:ln>
        </p:spPr>
        <p:txBody>
          <a:bodyPr wrap="none" anchor="ctr">
            <a:spAutoFit/>
          </a:bodyPr>
          <a:lstStyle/>
          <a:p>
            <a:endParaRPr lang="zh-CN" altLang="en-US" sz="2400" b="0" dirty="0">
              <a:solidFill>
                <a:schemeClr val="tx1"/>
              </a:solidFill>
              <a:latin typeface="Times New Roman" panose="02020603050405020304" pitchFamily="18" charset="0"/>
              <a:ea typeface="宋体" panose="02010600030101010101" pitchFamily="2" charset="-122"/>
            </a:endParaRPr>
          </a:p>
        </p:txBody>
      </p:sp>
      <p:graphicFrame>
        <p:nvGraphicFramePr>
          <p:cNvPr id="3" name="表格 2"/>
          <p:cNvGraphicFramePr>
            <a:graphicFrameLocks noGrp="1"/>
          </p:cNvGraphicFramePr>
          <p:nvPr/>
        </p:nvGraphicFramePr>
        <p:xfrm>
          <a:off x="1475656" y="1412776"/>
          <a:ext cx="7322841" cy="5221955"/>
        </p:xfrm>
        <a:graphic>
          <a:graphicData uri="http://schemas.openxmlformats.org/drawingml/2006/table">
            <a:tbl>
              <a:tblPr/>
              <a:tblGrid>
                <a:gridCol w="25655"/>
                <a:gridCol w="1064674"/>
                <a:gridCol w="1484771"/>
                <a:gridCol w="987960"/>
                <a:gridCol w="2036099"/>
                <a:gridCol w="1723682"/>
              </a:tblGrid>
              <a:tr h="687395">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Times New Roman" panose="02020603050405020304" pitchFamily="18" charset="0"/>
                          <a:ea typeface="仿宋_GB2312" panose="02010609030101010101" pitchFamily="49" charset="-122"/>
                          <a:cs typeface="宋体" panose="02010600030101010101" pitchFamily="2" charset="-122"/>
                        </a:rPr>
                        <a:t>序号</a:t>
                      </a:r>
                      <a:endParaRPr kumimoji="0" lang="zh-CN" altLang="zh-CN" sz="1800" b="1" i="0" u="none" strike="noStrike" cap="none" normalizeH="0" baseline="0" dirty="0" smtClean="0">
                        <a:ln>
                          <a:noFill/>
                        </a:ln>
                        <a:solidFill>
                          <a:schemeClr val="tx1"/>
                        </a:solidFill>
                        <a:effectLst/>
                        <a:latin typeface="Times New Roman" panose="02020603050405020304" pitchFamily="18" charset="0"/>
                        <a:ea typeface="仿宋_GB2312" panose="02010609030101010101" pitchFamily="49" charset="-122"/>
                        <a:cs typeface="宋体" panose="02010600030101010101" pitchFamily="2" charset="-122"/>
                      </a:endParaRPr>
                    </a:p>
                  </a:txBody>
                  <a:tcPr marL="0" marR="0" marT="0" marB="0"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食品添加剂</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可能添加的主要食品类别</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主要用途</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检测方法</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可能涉及的环节</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364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400" b="1" i="0" u="none" strike="noStrike" cap="none" normalizeH="0" baseline="0" smtClean="0">
                          <a:ln>
                            <a:noFill/>
                          </a:ln>
                          <a:solidFill>
                            <a:schemeClr val="tx1"/>
                          </a:solidFill>
                          <a:effectLst/>
                          <a:latin typeface="仿宋_GB2312" panose="02010609030101010101" pitchFamily="49" charset="-122"/>
                          <a:ea typeface="宋体" panose="02010600030101010101" pitchFamily="2" charset="-122"/>
                        </a:rPr>
                        <a:t>1</a:t>
                      </a:r>
                      <a:endParaRPr kumimoji="0" lang="zh-CN"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胭脂红</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鲜瘦肉</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增色</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400" b="1" i="0" u="none" strike="noStrike" cap="none" normalizeH="0" baseline="0" smtClean="0">
                          <a:ln>
                            <a:noFill/>
                          </a:ln>
                          <a:solidFill>
                            <a:schemeClr val="tx1"/>
                          </a:solidFill>
                          <a:effectLst/>
                          <a:latin typeface="+mn-lt"/>
                          <a:ea typeface="宋体" panose="02010600030101010101" pitchFamily="2" charset="-122"/>
                        </a:rPr>
                        <a:t>GB/T 5009.35-2003</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食品中合成着色剂的测定</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生产加工、流通</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364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400" b="1" i="0" u="none" strike="noStrike" cap="none" normalizeH="0" baseline="0" smtClean="0">
                          <a:ln>
                            <a:noFill/>
                          </a:ln>
                          <a:solidFill>
                            <a:schemeClr val="tx1"/>
                          </a:solidFill>
                          <a:effectLst/>
                          <a:latin typeface="仿宋_GB2312" panose="02010609030101010101" pitchFamily="49" charset="-122"/>
                          <a:ea typeface="宋体" panose="02010600030101010101" pitchFamily="2" charset="-122"/>
                        </a:rPr>
                        <a:t>2</a:t>
                      </a:r>
                      <a:endParaRPr kumimoji="0" lang="zh-CN"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柠檬黄</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大黄鱼、小黄鱼</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染色</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GB/T 5009.35-2003</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食品中合成着色剂的测定</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流通</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364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400" b="1" i="0" u="none" strike="noStrike" cap="none" normalizeH="0" baseline="0" smtClean="0">
                          <a:ln>
                            <a:noFill/>
                          </a:ln>
                          <a:solidFill>
                            <a:schemeClr val="tx1"/>
                          </a:solidFill>
                          <a:effectLst/>
                          <a:latin typeface="仿宋_GB2312" panose="02010609030101010101" pitchFamily="49" charset="-122"/>
                          <a:ea typeface="宋体" panose="02010600030101010101" pitchFamily="2" charset="-122"/>
                        </a:rPr>
                        <a:t>3</a:t>
                      </a:r>
                      <a:endParaRPr kumimoji="0" lang="zh-CN"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焦亚硫酸钠</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陈粮、米粉等</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漂白、防腐、保鲜</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GB/T 5009.34-2003</a:t>
                      </a: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食品中亚硫酸盐的测定</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流通、餐饮</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3640">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400" b="1" i="0" u="none" strike="noStrike" cap="none" normalizeH="0" baseline="0" smtClean="0">
                          <a:ln>
                            <a:noFill/>
                          </a:ln>
                          <a:solidFill>
                            <a:schemeClr val="tx1"/>
                          </a:solidFill>
                          <a:effectLst/>
                          <a:latin typeface="仿宋_GB2312" panose="02010609030101010101" pitchFamily="49" charset="-122"/>
                          <a:ea typeface="宋体" panose="02010600030101010101" pitchFamily="2" charset="-122"/>
                        </a:rPr>
                        <a:t>4</a:t>
                      </a:r>
                      <a:endParaRPr kumimoji="0" lang="zh-CN"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亚硫酸钠</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烤鱼片、冷冻虾、烤虾、鱼干、鱿鱼丝、蟹肉、鱼糜等 </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smtClean="0">
                          <a:ln>
                            <a:noFill/>
                          </a:ln>
                          <a:solidFill>
                            <a:schemeClr val="tx1"/>
                          </a:solidFill>
                          <a:effectLst/>
                          <a:latin typeface="+mn-lt"/>
                          <a:ea typeface="宋体" panose="02010600030101010101" pitchFamily="2" charset="-122"/>
                        </a:rPr>
                        <a:t>防腐、漂白</a:t>
                      </a:r>
                      <a:endParaRPr kumimoji="0" lang="zh-CN" altLang="zh-CN" sz="1800" b="1" i="0" u="none" strike="noStrike" cap="none" normalizeH="0" baseline="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400" b="1" i="0" u="none" strike="noStrike" cap="none" normalizeH="0" baseline="0" dirty="0" smtClean="0">
                          <a:ln>
                            <a:noFill/>
                          </a:ln>
                          <a:solidFill>
                            <a:schemeClr val="tx1"/>
                          </a:solidFill>
                          <a:effectLst/>
                          <a:latin typeface="+mn-lt"/>
                          <a:ea typeface="宋体" panose="02010600030101010101" pitchFamily="2" charset="-122"/>
                        </a:rPr>
                        <a:t>GB/T 5009.34-2003</a:t>
                      </a:r>
                      <a:r>
                        <a:rPr kumimoji="0" lang="zh-CN" altLang="en-US" sz="1400" b="1" i="0" u="none" strike="noStrike" cap="none" normalizeH="0" baseline="0" dirty="0" smtClean="0">
                          <a:ln>
                            <a:noFill/>
                          </a:ln>
                          <a:solidFill>
                            <a:schemeClr val="tx1"/>
                          </a:solidFill>
                          <a:effectLst/>
                          <a:latin typeface="+mn-lt"/>
                          <a:ea typeface="宋体" panose="02010600030101010101" pitchFamily="2" charset="-122"/>
                        </a:rPr>
                        <a:t>食品中亚硝酸盐的测定</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tx2"/>
                        </a:buClr>
                        <a:buSzPct val="90000"/>
                        <a:buFont typeface="Symbol" panose="05050102010706020507" pitchFamily="18" charset="2"/>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pPr>
                      <a:r>
                        <a:rPr kumimoji="0" lang="zh-CN" altLang="zh-CN" sz="1400" b="1" i="0" u="none" strike="noStrike" cap="none" normalizeH="0" baseline="0" dirty="0" smtClean="0">
                          <a:ln>
                            <a:noFill/>
                          </a:ln>
                          <a:solidFill>
                            <a:schemeClr val="tx1"/>
                          </a:solidFill>
                          <a:effectLst/>
                          <a:latin typeface="+mn-lt"/>
                          <a:ea typeface="宋体" panose="02010600030101010101" pitchFamily="2" charset="-122"/>
                        </a:rPr>
                        <a:t>流通、餐饮</a:t>
                      </a:r>
                      <a:endParaRPr kumimoji="0" lang="zh-CN" altLang="zh-CN" sz="1800" b="1" i="0" u="none" strike="noStrike" cap="none" normalizeH="0" baseline="0" dirty="0" smtClean="0">
                        <a:ln>
                          <a:noFill/>
                        </a:ln>
                        <a:solidFill>
                          <a:schemeClr val="tx1"/>
                        </a:solidFill>
                        <a:effectLst/>
                        <a:latin typeface="+mn-lt"/>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p:nvPr/>
        </p:nvSpPr>
        <p:spPr>
          <a:xfrm>
            <a:off x="1403350" y="2781300"/>
            <a:ext cx="7426325" cy="701675"/>
          </a:xfrm>
          <a:prstGeom prst="rect">
            <a:avLst/>
          </a:prstGeom>
          <a:noFill/>
          <a:ln w="9525">
            <a:noFill/>
          </a:ln>
        </p:spPr>
        <p:txBody>
          <a:bodyPr anchor="t">
            <a:spAutoFit/>
          </a:bodyPr>
          <a:lstStyle/>
          <a:p>
            <a:r>
              <a:rPr lang="zh-CN" altLang="en-US" sz="4000" dirty="0" smtClean="0">
                <a:solidFill>
                  <a:schemeClr val="tx1"/>
                </a:solidFill>
                <a:latin typeface="Times New Roman" panose="02020603050405020304" pitchFamily="18" charset="0"/>
                <a:ea typeface="华文新魏" panose="02010800040101010101" pitchFamily="2" charset="-122"/>
              </a:rPr>
              <a:t>九、</a:t>
            </a:r>
            <a:r>
              <a:rPr lang="zh-CN" altLang="en-US" sz="4000" dirty="0">
                <a:solidFill>
                  <a:schemeClr val="tx1"/>
                </a:solidFill>
                <a:latin typeface="Times New Roman" panose="02020603050405020304" pitchFamily="18" charset="0"/>
                <a:ea typeface="华文新魏" panose="02010800040101010101" pitchFamily="2" charset="-122"/>
              </a:rPr>
              <a:t>诺如病毒感染性腹泻的预防</a:t>
            </a:r>
            <a:endParaRPr lang="zh-CN" altLang="en-US" sz="4000" dirty="0">
              <a:solidFill>
                <a:schemeClr val="tx1"/>
              </a:solidFill>
              <a:latin typeface="Times New Roman" panose="02020603050405020304" pitchFamily="18" charset="0"/>
              <a:ea typeface="华文新魏" panose="0201080004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0"/>
          <p:cNvSpPr/>
          <p:nvPr/>
        </p:nvSpPr>
        <p:spPr>
          <a:xfrm>
            <a:off x="1447800" y="457200"/>
            <a:ext cx="7010400" cy="609600"/>
          </a:xfrm>
          <a:prstGeom prst="rect">
            <a:avLst/>
          </a:prstGeom>
          <a:noFill/>
          <a:ln w="9525">
            <a:noFill/>
          </a:ln>
        </p:spPr>
        <p:txBody>
          <a:bodyPr anchor="t">
            <a:spAutoFit/>
          </a:bodyPr>
          <a:lstStyle/>
          <a:p>
            <a:br>
              <a:rPr lang="zh-CN" altLang="en-US" sz="1000" b="0" dirty="0">
                <a:solidFill>
                  <a:schemeClr val="tx1"/>
                </a:solidFill>
                <a:latin typeface="Times New Roman" panose="02020603050405020304" pitchFamily="18" charset="0"/>
                <a:ea typeface="宋体" panose="02010600030101010101" pitchFamily="2" charset="-122"/>
              </a:rPr>
            </a:b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14338" name="Rectangle 11"/>
          <p:cNvSpPr/>
          <p:nvPr/>
        </p:nvSpPr>
        <p:spPr>
          <a:xfrm>
            <a:off x="1676400" y="2781300"/>
            <a:ext cx="6927850" cy="1311275"/>
          </a:xfrm>
          <a:prstGeom prst="rect">
            <a:avLst/>
          </a:prstGeom>
          <a:noFill/>
          <a:ln w="9525">
            <a:noFill/>
          </a:ln>
        </p:spPr>
        <p:txBody>
          <a:bodyPr anchor="t">
            <a:spAutoFit/>
          </a:bodyPr>
          <a:lstStyle/>
          <a:p>
            <a:pPr algn="just"/>
            <a:r>
              <a:rPr lang="zh-CN" altLang="en-US" sz="4000" dirty="0">
                <a:solidFill>
                  <a:schemeClr val="tx1"/>
                </a:solidFill>
                <a:latin typeface="Times New Roman" panose="02020603050405020304" pitchFamily="18" charset="0"/>
                <a:ea typeface="华文新魏" panose="02010800040101010101" pitchFamily="2" charset="-122"/>
              </a:rPr>
              <a:t>一、食物中毒和食源性疾病</a:t>
            </a:r>
            <a:endParaRPr lang="zh-CN" altLang="en-US" sz="4000" dirty="0">
              <a:solidFill>
                <a:schemeClr val="tx1"/>
              </a:solidFill>
              <a:latin typeface="Times New Roman" panose="02020603050405020304" pitchFamily="18" charset="0"/>
              <a:ea typeface="华文新魏" panose="02010800040101010101" pitchFamily="2" charset="-122"/>
            </a:endParaRPr>
          </a:p>
          <a:p>
            <a:pPr algn="just"/>
            <a:r>
              <a:rPr lang="zh-CN" altLang="en-US" sz="4000" dirty="0">
                <a:solidFill>
                  <a:schemeClr val="tx1"/>
                </a:solidFill>
                <a:latin typeface="Times New Roman" panose="02020603050405020304" pitchFamily="18" charset="0"/>
                <a:ea typeface="华文新魏" panose="02010800040101010101" pitchFamily="2" charset="-122"/>
              </a:rPr>
              <a:t>        的概念与定义</a:t>
            </a:r>
            <a:endParaRPr lang="zh-CN" altLang="en-US" sz="4000" dirty="0">
              <a:solidFill>
                <a:schemeClr val="tx1"/>
              </a:solidFill>
              <a:latin typeface="Times New Roman" panose="02020603050405020304" pitchFamily="18" charset="0"/>
              <a:ea typeface="华文新魏" panose="02010800040101010101" pitchFamily="2" charset="-122"/>
            </a:endParaRPr>
          </a:p>
        </p:txBody>
      </p:sp>
    </p:spTree>
  </p:cSld>
  <p:clrMapOvr>
    <a:masterClrMapping/>
  </p:clrMapOvr>
  <p:transition spd="med">
    <p:pull dir="d"/>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p:nvPr/>
        </p:nvSpPr>
        <p:spPr>
          <a:xfrm>
            <a:off x="1619672" y="549275"/>
            <a:ext cx="7344941" cy="6149376"/>
          </a:xfrm>
          <a:prstGeom prst="rect">
            <a:avLst/>
          </a:prstGeom>
          <a:noFill/>
          <a:ln w="9525">
            <a:noFill/>
          </a:ln>
        </p:spPr>
        <p:txBody>
          <a:bodyPr wrap="square" anchor="t">
            <a:spAutoFit/>
          </a:bodyPr>
          <a:lstStyle/>
          <a:p>
            <a:pPr eaLnBrk="0" hangingPunct="0">
              <a:spcBef>
                <a:spcPct val="20000"/>
              </a:spcBef>
              <a:buClr>
                <a:schemeClr val="tx2"/>
              </a:buClr>
              <a:buSzPct val="90000"/>
              <a:buFont typeface="Symbol" panose="05050102010706020507" pitchFamily="18" charset="2"/>
              <a:buNone/>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在全世界范围内均有流行，全年均可发生感染，感染对象主要是成人和学龄儿童，主要发生在秋冬季，多发生在学校等人群聚集的单位。</a:t>
            </a: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endParaRPr lang="en-US" altLang="zh-CN" sz="2400" b="0" dirty="0" smtClean="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诺如病毒（</a:t>
            </a:r>
            <a:r>
              <a:rPr lang="en-US" altLang="zh-CN" sz="3200" dirty="0" err="1">
                <a:solidFill>
                  <a:schemeClr val="tx1"/>
                </a:solidFill>
                <a:latin typeface="Times New Roman" panose="02020603050405020304" pitchFamily="18" charset="0"/>
                <a:ea typeface="宋体" panose="02010600030101010101" pitchFamily="2" charset="-122"/>
              </a:rPr>
              <a:t>Norovirus</a:t>
            </a:r>
            <a:r>
              <a:rPr lang="zh-CN" altLang="en-US" sz="3200" dirty="0">
                <a:solidFill>
                  <a:schemeClr val="tx1"/>
                </a:solidFill>
                <a:latin typeface="Times New Roman" panose="02020603050405020304" pitchFamily="18" charset="0"/>
                <a:ea typeface="宋体" panose="02010600030101010101" pitchFamily="2" charset="-122"/>
              </a:rPr>
              <a:t>）于</a:t>
            </a:r>
            <a:r>
              <a:rPr lang="en-US" altLang="zh-CN" sz="3200" dirty="0">
                <a:solidFill>
                  <a:schemeClr val="tx1"/>
                </a:solidFill>
                <a:latin typeface="Times New Roman" panose="02020603050405020304" pitchFamily="18" charset="0"/>
                <a:ea typeface="宋体" panose="02010600030101010101" pitchFamily="2" charset="-122"/>
              </a:rPr>
              <a:t>1968</a:t>
            </a:r>
            <a:r>
              <a:rPr lang="zh-CN" altLang="en-US" sz="3200" dirty="0">
                <a:solidFill>
                  <a:schemeClr val="tx1"/>
                </a:solidFill>
                <a:latin typeface="Times New Roman" panose="02020603050405020304" pitchFamily="18" charset="0"/>
                <a:ea typeface="宋体" panose="02010600030101010101" pitchFamily="2" charset="-122"/>
              </a:rPr>
              <a:t>年在美国分离发现，极易变异，感染性强，以肠道传播为主，可通过污染的水源、食物、物品、空气等传播。我国、德国、日本、美国等国家都曾大规模爆发诺如病毒感染性腹泻。</a:t>
            </a: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p:nvPr/>
        </p:nvSpPr>
        <p:spPr>
          <a:xfrm>
            <a:off x="1475656" y="836712"/>
            <a:ext cx="7488832" cy="5213735"/>
          </a:xfrm>
          <a:prstGeom prst="rect">
            <a:avLst/>
          </a:prstGeom>
          <a:noFill/>
          <a:ln w="9525">
            <a:noFill/>
          </a:ln>
        </p:spPr>
        <p:txBody>
          <a:bodyPr wrap="square" anchor="t">
            <a:spAutoFit/>
          </a:bodyPr>
          <a:lstStyle/>
          <a:p>
            <a:pPr marL="609600" indent="-609600" eaLnBrk="0" hangingPunct="0">
              <a:spcBef>
                <a:spcPct val="20000"/>
              </a:spcBef>
              <a:buClr>
                <a:schemeClr val="tx2"/>
              </a:buClr>
              <a:buSzPct val="90000"/>
              <a:buFont typeface="Symbol" panose="05050102010706020507" pitchFamily="18" charset="2"/>
              <a:buNone/>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感染诺如病毒的方式</a:t>
            </a:r>
            <a:endParaRPr lang="zh-CN" altLang="en-US"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endParaRPr lang="en-US" altLang="zh-CN"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pPr>
            <a:r>
              <a:rPr lang="en-US" altLang="zh-CN" sz="3200" dirty="0" smtClean="0">
                <a:solidFill>
                  <a:schemeClr val="tx1"/>
                </a:solidFill>
                <a:latin typeface="Times New Roman" panose="02020603050405020304" pitchFamily="18" charset="0"/>
                <a:ea typeface="宋体" panose="02010600030101010101" pitchFamily="2" charset="-122"/>
              </a:rPr>
              <a:t>1.   </a:t>
            </a:r>
            <a:r>
              <a:rPr lang="zh-CN" altLang="en-US" sz="3200" dirty="0" smtClean="0">
                <a:solidFill>
                  <a:schemeClr val="tx1"/>
                </a:solidFill>
                <a:latin typeface="Times New Roman" panose="02020603050405020304" pitchFamily="18" charset="0"/>
                <a:ea typeface="宋体" panose="02010600030101010101" pitchFamily="2" charset="-122"/>
              </a:rPr>
              <a:t>食</a:t>
            </a:r>
            <a:r>
              <a:rPr lang="zh-CN" altLang="en-US" sz="3200" dirty="0">
                <a:solidFill>
                  <a:schemeClr val="tx1"/>
                </a:solidFill>
                <a:latin typeface="Times New Roman" panose="02020603050405020304" pitchFamily="18" charset="0"/>
                <a:ea typeface="宋体" panose="02010600030101010101" pitchFamily="2" charset="-122"/>
              </a:rPr>
              <a:t>用诺如病毒污染的食物（饮料）；</a:t>
            </a:r>
            <a:endParaRPr lang="zh-CN" altLang="en-US"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r>
              <a:rPr lang="zh-CN" altLang="en-US" sz="3200" dirty="0">
                <a:solidFill>
                  <a:schemeClr val="tx1"/>
                </a:solidFill>
                <a:latin typeface="Times New Roman" panose="02020603050405020304" pitchFamily="18" charset="0"/>
                <a:ea typeface="宋体" panose="02010600030101010101" pitchFamily="2" charset="-122"/>
              </a:rPr>
              <a:t>      因为病毒很小，而且摄入不到</a:t>
            </a:r>
            <a:r>
              <a:rPr lang="en-US" altLang="zh-CN" sz="3200" dirty="0">
                <a:solidFill>
                  <a:schemeClr val="tx1"/>
                </a:solidFill>
                <a:latin typeface="Times New Roman" panose="02020603050405020304" pitchFamily="18" charset="0"/>
                <a:ea typeface="宋体" panose="02010600030101010101" pitchFamily="2" charset="-122"/>
              </a:rPr>
              <a:t>100</a:t>
            </a:r>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18-2800</a:t>
            </a:r>
            <a:r>
              <a:rPr lang="zh-CN" altLang="en-US" sz="3200" dirty="0">
                <a:solidFill>
                  <a:schemeClr val="tx1"/>
                </a:solidFill>
                <a:latin typeface="Times New Roman" panose="02020603050405020304" pitchFamily="18" charset="0"/>
                <a:ea typeface="宋体" panose="02010600030101010101" pitchFamily="2" charset="-122"/>
              </a:rPr>
              <a:t>）个病毒粒子就能使人发病。</a:t>
            </a:r>
            <a:endParaRPr lang="zh-CN" altLang="en-US"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endParaRPr lang="en-US" altLang="zh-CN"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AutoNum type="arabicPeriod" startAt="2"/>
            </a:pPr>
            <a:r>
              <a:rPr lang="zh-CN" altLang="en-US" sz="3200" dirty="0" smtClean="0">
                <a:solidFill>
                  <a:schemeClr val="tx1"/>
                </a:solidFill>
                <a:latin typeface="Times New Roman" panose="02020603050405020304" pitchFamily="18" charset="0"/>
                <a:ea typeface="宋体" panose="02010600030101010101" pitchFamily="2" charset="-122"/>
              </a:rPr>
              <a:t>接</a:t>
            </a:r>
            <a:r>
              <a:rPr lang="zh-CN" altLang="en-US" sz="3200" dirty="0">
                <a:solidFill>
                  <a:schemeClr val="tx1"/>
                </a:solidFill>
                <a:latin typeface="Times New Roman" panose="02020603050405020304" pitchFamily="18" charset="0"/>
                <a:ea typeface="宋体" panose="02010600030101010101" pitchFamily="2" charset="-122"/>
              </a:rPr>
              <a:t>触诺如病毒污染的物体或表面</a:t>
            </a:r>
            <a:r>
              <a:rPr lang="zh-CN" altLang="en-US" sz="3200" dirty="0" smtClean="0">
                <a:solidFill>
                  <a:schemeClr val="tx1"/>
                </a:solidFill>
                <a:ea typeface="宋体" panose="02010600030101010101" pitchFamily="2" charset="-122"/>
              </a:rPr>
              <a:t>，然</a:t>
            </a:r>
            <a:endParaRPr lang="en-US" altLang="zh-CN" sz="3200" dirty="0" smtClean="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pPr>
            <a:r>
              <a:rPr lang="en-US" altLang="zh-CN" sz="3200" dirty="0" smtClean="0">
                <a:solidFill>
                  <a:schemeClr val="tx1"/>
                </a:solidFill>
                <a:ea typeface="宋体" panose="02010600030101010101" pitchFamily="2" charset="-122"/>
              </a:rPr>
              <a:t>      </a:t>
            </a:r>
            <a:r>
              <a:rPr lang="zh-CN" altLang="en-US" sz="3200" dirty="0" smtClean="0">
                <a:solidFill>
                  <a:schemeClr val="tx1"/>
                </a:solidFill>
                <a:latin typeface="Times New Roman" panose="02020603050405020304" pitchFamily="18" charset="0"/>
                <a:ea typeface="宋体" panose="02010600030101010101" pitchFamily="2" charset="-122"/>
              </a:rPr>
              <a:t>后</a:t>
            </a:r>
            <a:r>
              <a:rPr lang="zh-CN" altLang="en-US" sz="3200" dirty="0">
                <a:solidFill>
                  <a:schemeClr val="tx1"/>
                </a:solidFill>
                <a:latin typeface="Times New Roman" panose="02020603050405020304" pitchFamily="18" charset="0"/>
                <a:ea typeface="宋体" panose="02010600030101010101" pitchFamily="2" charset="-122"/>
              </a:rPr>
              <a:t>手接触到口。</a:t>
            </a:r>
            <a:endParaRPr lang="zh-CN" altLang="en-US"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p:nvPr/>
        </p:nvSpPr>
        <p:spPr>
          <a:xfrm>
            <a:off x="1403350" y="-171450"/>
            <a:ext cx="7740650" cy="5837238"/>
          </a:xfrm>
          <a:prstGeom prst="rect">
            <a:avLst/>
          </a:prstGeom>
          <a:noFill/>
          <a:ln w="9525">
            <a:noFill/>
          </a:ln>
        </p:spPr>
        <p:txBody>
          <a:bodyPr anchor="t">
            <a:spAutoFit/>
          </a:bodyPr>
          <a:lstStyle/>
          <a:p>
            <a:pPr marL="609600" indent="-609600" eaLnBrk="0" hangingPunct="0">
              <a:spcBef>
                <a:spcPct val="20000"/>
              </a:spcBef>
              <a:buClr>
                <a:schemeClr val="tx2"/>
              </a:buClr>
              <a:buSzPct val="90000"/>
              <a:buFont typeface="Symbol" panose="05050102010706020507" pitchFamily="18" charset="2"/>
              <a:buNone/>
            </a:pPr>
            <a:endParaRPr lang="en-US" altLang="zh-CN"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endParaRPr lang="en-US" altLang="zh-CN"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endParaRPr lang="en-US" altLang="zh-CN"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r>
              <a:rPr lang="en-US" altLang="zh-CN" sz="3200" dirty="0">
                <a:solidFill>
                  <a:schemeClr val="tx1"/>
                </a:solidFill>
                <a:latin typeface="Times New Roman" panose="02020603050405020304" pitchFamily="18" charset="0"/>
                <a:ea typeface="宋体" panose="02010600030101010101" pitchFamily="2" charset="-122"/>
              </a:rPr>
              <a:t>3. </a:t>
            </a:r>
            <a:r>
              <a:rPr lang="zh-CN" altLang="en-US" sz="3200" dirty="0">
                <a:solidFill>
                  <a:schemeClr val="tx1"/>
                </a:solidFill>
                <a:latin typeface="Times New Roman" panose="02020603050405020304" pitchFamily="18" charset="0"/>
                <a:ea typeface="宋体" panose="02010600030101010101" pitchFamily="2" charset="-122"/>
              </a:rPr>
              <a:t>直接接触感染者，如照顾病人、与病人</a:t>
            </a:r>
            <a:endParaRPr lang="zh-CN" altLang="en-US"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r>
              <a:rPr lang="zh-CN" altLang="en-US" sz="3200" dirty="0">
                <a:solidFill>
                  <a:schemeClr val="tx1"/>
                </a:solidFill>
                <a:latin typeface="Times New Roman" panose="02020603050405020304" pitchFamily="18" charset="0"/>
                <a:ea typeface="宋体" panose="02010600030101010101" pitchFamily="2" charset="-122"/>
              </a:rPr>
              <a:t>    共餐或使用相同的餐具也可引起传播。</a:t>
            </a:r>
            <a:endParaRPr lang="zh-CN" altLang="en-US"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endParaRPr lang="en-US" altLang="zh-CN"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r>
              <a:rPr lang="en-US" altLang="zh-CN" sz="3200" dirty="0">
                <a:solidFill>
                  <a:schemeClr val="tx1"/>
                </a:solidFill>
                <a:latin typeface="Times New Roman" panose="02020603050405020304" pitchFamily="18" charset="0"/>
                <a:ea typeface="宋体" panose="02010600030101010101" pitchFamily="2" charset="-122"/>
              </a:rPr>
              <a:t>4. </a:t>
            </a:r>
            <a:r>
              <a:rPr lang="zh-CN" altLang="en-US" sz="3200" dirty="0">
                <a:solidFill>
                  <a:schemeClr val="tx1"/>
                </a:solidFill>
                <a:latin typeface="Times New Roman" panose="02020603050405020304" pitchFamily="18" charset="0"/>
                <a:ea typeface="宋体" panose="02010600030101010101" pitchFamily="2" charset="-122"/>
              </a:rPr>
              <a:t>食物可以被污染的手、呕吐物或粪便污</a:t>
            </a:r>
            <a:endParaRPr lang="zh-CN" altLang="en-US"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r>
              <a:rPr lang="zh-CN" altLang="en-US" sz="3200" dirty="0">
                <a:solidFill>
                  <a:schemeClr val="tx1"/>
                </a:solidFill>
                <a:latin typeface="Times New Roman" panose="02020603050405020304" pitchFamily="18" charset="0"/>
                <a:ea typeface="宋体" panose="02010600030101010101" pitchFamily="2" charset="-122"/>
              </a:rPr>
              <a:t>    染的物体表面直接污染，可通过附近呕</a:t>
            </a:r>
            <a:endParaRPr lang="zh-CN" altLang="en-US"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r>
              <a:rPr lang="zh-CN" altLang="en-US" sz="3200" dirty="0">
                <a:solidFill>
                  <a:schemeClr val="tx1"/>
                </a:solidFill>
                <a:latin typeface="Times New Roman" panose="02020603050405020304" pitchFamily="18" charset="0"/>
                <a:ea typeface="宋体" panose="02010600030101010101" pitchFamily="2" charset="-122"/>
              </a:rPr>
              <a:t>    吐物细小飞沫污染，可被染毒的牡蛎、</a:t>
            </a:r>
            <a:endParaRPr lang="zh-CN" altLang="en-US" sz="3200" dirty="0">
              <a:solidFill>
                <a:schemeClr val="tx1"/>
              </a:solidFill>
              <a:latin typeface="Times New Roman" panose="02020603050405020304" pitchFamily="18" charset="0"/>
              <a:ea typeface="宋体" panose="02010600030101010101" pitchFamily="2" charset="-122"/>
            </a:endParaRPr>
          </a:p>
          <a:p>
            <a:pPr marL="609600" indent="-609600" eaLnBrk="0" hangingPunct="0">
              <a:spcBef>
                <a:spcPct val="20000"/>
              </a:spcBef>
              <a:buClr>
                <a:schemeClr val="tx2"/>
              </a:buClr>
              <a:buSzPct val="90000"/>
              <a:buFont typeface="Symbol" panose="05050102010706020507" pitchFamily="18" charset="2"/>
              <a:buNone/>
            </a:pPr>
            <a:r>
              <a:rPr lang="zh-CN" altLang="en-US" sz="3200" dirty="0">
                <a:solidFill>
                  <a:schemeClr val="tx1"/>
                </a:solidFill>
                <a:latin typeface="Times New Roman" panose="02020603050405020304" pitchFamily="18" charset="0"/>
                <a:ea typeface="宋体" panose="02010600030101010101" pitchFamily="2" charset="-122"/>
              </a:rPr>
              <a:t>    色拉和冰冻水果等污染。</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p:nvPr/>
        </p:nvSpPr>
        <p:spPr>
          <a:xfrm>
            <a:off x="1475656" y="908720"/>
            <a:ext cx="7344816" cy="4819781"/>
          </a:xfrm>
          <a:prstGeom prst="rect">
            <a:avLst/>
          </a:prstGeom>
          <a:noFill/>
          <a:ln w="9525">
            <a:noFill/>
          </a:ln>
        </p:spPr>
        <p:txBody>
          <a:bodyPr wrap="square" anchor="t">
            <a:spAutoFit/>
          </a:bodyPr>
          <a:lstStyle/>
          <a:p>
            <a:pPr eaLnBrk="0" hangingPunct="0">
              <a:spcBef>
                <a:spcPct val="20000"/>
              </a:spcBef>
              <a:buClr>
                <a:schemeClr val="tx2"/>
              </a:buClr>
              <a:buSzPct val="90000"/>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潜伏期多在</a:t>
            </a:r>
            <a:r>
              <a:rPr lang="en-US" altLang="zh-CN" sz="3200" dirty="0">
                <a:solidFill>
                  <a:schemeClr val="tx1"/>
                </a:solidFill>
                <a:latin typeface="Times New Roman" panose="02020603050405020304" pitchFamily="18" charset="0"/>
                <a:ea typeface="宋体" panose="02010600030101010101" pitchFamily="2" charset="-122"/>
              </a:rPr>
              <a:t>24</a:t>
            </a:r>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48h</a:t>
            </a:r>
            <a:r>
              <a:rPr lang="zh-CN" altLang="en-US" sz="3200" dirty="0">
                <a:solidFill>
                  <a:schemeClr val="tx1"/>
                </a:solidFill>
                <a:latin typeface="Times New Roman" panose="02020603050405020304" pitchFamily="18" charset="0"/>
                <a:ea typeface="宋体" panose="02010600030101010101" pitchFamily="2" charset="-122"/>
              </a:rPr>
              <a:t>，最短</a:t>
            </a:r>
            <a:r>
              <a:rPr lang="en-US" altLang="zh-CN" sz="3200" dirty="0">
                <a:solidFill>
                  <a:schemeClr val="tx1"/>
                </a:solidFill>
                <a:latin typeface="Times New Roman" panose="02020603050405020304" pitchFamily="18" charset="0"/>
                <a:ea typeface="宋体" panose="02010600030101010101" pitchFamily="2" charset="-122"/>
              </a:rPr>
              <a:t>12h</a:t>
            </a:r>
            <a:r>
              <a:rPr lang="zh-CN" altLang="en-US" sz="3200" dirty="0">
                <a:solidFill>
                  <a:schemeClr val="tx1"/>
                </a:solidFill>
                <a:latin typeface="Times New Roman" panose="02020603050405020304" pitchFamily="18" charset="0"/>
                <a:ea typeface="宋体" panose="02010600030101010101" pitchFamily="2" charset="-122"/>
              </a:rPr>
              <a:t>，最</a:t>
            </a:r>
            <a:r>
              <a:rPr lang="zh-CN" altLang="en-US" sz="3200" dirty="0" smtClean="0">
                <a:solidFill>
                  <a:schemeClr val="tx1"/>
                </a:solidFill>
                <a:latin typeface="Times New Roman" panose="02020603050405020304" pitchFamily="18" charset="0"/>
                <a:ea typeface="宋体" panose="02010600030101010101" pitchFamily="2" charset="-122"/>
              </a:rPr>
              <a:t>长</a:t>
            </a:r>
            <a:r>
              <a:rPr lang="en-US" altLang="zh-CN" sz="3200" dirty="0" smtClean="0">
                <a:solidFill>
                  <a:schemeClr val="tx1"/>
                </a:solidFill>
                <a:latin typeface="Times New Roman" panose="02020603050405020304" pitchFamily="18" charset="0"/>
                <a:ea typeface="宋体" panose="02010600030101010101" pitchFamily="2" charset="-122"/>
              </a:rPr>
              <a:t>72h</a:t>
            </a:r>
            <a:r>
              <a:rPr lang="zh-CN" altLang="en-US" sz="3200" dirty="0" smtClean="0">
                <a:solidFill>
                  <a:schemeClr val="tx1"/>
                </a:solidFill>
                <a:latin typeface="Times New Roman" panose="02020603050405020304" pitchFamily="18" charset="0"/>
                <a:ea typeface="宋体" panose="02010600030101010101" pitchFamily="2" charset="-122"/>
              </a:rPr>
              <a:t>。</a:t>
            </a:r>
            <a:endParaRPr lang="en-US" altLang="zh-CN" sz="3200" dirty="0" smtClean="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pPr>
            <a:r>
              <a:rPr lang="zh-CN" altLang="en-US" sz="2400" b="0" dirty="0" smtClean="0">
                <a:solidFill>
                  <a:schemeClr val="tx1"/>
                </a:solidFill>
                <a:ea typeface="宋体" panose="02010600030101010101" pitchFamily="2" charset="-122"/>
              </a:rPr>
              <a:t>● </a:t>
            </a:r>
            <a:r>
              <a:rPr lang="zh-CN" altLang="en-US" sz="3200" dirty="0" smtClean="0">
                <a:solidFill>
                  <a:schemeClr val="tx1"/>
                </a:solidFill>
                <a:latin typeface="Times New Roman" panose="02020603050405020304" pitchFamily="18" charset="0"/>
                <a:ea typeface="宋体" panose="02010600030101010101" pitchFamily="2" charset="-122"/>
              </a:rPr>
              <a:t>主</a:t>
            </a:r>
            <a:r>
              <a:rPr lang="zh-CN" altLang="en-US" sz="3200" dirty="0">
                <a:solidFill>
                  <a:schemeClr val="tx1"/>
                </a:solidFill>
                <a:latin typeface="Times New Roman" panose="02020603050405020304" pitchFamily="18" charset="0"/>
                <a:ea typeface="宋体" panose="02010600030101010101" pitchFamily="2" charset="-122"/>
              </a:rPr>
              <a:t>要症状为恶</a:t>
            </a:r>
            <a:r>
              <a:rPr lang="zh-CN" altLang="en-US" sz="3200" dirty="0" smtClean="0">
                <a:solidFill>
                  <a:schemeClr val="tx1"/>
                </a:solidFill>
                <a:latin typeface="Times New Roman" panose="02020603050405020304" pitchFamily="18" charset="0"/>
                <a:ea typeface="宋体" panose="02010600030101010101" pitchFamily="2" charset="-122"/>
              </a:rPr>
              <a:t>心</a:t>
            </a:r>
            <a:r>
              <a:rPr lang="zh-CN" altLang="en-US" sz="3200" b="0" dirty="0" smtClean="0">
                <a:solidFill>
                  <a:schemeClr val="tx1"/>
                </a:solidFill>
                <a:ea typeface="宋体" panose="02010600030101010101" pitchFamily="2" charset="-122"/>
              </a:rPr>
              <a:t> </a:t>
            </a:r>
            <a:r>
              <a:rPr lang="zh-CN" altLang="en-US" sz="3200" dirty="0" smtClean="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呕吐、发热、腹痛和腹泻。儿</a:t>
            </a:r>
            <a:r>
              <a:rPr lang="zh-CN" altLang="en-US" sz="3200" dirty="0" smtClean="0">
                <a:solidFill>
                  <a:schemeClr val="tx1"/>
                </a:solidFill>
                <a:latin typeface="Times New Roman" panose="02020603050405020304" pitchFamily="18" charset="0"/>
                <a:ea typeface="宋体" panose="02010600030101010101" pitchFamily="2" charset="-122"/>
              </a:rPr>
              <a:t>童</a:t>
            </a:r>
            <a:r>
              <a:rPr lang="zh-CN" altLang="en-US" sz="3200" dirty="0" smtClean="0">
                <a:solidFill>
                  <a:schemeClr val="tx1"/>
                </a:solidFill>
                <a:ea typeface="宋体" panose="02010600030101010101" pitchFamily="2" charset="-122"/>
              </a:rPr>
              <a:t>以</a:t>
            </a:r>
            <a:r>
              <a:rPr lang="zh-CN" altLang="en-US" sz="3200" dirty="0" smtClean="0">
                <a:solidFill>
                  <a:schemeClr val="tx1"/>
                </a:solidFill>
                <a:latin typeface="Times New Roman" panose="02020603050405020304" pitchFamily="18" charset="0"/>
                <a:ea typeface="宋体" panose="02010600030101010101" pitchFamily="2" charset="-122"/>
              </a:rPr>
              <a:t>呕吐为主，</a:t>
            </a:r>
            <a:r>
              <a:rPr lang="zh-CN" altLang="en-US" sz="3200" dirty="0">
                <a:solidFill>
                  <a:schemeClr val="tx1"/>
                </a:solidFill>
                <a:latin typeface="Times New Roman" panose="02020603050405020304" pitchFamily="18" charset="0"/>
                <a:ea typeface="宋体" panose="02010600030101010101" pitchFamily="2" charset="-122"/>
              </a:rPr>
              <a:t>成</a:t>
            </a:r>
            <a:r>
              <a:rPr lang="zh-CN" altLang="en-US" sz="3200" dirty="0" smtClean="0">
                <a:solidFill>
                  <a:schemeClr val="tx1"/>
                </a:solidFill>
                <a:latin typeface="Times New Roman" panose="02020603050405020304" pitchFamily="18" charset="0"/>
                <a:ea typeface="宋体" panose="02010600030101010101" pitchFamily="2" charset="-122"/>
              </a:rPr>
              <a:t>人以腹泻为主。</a:t>
            </a: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尚无特效的抗病毒药物，以对症或支持治疗为主</a:t>
            </a:r>
            <a:r>
              <a:rPr lang="zh-CN" altLang="en-US" sz="3200" dirty="0" smtClean="0">
                <a:solidFill>
                  <a:schemeClr val="tx1"/>
                </a:solidFill>
                <a:latin typeface="Times New Roman" panose="02020603050405020304" pitchFamily="18" charset="0"/>
                <a:ea typeface="宋体" panose="02010600030101010101" pitchFamily="2" charset="-122"/>
              </a:rPr>
              <a:t>。对</a:t>
            </a:r>
            <a:r>
              <a:rPr lang="zh-CN" altLang="en-US" sz="3200" dirty="0">
                <a:solidFill>
                  <a:schemeClr val="tx1"/>
                </a:solidFill>
                <a:latin typeface="Times New Roman" panose="02020603050405020304" pitchFamily="18" charset="0"/>
                <a:ea typeface="宋体" panose="02010600030101010101" pitchFamily="2" charset="-122"/>
              </a:rPr>
              <a:t>严重病例尤其是幼儿及体弱者应及时输液或口服补</a:t>
            </a:r>
            <a:r>
              <a:rPr lang="zh-CN" altLang="en-US" sz="3200" dirty="0" smtClean="0">
                <a:solidFill>
                  <a:schemeClr val="tx1"/>
                </a:solidFill>
                <a:latin typeface="Times New Roman" panose="02020603050405020304" pitchFamily="18" charset="0"/>
                <a:ea typeface="宋体" panose="02010600030101010101" pitchFamily="2" charset="-122"/>
              </a:rPr>
              <a:t>液。</a:t>
            </a:r>
            <a:endParaRPr lang="en-US" altLang="zh-CN" sz="3200" dirty="0" smtClean="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pPr>
            <a:r>
              <a:rPr lang="zh-CN" altLang="en-US" sz="2400" b="0" dirty="0" smtClean="0">
                <a:solidFill>
                  <a:schemeClr val="tx1"/>
                </a:solidFill>
                <a:ea typeface="宋体" panose="02010600030101010101" pitchFamily="2" charset="-122"/>
              </a:rPr>
              <a:t>●</a:t>
            </a:r>
            <a:r>
              <a:rPr lang="zh-CN" altLang="en-US" sz="3200" b="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病程为自限性，约</a:t>
            </a:r>
            <a:r>
              <a:rPr lang="en-US" altLang="zh-CN" sz="3200" dirty="0" smtClean="0">
                <a:solidFill>
                  <a:schemeClr val="tx1"/>
                </a:solidFill>
                <a:ea typeface="宋体" panose="02010600030101010101" pitchFamily="2" charset="-122"/>
              </a:rPr>
              <a:t>2</a:t>
            </a:r>
            <a:r>
              <a:rPr lang="zh-CN" altLang="en-US" sz="3200" dirty="0" smtClean="0">
                <a:solidFill>
                  <a:schemeClr val="tx1"/>
                </a:solidFill>
                <a:ea typeface="宋体" panose="02010600030101010101" pitchFamily="2" charset="-122"/>
              </a:rPr>
              <a:t>～</a:t>
            </a:r>
            <a:r>
              <a:rPr lang="en-US" altLang="zh-CN" sz="3200" dirty="0" smtClean="0">
                <a:solidFill>
                  <a:schemeClr val="tx1"/>
                </a:solidFill>
                <a:ea typeface="宋体" panose="02010600030101010101" pitchFamily="2" charset="-122"/>
              </a:rPr>
              <a:t>3</a:t>
            </a:r>
            <a:r>
              <a:rPr lang="zh-CN" altLang="en-US" sz="3200" dirty="0" smtClean="0">
                <a:solidFill>
                  <a:schemeClr val="tx1"/>
                </a:solidFill>
                <a:ea typeface="宋体" panose="02010600030101010101" pitchFamily="2" charset="-122"/>
              </a:rPr>
              <a:t>天即可恢复。</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p:nvPr/>
        </p:nvSpPr>
        <p:spPr>
          <a:xfrm>
            <a:off x="1763713" y="549275"/>
            <a:ext cx="6840537" cy="4918075"/>
          </a:xfrm>
          <a:prstGeom prst="rect">
            <a:avLst/>
          </a:prstGeom>
          <a:noFill/>
          <a:ln w="9525">
            <a:noFill/>
          </a:ln>
        </p:spPr>
        <p:txBody>
          <a:bodyPr anchor="t">
            <a:spAutoFit/>
          </a:bodyPr>
          <a:lstStyle/>
          <a:p>
            <a:pPr eaLnBrk="0" hangingPunct="0">
              <a:spcBef>
                <a:spcPct val="20000"/>
              </a:spcBef>
              <a:buClr>
                <a:schemeClr val="tx2"/>
              </a:buClr>
              <a:buSzPct val="90000"/>
              <a:buFont typeface="Symbol" panose="05050102010706020507" pitchFamily="18" charset="2"/>
              <a:buNone/>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预防措施</a:t>
            </a: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r>
              <a:rPr lang="en-US" altLang="zh-CN" sz="3200" dirty="0">
                <a:solidFill>
                  <a:schemeClr val="tx1"/>
                </a:solidFill>
                <a:latin typeface="Times New Roman" panose="02020603050405020304" pitchFamily="18" charset="0"/>
                <a:ea typeface="宋体" panose="02010600030101010101" pitchFamily="2" charset="-122"/>
              </a:rPr>
              <a:t>1. </a:t>
            </a:r>
            <a:r>
              <a:rPr lang="zh-CN" altLang="en-US" sz="3200" dirty="0">
                <a:solidFill>
                  <a:schemeClr val="tx1"/>
                </a:solidFill>
                <a:latin typeface="Times New Roman" panose="02020603050405020304" pitchFamily="18" charset="0"/>
                <a:ea typeface="宋体" panose="02010600030101010101" pitchFamily="2" charset="-122"/>
              </a:rPr>
              <a:t>注意个人卫生，勤洗手。提倡喝开水，不吃生的、半生的食物，尤其是禁止生食贝类等水产品，生吃瓜果要洗净，饭前便后要洗手，养成良好的卫生习惯。</a:t>
            </a: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r>
              <a:rPr lang="en-US" altLang="zh-CN" sz="3200" dirty="0">
                <a:solidFill>
                  <a:schemeClr val="tx1"/>
                </a:solidFill>
                <a:latin typeface="Times New Roman" panose="02020603050405020304" pitchFamily="18" charset="0"/>
                <a:ea typeface="宋体" panose="02010600030101010101" pitchFamily="2" charset="-122"/>
              </a:rPr>
              <a:t>2. </a:t>
            </a:r>
            <a:r>
              <a:rPr lang="zh-CN" altLang="en-US" sz="3200" dirty="0">
                <a:solidFill>
                  <a:schemeClr val="tx1"/>
                </a:solidFill>
                <a:latin typeface="Times New Roman" panose="02020603050405020304" pitchFamily="18" charset="0"/>
                <a:ea typeface="宋体" panose="02010600030101010101" pitchFamily="2" charset="-122"/>
              </a:rPr>
              <a:t>减少到无牌无证的街边小店就餐。</a:t>
            </a: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r>
              <a:rPr lang="en-US" altLang="zh-CN" sz="3200" dirty="0">
                <a:solidFill>
                  <a:schemeClr val="tx1"/>
                </a:solidFill>
                <a:latin typeface="Times New Roman" panose="02020603050405020304" pitchFamily="18" charset="0"/>
                <a:ea typeface="宋体" panose="02010600030101010101" pitchFamily="2" charset="-122"/>
              </a:rPr>
              <a:t>3. </a:t>
            </a:r>
            <a:r>
              <a:rPr lang="zh-CN" altLang="en-US" sz="3200" dirty="0">
                <a:solidFill>
                  <a:schemeClr val="tx1"/>
                </a:solidFill>
                <a:latin typeface="Times New Roman" panose="02020603050405020304" pitchFamily="18" charset="0"/>
                <a:ea typeface="宋体" panose="02010600030101010101" pitchFamily="2" charset="-122"/>
              </a:rPr>
              <a:t>减少外出聚会和到人多的地方。</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p:nvPr/>
        </p:nvSpPr>
        <p:spPr>
          <a:xfrm>
            <a:off x="1476375" y="692150"/>
            <a:ext cx="7488238" cy="6444841"/>
          </a:xfrm>
          <a:prstGeom prst="rect">
            <a:avLst/>
          </a:prstGeom>
          <a:noFill/>
          <a:ln w="9525">
            <a:noFill/>
          </a:ln>
        </p:spPr>
        <p:txBody>
          <a:bodyPr anchor="t">
            <a:spAutoFit/>
          </a:bodyPr>
          <a:lstStyle/>
          <a:p>
            <a:pPr eaLnBrk="0" hangingPunct="0">
              <a:spcBef>
                <a:spcPct val="20000"/>
              </a:spcBef>
              <a:buClr>
                <a:schemeClr val="tx2"/>
              </a:buClr>
              <a:buSzPct val="90000"/>
              <a:buFont typeface="Symbol" panose="05050102010706020507" pitchFamily="18" charset="2"/>
              <a:buNone/>
            </a:pPr>
            <a:r>
              <a:rPr lang="en-US" altLang="zh-CN" sz="3200" dirty="0">
                <a:solidFill>
                  <a:schemeClr val="tx1"/>
                </a:solidFill>
                <a:latin typeface="Times New Roman" panose="02020603050405020304" pitchFamily="18" charset="0"/>
                <a:ea typeface="宋体" panose="02010600030101010101" pitchFamily="2" charset="-122"/>
              </a:rPr>
              <a:t>4. </a:t>
            </a:r>
            <a:r>
              <a:rPr lang="zh-CN" altLang="en-US" sz="3200" dirty="0" smtClean="0">
                <a:solidFill>
                  <a:schemeClr val="tx1"/>
                </a:solidFill>
                <a:latin typeface="Times New Roman" panose="02020603050405020304" pitchFamily="18" charset="0"/>
                <a:ea typeface="宋体" panose="02010600030101010101" pitchFamily="2" charset="-122"/>
              </a:rPr>
              <a:t>食</a:t>
            </a:r>
            <a:r>
              <a:rPr lang="zh-CN" altLang="en-US" sz="3200" dirty="0">
                <a:solidFill>
                  <a:schemeClr val="tx1"/>
                </a:solidFill>
                <a:latin typeface="Times New Roman" panose="02020603050405020304" pitchFamily="18" charset="0"/>
                <a:ea typeface="宋体" panose="02010600030101010101" pitchFamily="2" charset="-122"/>
              </a:rPr>
              <a:t>堂、教室的地面、台面等手能接触到得地方要经常清洗消毒。尤其是在秋冬季节和本地已出现诺如病毒感染性腹泻的时候。</a:t>
            </a: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r>
              <a:rPr lang="en-US" altLang="zh-CN" sz="3200" dirty="0">
                <a:solidFill>
                  <a:schemeClr val="tx1"/>
                </a:solidFill>
                <a:latin typeface="Times New Roman" panose="02020603050405020304" pitchFamily="18" charset="0"/>
                <a:ea typeface="宋体" panose="02010600030101010101" pitchFamily="2" charset="-122"/>
              </a:rPr>
              <a:t>5. </a:t>
            </a:r>
            <a:r>
              <a:rPr lang="zh-CN" altLang="en-US" sz="3200" dirty="0">
                <a:solidFill>
                  <a:schemeClr val="tx1"/>
                </a:solidFill>
                <a:latin typeface="Times New Roman" panose="02020603050405020304" pitchFamily="18" charset="0"/>
                <a:ea typeface="宋体" panose="02010600030101010101" pitchFamily="2" charset="-122"/>
              </a:rPr>
              <a:t>一旦有食品从业人员或学生和教职员工患病要立即就诊并报</a:t>
            </a:r>
            <a:r>
              <a:rPr lang="zh-CN" altLang="en-US" sz="3200" dirty="0" smtClean="0">
                <a:solidFill>
                  <a:schemeClr val="tx1"/>
                </a:solidFill>
                <a:latin typeface="Times New Roman" panose="02020603050405020304" pitchFamily="18" charset="0"/>
                <a:ea typeface="宋体" panose="02010600030101010101" pitchFamily="2" charset="-122"/>
              </a:rPr>
              <a:t>告</a:t>
            </a:r>
            <a:r>
              <a:rPr lang="zh-CN" altLang="en-US" sz="3200" dirty="0" smtClean="0">
                <a:solidFill>
                  <a:schemeClr val="tx1"/>
                </a:solidFill>
                <a:ea typeface="宋体" panose="02010600030101010101" pitchFamily="2" charset="-122"/>
              </a:rPr>
              <a:t>市场监管</a:t>
            </a:r>
            <a:r>
              <a:rPr lang="zh-CN" altLang="en-US" sz="3200" dirty="0" smtClean="0">
                <a:solidFill>
                  <a:schemeClr val="tx1"/>
                </a:solidFill>
                <a:latin typeface="Times New Roman" panose="02020603050405020304" pitchFamily="18" charset="0"/>
                <a:ea typeface="宋体" panose="02010600030101010101" pitchFamily="2" charset="-122"/>
              </a:rPr>
              <a:t>局</a:t>
            </a:r>
            <a:r>
              <a:rPr lang="zh-CN" altLang="en-US" sz="3200" dirty="0">
                <a:solidFill>
                  <a:schemeClr val="tx1"/>
                </a:solidFill>
                <a:ea typeface="宋体" panose="02010600030101010101" pitchFamily="2" charset="-122"/>
              </a:rPr>
              <a:t>和</a:t>
            </a:r>
            <a:r>
              <a:rPr lang="zh-CN" altLang="en-US" sz="3200" dirty="0" smtClean="0">
                <a:solidFill>
                  <a:schemeClr val="tx1"/>
                </a:solidFill>
                <a:latin typeface="Times New Roman" panose="02020603050405020304" pitchFamily="18" charset="0"/>
                <a:ea typeface="宋体" panose="02010600030101010101" pitchFamily="2" charset="-122"/>
              </a:rPr>
              <a:t>教</a:t>
            </a:r>
            <a:r>
              <a:rPr lang="zh-CN" altLang="en-US" sz="3200" dirty="0">
                <a:solidFill>
                  <a:schemeClr val="tx1"/>
                </a:solidFill>
                <a:latin typeface="Times New Roman" panose="02020603050405020304" pitchFamily="18" charset="0"/>
                <a:ea typeface="宋体" panose="02010600030101010101" pitchFamily="2" charset="-122"/>
              </a:rPr>
              <a:t>育局。</a:t>
            </a: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r>
              <a:rPr lang="en-US" altLang="zh-CN" sz="3200" dirty="0">
                <a:solidFill>
                  <a:schemeClr val="tx1"/>
                </a:solidFill>
                <a:latin typeface="Times New Roman" panose="02020603050405020304" pitchFamily="18" charset="0"/>
                <a:ea typeface="宋体" panose="02010600030101010101" pitchFamily="2" charset="-122"/>
              </a:rPr>
              <a:t>6. </a:t>
            </a:r>
            <a:r>
              <a:rPr lang="zh-CN" altLang="en-US" sz="3200" dirty="0">
                <a:solidFill>
                  <a:schemeClr val="tx1"/>
                </a:solidFill>
                <a:latin typeface="Times New Roman" panose="02020603050405020304" pitchFamily="18" charset="0"/>
                <a:ea typeface="宋体" panose="02010600030101010101" pitchFamily="2" charset="-122"/>
              </a:rPr>
              <a:t>患者要立即停止上班或上学，特别是食品从业人员、病人的密切接触者在接触后</a:t>
            </a:r>
            <a:r>
              <a:rPr lang="en-US" altLang="zh-CN" sz="3200" dirty="0">
                <a:solidFill>
                  <a:schemeClr val="tx1"/>
                </a:solidFill>
                <a:latin typeface="Times New Roman" panose="02020603050405020304" pitchFamily="18" charset="0"/>
                <a:ea typeface="宋体" panose="02010600030101010101" pitchFamily="2" charset="-122"/>
              </a:rPr>
              <a:t>48</a:t>
            </a:r>
            <a:r>
              <a:rPr lang="zh-CN" altLang="en-US" sz="3200" dirty="0">
                <a:solidFill>
                  <a:schemeClr val="tx1"/>
                </a:solidFill>
                <a:latin typeface="Times New Roman" panose="02020603050405020304" pitchFamily="18" charset="0"/>
                <a:ea typeface="宋体" panose="02010600030101010101" pitchFamily="2" charset="-122"/>
              </a:rPr>
              <a:t>小时内应关</a:t>
            </a:r>
            <a:r>
              <a:rPr lang="zh-CN" altLang="en-US" sz="3200" dirty="0" smtClean="0">
                <a:solidFill>
                  <a:schemeClr val="tx1"/>
                </a:solidFill>
                <a:latin typeface="Times New Roman" panose="02020603050405020304" pitchFamily="18" charset="0"/>
                <a:ea typeface="宋体" panose="02010600030101010101" pitchFamily="2" charset="-122"/>
              </a:rPr>
              <a:t>注</a:t>
            </a:r>
            <a:r>
              <a:rPr lang="zh-CN" altLang="en-US" sz="3200" dirty="0" smtClean="0">
                <a:solidFill>
                  <a:schemeClr val="tx1"/>
                </a:solidFill>
                <a:ea typeface="宋体" panose="02010600030101010101" pitchFamily="2" charset="-122"/>
              </a:rPr>
              <a:t>其</a:t>
            </a:r>
            <a:r>
              <a:rPr lang="zh-CN" altLang="en-US" sz="3200" dirty="0" smtClean="0">
                <a:solidFill>
                  <a:schemeClr val="tx1"/>
                </a:solidFill>
                <a:latin typeface="Times New Roman" panose="02020603050405020304" pitchFamily="18" charset="0"/>
                <a:ea typeface="宋体" panose="02010600030101010101" pitchFamily="2" charset="-122"/>
              </a:rPr>
              <a:t>健</a:t>
            </a:r>
            <a:r>
              <a:rPr lang="zh-CN" altLang="en-US" sz="3200" dirty="0">
                <a:solidFill>
                  <a:schemeClr val="tx1"/>
                </a:solidFill>
                <a:latin typeface="Times New Roman" panose="02020603050405020304" pitchFamily="18" charset="0"/>
                <a:ea typeface="宋体" panose="02010600030101010101" pitchFamily="2" charset="-122"/>
              </a:rPr>
              <a:t>康状况，以免传播更多人。</a:t>
            </a:r>
            <a:endParaRPr lang="zh-CN" altLang="en-US" sz="3200" dirty="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endParaRPr lang="zh-CN" altLang="en-US" sz="4000" dirty="0">
              <a:solidFill>
                <a:schemeClr val="tx1"/>
              </a:solidFill>
              <a:latin typeface="Times New Roman" panose="02020603050405020304" pitchFamily="18" charset="0"/>
              <a:ea typeface="华文新魏" panose="02010800040101010101" pitchFamily="2" charset="-122"/>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p:nvPr/>
        </p:nvSpPr>
        <p:spPr>
          <a:xfrm>
            <a:off x="1763688" y="1196752"/>
            <a:ext cx="6624736" cy="2800767"/>
          </a:xfrm>
          <a:prstGeom prst="rect">
            <a:avLst/>
          </a:prstGeom>
          <a:noFill/>
          <a:ln w="9525">
            <a:noFill/>
          </a:ln>
        </p:spPr>
        <p:txBody>
          <a:bodyPr wrap="square" anchor="t">
            <a:spAutoFit/>
          </a:bodyPr>
          <a:lstStyle/>
          <a:p>
            <a:r>
              <a:rPr lang="zh-CN" altLang="en-US" sz="4800" dirty="0">
                <a:solidFill>
                  <a:schemeClr val="tx1"/>
                </a:solidFill>
                <a:latin typeface="Times New Roman" panose="02020603050405020304" pitchFamily="18" charset="0"/>
                <a:ea typeface="黑体" panose="02010609060101010101" pitchFamily="2" charset="-122"/>
              </a:rPr>
              <a:t>      </a:t>
            </a:r>
            <a:endParaRPr lang="zh-CN" altLang="en-US" sz="4800" dirty="0">
              <a:solidFill>
                <a:schemeClr val="tx1"/>
              </a:solidFill>
              <a:latin typeface="Times New Roman" panose="02020603050405020304" pitchFamily="18" charset="0"/>
              <a:ea typeface="黑体" panose="02010609060101010101" pitchFamily="2" charset="-122"/>
            </a:endParaRPr>
          </a:p>
          <a:p>
            <a:pPr algn="ctr"/>
            <a:r>
              <a:rPr lang="zh-CN" altLang="en-US" sz="4800" dirty="0">
                <a:solidFill>
                  <a:schemeClr val="tx1"/>
                </a:solidFill>
                <a:latin typeface="Times New Roman" panose="02020603050405020304" pitchFamily="18" charset="0"/>
                <a:ea typeface="黑体" panose="02010609060101010101" pitchFamily="2" charset="-122"/>
              </a:rPr>
              <a:t>  </a:t>
            </a:r>
            <a:endParaRPr lang="zh-CN" altLang="en-US" sz="4800" dirty="0">
              <a:solidFill>
                <a:schemeClr val="tx1"/>
              </a:solidFill>
              <a:latin typeface="Times New Roman" panose="02020603050405020304" pitchFamily="18" charset="0"/>
              <a:ea typeface="黑体" panose="02010609060101010101" pitchFamily="2" charset="-122"/>
            </a:endParaRPr>
          </a:p>
          <a:p>
            <a:pPr algn="just"/>
            <a:r>
              <a:rPr lang="zh-CN" altLang="en-US" sz="4000" dirty="0" smtClean="0">
                <a:solidFill>
                  <a:schemeClr val="tx1"/>
                </a:solidFill>
                <a:latin typeface="Times New Roman" panose="02020603050405020304" pitchFamily="18" charset="0"/>
                <a:ea typeface="华文新魏" panose="02010800040101010101" pitchFamily="2" charset="-122"/>
              </a:rPr>
              <a:t>    十、</a:t>
            </a:r>
            <a:r>
              <a:rPr lang="zh-CN" altLang="en-US" sz="4000" dirty="0" smtClean="0">
                <a:solidFill>
                  <a:schemeClr val="tx1"/>
                </a:solidFill>
                <a:ea typeface="华文新魏" panose="02010800040101010101" pitchFamily="2" charset="-122"/>
              </a:rPr>
              <a:t>学校食品安全事故</a:t>
            </a:r>
            <a:endParaRPr lang="en-US" altLang="zh-CN" sz="4000" dirty="0" smtClean="0">
              <a:solidFill>
                <a:schemeClr val="tx1"/>
              </a:solidFill>
              <a:ea typeface="华文新魏" panose="02010800040101010101" pitchFamily="2" charset="-122"/>
            </a:endParaRPr>
          </a:p>
          <a:p>
            <a:pPr algn="just"/>
            <a:r>
              <a:rPr lang="en-US" altLang="zh-CN" sz="4000" dirty="0" smtClean="0">
                <a:solidFill>
                  <a:schemeClr val="tx1"/>
                </a:solidFill>
                <a:ea typeface="华文新魏" panose="02010800040101010101" pitchFamily="2" charset="-122"/>
              </a:rPr>
              <a:t>            </a:t>
            </a:r>
            <a:r>
              <a:rPr lang="zh-CN" altLang="en-US" sz="4000" dirty="0" smtClean="0">
                <a:solidFill>
                  <a:schemeClr val="tx1"/>
                </a:solidFill>
                <a:ea typeface="华文新魏" panose="02010800040101010101" pitchFamily="2" charset="-122"/>
              </a:rPr>
              <a:t>危机管理</a:t>
            </a:r>
            <a:endParaRPr lang="zh-CN" altLang="en-US" sz="4000" dirty="0">
              <a:solidFill>
                <a:schemeClr val="tx1"/>
              </a:solidFill>
              <a:latin typeface="Times New Roman" panose="02020603050405020304" pitchFamily="18" charset="0"/>
              <a:ea typeface="华文新魏" panose="02010800040101010101" pitchFamily="2" charset="-122"/>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p:nvPr/>
        </p:nvSpPr>
        <p:spPr>
          <a:xfrm>
            <a:off x="1475656" y="980728"/>
            <a:ext cx="7272808" cy="5509200"/>
          </a:xfrm>
          <a:prstGeom prst="rect">
            <a:avLst/>
          </a:prstGeom>
          <a:noFill/>
          <a:ln w="9525">
            <a:noFill/>
          </a:ln>
        </p:spPr>
        <p:txBody>
          <a:bodyPr wrap="square" anchor="t">
            <a:spAutoFit/>
          </a:bodyPr>
          <a:lstStyle/>
          <a:p>
            <a:r>
              <a:rPr lang="zh-CN" altLang="en-US" sz="2400" b="0" dirty="0" smtClean="0">
                <a:solidFill>
                  <a:schemeClr val="tx1"/>
                </a:solidFill>
                <a:latin typeface="宋体" panose="02010600030101010101" pitchFamily="2" charset="-122"/>
                <a:ea typeface="宋体" panose="02010600030101010101" pitchFamily="2" charset="-122"/>
              </a:rPr>
              <a:t>●</a:t>
            </a:r>
            <a:r>
              <a:rPr lang="zh-CN" altLang="en-US" sz="1800" b="0" dirty="0" smtClean="0">
                <a:solidFill>
                  <a:schemeClr val="tx1"/>
                </a:solidFill>
                <a:latin typeface="宋体" panose="02010600030101010101" pitchFamily="2" charset="-122"/>
                <a:ea typeface="宋体" panose="02010600030101010101" pitchFamily="2" charset="-122"/>
              </a:rPr>
              <a:t>  </a:t>
            </a:r>
            <a:r>
              <a:rPr lang="zh-CN" altLang="en-US" sz="3200" dirty="0" smtClean="0">
                <a:solidFill>
                  <a:schemeClr val="tx1"/>
                </a:solidFill>
                <a:latin typeface="宋体" panose="02010600030101010101" pitchFamily="2" charset="-122"/>
                <a:ea typeface="宋体" panose="02010600030101010101" pitchFamily="2" charset="-122"/>
              </a:rPr>
              <a:t>立即送病人到医院就诊，</a:t>
            </a:r>
            <a:r>
              <a:rPr lang="zh-CN" altLang="zh-CN" sz="3200" dirty="0" smtClean="0">
                <a:solidFill>
                  <a:schemeClr val="tx1"/>
                </a:solidFill>
                <a:latin typeface="宋体" panose="02010600030101010101" pitchFamily="2" charset="-122"/>
                <a:ea typeface="宋体" panose="02010600030101010101" pitchFamily="2" charset="-122"/>
              </a:rPr>
              <a:t>积极协助医疗机构进行救治；</a:t>
            </a:r>
            <a:endParaRPr lang="en-US" altLang="zh-CN" sz="3200" dirty="0" smtClean="0">
              <a:solidFill>
                <a:schemeClr val="tx1"/>
              </a:solidFill>
              <a:latin typeface="宋体" panose="02010600030101010101" pitchFamily="2" charset="-122"/>
              <a:ea typeface="宋体" panose="02010600030101010101" pitchFamily="2" charset="-122"/>
            </a:endParaRPr>
          </a:p>
          <a:p>
            <a:endParaRPr lang="en-US" altLang="zh-CN" sz="3200" b="0" dirty="0" smtClean="0">
              <a:solidFill>
                <a:schemeClr val="tx1"/>
              </a:solidFill>
              <a:latin typeface="宋体" panose="02010600030101010101" pitchFamily="2" charset="-122"/>
              <a:ea typeface="宋体" panose="02010600030101010101" pitchFamily="2" charset="-122"/>
            </a:endParaRPr>
          </a:p>
          <a:p>
            <a:r>
              <a:rPr lang="zh-CN" altLang="en-US" sz="2400" b="0" dirty="0" smtClean="0">
                <a:solidFill>
                  <a:schemeClr val="tx1"/>
                </a:solidFill>
                <a:latin typeface="宋体" panose="02010600030101010101" pitchFamily="2" charset="-122"/>
                <a:ea typeface="宋体" panose="02010600030101010101" pitchFamily="2" charset="-122"/>
              </a:rPr>
              <a:t>●</a:t>
            </a:r>
            <a:r>
              <a:rPr lang="zh-CN" altLang="en-US" sz="3200" b="0" dirty="0" smtClean="0">
                <a:solidFill>
                  <a:schemeClr val="tx1"/>
                </a:solidFill>
                <a:latin typeface="宋体" panose="02010600030101010101" pitchFamily="2" charset="-122"/>
                <a:ea typeface="宋体" panose="02010600030101010101" pitchFamily="2" charset="-122"/>
              </a:rPr>
              <a:t> </a:t>
            </a:r>
            <a:r>
              <a:rPr lang="zh-CN" altLang="zh-CN" sz="3200" dirty="0" smtClean="0">
                <a:solidFill>
                  <a:schemeClr val="tx1"/>
                </a:solidFill>
                <a:latin typeface="宋体" panose="02010600030101010101" pitchFamily="2" charset="-122"/>
                <a:ea typeface="宋体" panose="02010600030101010101" pitchFamily="2" charset="-122"/>
              </a:rPr>
              <a:t>立即向病人提供塑料袋尽可能收集呕吐物等生物标本；</a:t>
            </a:r>
            <a:endParaRPr lang="en-US" altLang="zh-CN" sz="3200" dirty="0" smtClean="0">
              <a:solidFill>
                <a:schemeClr val="tx1"/>
              </a:solidFill>
              <a:latin typeface="宋体" panose="02010600030101010101" pitchFamily="2" charset="-122"/>
              <a:ea typeface="宋体" panose="02010600030101010101" pitchFamily="2" charset="-122"/>
            </a:endParaRPr>
          </a:p>
          <a:p>
            <a:endParaRPr lang="en-US" altLang="zh-CN" sz="3200" b="0" dirty="0" smtClean="0">
              <a:solidFill>
                <a:schemeClr val="tx1"/>
              </a:solidFill>
              <a:latin typeface="宋体" panose="02010600030101010101" pitchFamily="2" charset="-122"/>
              <a:ea typeface="宋体" panose="02010600030101010101" pitchFamily="2" charset="-122"/>
            </a:endParaRPr>
          </a:p>
          <a:p>
            <a:r>
              <a:rPr lang="zh-CN" altLang="en-US" sz="2400" b="0" dirty="0" smtClean="0">
                <a:solidFill>
                  <a:schemeClr val="tx1"/>
                </a:solidFill>
                <a:latin typeface="宋体" panose="02010600030101010101" pitchFamily="2" charset="-122"/>
                <a:ea typeface="宋体" panose="02010600030101010101" pitchFamily="2" charset="-122"/>
              </a:rPr>
              <a:t>●</a:t>
            </a:r>
            <a:r>
              <a:rPr lang="zh-CN" altLang="en-US" sz="3200" b="0" dirty="0" smtClean="0">
                <a:solidFill>
                  <a:schemeClr val="tx1"/>
                </a:solidFill>
                <a:latin typeface="宋体" panose="02010600030101010101" pitchFamily="2" charset="-122"/>
                <a:ea typeface="宋体" panose="02010600030101010101" pitchFamily="2" charset="-122"/>
              </a:rPr>
              <a:t> </a:t>
            </a:r>
            <a:r>
              <a:rPr lang="zh-CN" altLang="zh-CN" sz="3200" dirty="0" smtClean="0">
                <a:solidFill>
                  <a:schemeClr val="tx1"/>
                </a:solidFill>
                <a:latin typeface="宋体" panose="02010600030101010101" pitchFamily="2" charset="-122"/>
                <a:ea typeface="宋体" panose="02010600030101010101" pitchFamily="2" charset="-122"/>
              </a:rPr>
              <a:t>停止供餐，并按照规定向所在地教育、食品安全监督管理、卫生健康等部门报告；</a:t>
            </a:r>
            <a:endParaRPr lang="en-US" altLang="zh-CN" sz="3200" b="0" dirty="0" smtClean="0">
              <a:solidFill>
                <a:schemeClr val="tx1"/>
              </a:solidFill>
              <a:latin typeface="宋体" panose="02010600030101010101" pitchFamily="2" charset="-122"/>
              <a:ea typeface="宋体" panose="02010600030101010101" pitchFamily="2" charset="-122"/>
            </a:endParaRPr>
          </a:p>
          <a:p>
            <a:r>
              <a:rPr lang="zh-CN" altLang="zh-CN" sz="2800" dirty="0" smtClean="0"/>
              <a:t> </a:t>
            </a:r>
            <a:endParaRPr lang="en-US" altLang="zh-CN" sz="2800" dirty="0" smtClean="0"/>
          </a:p>
          <a:p>
            <a:r>
              <a:rPr lang="zh-CN" altLang="en-US" sz="2400" b="0" dirty="0" smtClean="0">
                <a:solidFill>
                  <a:schemeClr val="tx1"/>
                </a:solidFill>
                <a:latin typeface="Times New Roman" panose="02020603050405020304" pitchFamily="18" charset="0"/>
                <a:ea typeface="宋体" panose="02010600030101010101" pitchFamily="2" charset="-122"/>
              </a:rPr>
              <a:t>  </a:t>
            </a:r>
            <a:endParaRPr lang="en-US" altLang="zh-CN" sz="2400" b="0" dirty="0" smtClean="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p:nvPr/>
        </p:nvSpPr>
        <p:spPr>
          <a:xfrm>
            <a:off x="1475656" y="188640"/>
            <a:ext cx="7272809" cy="6617196"/>
          </a:xfrm>
          <a:prstGeom prst="rect">
            <a:avLst/>
          </a:prstGeom>
          <a:noFill/>
          <a:ln w="9525">
            <a:noFill/>
          </a:ln>
        </p:spPr>
        <p:txBody>
          <a:bodyPr wrap="square" anchor="t">
            <a:spAutoFit/>
          </a:bodyPr>
          <a:lstStyle/>
          <a:p>
            <a:r>
              <a:rPr lang="zh-CN" altLang="en-US" sz="2400" b="0" dirty="0" smtClean="0">
                <a:solidFill>
                  <a:schemeClr val="tx1"/>
                </a:solidFill>
                <a:latin typeface="Times New Roman" panose="02020603050405020304" pitchFamily="18" charset="0"/>
                <a:ea typeface="宋体" panose="02010600030101010101" pitchFamily="2" charset="-122"/>
              </a:rPr>
              <a:t>  </a:t>
            </a:r>
            <a:endParaRPr lang="en-US" altLang="zh-CN" sz="2400" b="0" dirty="0" smtClean="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封存导致或者可能导致食品安全事故的食品及其原料、工具、用具、设备设施和现场，并按照食品安全监督管理部门要求采取控制措施</a:t>
            </a:r>
            <a:r>
              <a:rPr lang="zh-CN" altLang="en-US" sz="3200" dirty="0" smtClean="0">
                <a:solidFill>
                  <a:schemeClr val="tx1"/>
                </a:solidFill>
                <a:latin typeface="+mn-ea"/>
                <a:ea typeface="+mn-ea"/>
              </a:rPr>
              <a:t>；</a:t>
            </a:r>
            <a:r>
              <a:rPr lang="zh-CN" altLang="en-US" sz="2400" dirty="0" smtClean="0">
                <a:solidFill>
                  <a:schemeClr val="tx1"/>
                </a:solidFill>
                <a:latin typeface="+mn-ea"/>
                <a:ea typeface="+mn-ea"/>
              </a:rPr>
              <a:t> </a:t>
            </a:r>
            <a:endParaRPr lang="en-US" altLang="zh-CN" sz="2400" dirty="0" smtClean="0">
              <a:solidFill>
                <a:schemeClr val="tx1"/>
              </a:solidFill>
              <a:latin typeface="+mn-ea"/>
              <a:ea typeface="+mn-ea"/>
            </a:endParaRPr>
          </a:p>
          <a:p>
            <a:endParaRPr lang="en-US" altLang="zh-CN" sz="2400" b="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配合食品安全监管部门</a:t>
            </a:r>
            <a:r>
              <a:rPr lang="zh-CN" altLang="en-US" sz="3200" dirty="0" smtClean="0">
                <a:solidFill>
                  <a:schemeClr val="tx1"/>
                </a:solidFill>
                <a:latin typeface="+mn-ea"/>
                <a:ea typeface="+mn-ea"/>
              </a:rPr>
              <a:t>、疾病预防控制机构</a:t>
            </a:r>
            <a:r>
              <a:rPr lang="zh-CN" altLang="zh-CN" sz="3200" dirty="0" smtClean="0">
                <a:solidFill>
                  <a:schemeClr val="tx1"/>
                </a:solidFill>
                <a:latin typeface="+mn-ea"/>
                <a:ea typeface="+mn-ea"/>
              </a:rPr>
              <a:t>进行现场调查处理；</a:t>
            </a:r>
            <a:endParaRPr lang="en-US" altLang="zh-CN" sz="3200" dirty="0">
              <a:solidFill>
                <a:schemeClr val="tx1"/>
              </a:solidFill>
              <a:latin typeface="+mn-ea"/>
              <a:ea typeface="+mn-ea"/>
            </a:endParaRPr>
          </a:p>
          <a:p>
            <a:r>
              <a:rPr lang="zh-CN" altLang="en-US" sz="2400" b="0" dirty="0">
                <a:solidFill>
                  <a:schemeClr val="tx1"/>
                </a:solidFill>
                <a:latin typeface="+mn-ea"/>
                <a:ea typeface="+mn-ea"/>
              </a:rPr>
              <a:t>  </a:t>
            </a:r>
            <a:r>
              <a:rPr lang="en-US" altLang="zh-CN" sz="2400" b="0" dirty="0" smtClean="0">
                <a:solidFill>
                  <a:schemeClr val="tx1"/>
                </a:solidFill>
                <a:latin typeface="+mn-ea"/>
                <a:ea typeface="+mn-ea"/>
              </a:rPr>
              <a:t>  </a:t>
            </a:r>
            <a:endParaRPr lang="en-US" altLang="zh-CN" sz="2400" b="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配合相关部门对用餐师生进行调查，加强与师生家长联系，通报情况，做好沟通引导工作。</a:t>
            </a:r>
            <a:r>
              <a:rPr lang="zh-CN" altLang="en-US" sz="3200" dirty="0" smtClean="0">
                <a:solidFill>
                  <a:schemeClr val="tx1"/>
                </a:solidFill>
                <a:latin typeface="+mn-ea"/>
                <a:ea typeface="+mn-ea"/>
              </a:rPr>
              <a:t>不</a:t>
            </a:r>
            <a:r>
              <a:rPr lang="zh-CN" altLang="en-US" sz="3200" dirty="0">
                <a:solidFill>
                  <a:schemeClr val="tx1"/>
                </a:solidFill>
                <a:latin typeface="+mn-ea"/>
                <a:ea typeface="+mn-ea"/>
              </a:rPr>
              <a:t>得向外界擅自发布事件相关信息</a:t>
            </a:r>
            <a:r>
              <a:rPr lang="zh-CN" altLang="en-US" sz="3200" dirty="0" smtClean="0">
                <a:solidFill>
                  <a:schemeClr val="tx1"/>
                </a:solidFill>
                <a:latin typeface="+mn-ea"/>
                <a:ea typeface="+mn-ea"/>
              </a:rPr>
              <a:t>。</a:t>
            </a:r>
            <a:endParaRPr lang="zh-CN" altLang="zh-CN" sz="3200" dirty="0" smtClean="0">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ChangeArrowheads="1"/>
          </p:cNvSpPr>
          <p:nvPr/>
        </p:nvSpPr>
        <p:spPr bwMode="auto">
          <a:xfrm>
            <a:off x="1676400" y="1341438"/>
            <a:ext cx="6934200" cy="2800767"/>
          </a:xfrm>
          <a:prstGeom prst="rect">
            <a:avLst/>
          </a:prstGeom>
          <a:noFill/>
          <a:ln w="9525">
            <a:noFill/>
            <a:miter lim="800000"/>
          </a:ln>
        </p:spPr>
        <p:txBody>
          <a:bodyPr>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pPr algn="ctr"/>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pPr algn="just"/>
            <a:r>
              <a:rPr lang="zh-CN" altLang="en-US" sz="4000" dirty="0" smtClean="0">
                <a:solidFill>
                  <a:schemeClr val="tx1"/>
                </a:solidFill>
                <a:ea typeface="华文新魏" panose="02010800040101010101" pitchFamily="2" charset="-122"/>
              </a:rPr>
              <a:t>十一、</a:t>
            </a:r>
            <a:r>
              <a:rPr lang="zh-CN" altLang="en-US" sz="4000" dirty="0">
                <a:solidFill>
                  <a:schemeClr val="tx1"/>
                </a:solidFill>
                <a:ea typeface="华文新魏" panose="02010800040101010101" pitchFamily="2" charset="-122"/>
              </a:rPr>
              <a:t>学生集体用</a:t>
            </a:r>
            <a:r>
              <a:rPr lang="zh-CN" altLang="en-US" sz="4000" dirty="0" smtClean="0">
                <a:solidFill>
                  <a:schemeClr val="tx1"/>
                </a:solidFill>
                <a:ea typeface="华文新魏" panose="02010800040101010101" pitchFamily="2" charset="-122"/>
              </a:rPr>
              <a:t>餐重要</a:t>
            </a:r>
            <a:endParaRPr lang="en-US" altLang="zh-CN" sz="4000" dirty="0" smtClean="0">
              <a:solidFill>
                <a:schemeClr val="tx1"/>
              </a:solidFill>
              <a:ea typeface="华文新魏" panose="02010800040101010101" pitchFamily="2" charset="-122"/>
            </a:endParaRPr>
          </a:p>
          <a:p>
            <a:pPr algn="just"/>
            <a:r>
              <a:rPr lang="en-US" altLang="zh-CN" sz="4000" dirty="0" smtClean="0">
                <a:solidFill>
                  <a:schemeClr val="tx1"/>
                </a:solidFill>
                <a:ea typeface="华文新魏" panose="02010800040101010101" pitchFamily="2" charset="-122"/>
              </a:rPr>
              <a:t>             </a:t>
            </a:r>
            <a:r>
              <a:rPr lang="zh-CN" altLang="en-US" sz="4000" dirty="0" smtClean="0">
                <a:solidFill>
                  <a:schemeClr val="tx1"/>
                </a:solidFill>
                <a:ea typeface="华文新魏" panose="02010800040101010101" pitchFamily="2" charset="-122"/>
              </a:rPr>
              <a:t>文件等的回顾</a:t>
            </a:r>
            <a:endParaRPr lang="zh-CN" altLang="en-US" sz="4000" dirty="0">
              <a:solidFill>
                <a:schemeClr val="tx1"/>
              </a:solidFill>
              <a:ea typeface="华文新魏" panose="0201080004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2"/>
          <p:cNvSpPr txBox="1"/>
          <p:nvPr/>
        </p:nvSpPr>
        <p:spPr>
          <a:xfrm>
            <a:off x="8153400" y="2743200"/>
            <a:ext cx="533400" cy="519113"/>
          </a:xfrm>
          <a:prstGeom prst="rect">
            <a:avLst/>
          </a:prstGeom>
          <a:noFill/>
          <a:ln w="12700">
            <a:noFill/>
          </a:ln>
        </p:spPr>
        <p:txBody>
          <a:bodyPr anchor="t">
            <a:spAutoFit/>
          </a:bodyPr>
          <a:lstStyle/>
          <a:p>
            <a:pPr>
              <a:spcBef>
                <a:spcPct val="50000"/>
              </a:spcBef>
            </a:pPr>
            <a:endParaRPr lang="zh-CN" altLang="en-US" sz="2800" b="0" dirty="0">
              <a:solidFill>
                <a:schemeClr val="accent1"/>
              </a:solidFill>
              <a:latin typeface="Times New Roman" panose="02020603050405020304" pitchFamily="18" charset="0"/>
              <a:ea typeface="华文彩云" panose="02010800040101010101" pitchFamily="2" charset="-122"/>
            </a:endParaRPr>
          </a:p>
        </p:txBody>
      </p:sp>
      <p:sp>
        <p:nvSpPr>
          <p:cNvPr id="15362" name="Rectangle 14"/>
          <p:cNvSpPr/>
          <p:nvPr/>
        </p:nvSpPr>
        <p:spPr>
          <a:xfrm>
            <a:off x="1691680" y="1124744"/>
            <a:ext cx="7071320" cy="4893647"/>
          </a:xfrm>
          <a:prstGeom prst="rect">
            <a:avLst/>
          </a:prstGeom>
          <a:noFill/>
          <a:ln w="9525">
            <a:noFill/>
          </a:ln>
        </p:spPr>
        <p:txBody>
          <a:bodyPr wrap="square" anchor="t">
            <a:spAutoFit/>
          </a:bodyPr>
          <a:lstStyle/>
          <a:p>
            <a:pPr algn="just"/>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“食物中毒”一词源于自古以来人们对食物引起的一类疾病的感性认识和经验总结，并且当作预防医学和食品卫生学的专业术语沿用至今。</a:t>
            </a:r>
            <a:endParaRPr lang="zh-CN" altLang="en-US" sz="3200" dirty="0">
              <a:solidFill>
                <a:schemeClr val="tx1"/>
              </a:solidFill>
              <a:latin typeface="Times New Roman" panose="02020603050405020304" pitchFamily="18" charset="0"/>
              <a:ea typeface="宋体" panose="02010600030101010101" pitchFamily="2" charset="-122"/>
            </a:endParaRPr>
          </a:p>
          <a:p>
            <a:pPr algn="just"/>
            <a:endParaRPr lang="en-US" altLang="zh-CN" sz="2400" b="0" dirty="0" smtClean="0">
              <a:solidFill>
                <a:schemeClr val="tx1"/>
              </a:solidFill>
              <a:latin typeface="Times New Roman" panose="02020603050405020304" pitchFamily="18" charset="0"/>
              <a:ea typeface="宋体" panose="02010600030101010101" pitchFamily="2" charset="-122"/>
            </a:endParaRPr>
          </a:p>
          <a:p>
            <a:pPr algn="just"/>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现在的定义为 “摄入了含有生物性、化学性有毒有害物质的食品或者把有毒有害物质当作食品摄入后出现的非传染性（不属于传染病）的急性、亚急性疾病”。</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strips dir="ld"/>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ChangeArrowheads="1"/>
          </p:cNvSpPr>
          <p:nvPr/>
        </p:nvSpPr>
        <p:spPr bwMode="auto">
          <a:xfrm>
            <a:off x="1676400" y="692150"/>
            <a:ext cx="6999288" cy="5262979"/>
          </a:xfrm>
          <a:prstGeom prst="rect">
            <a:avLst/>
          </a:prstGeom>
          <a:noFill/>
          <a:ln w="9525">
            <a:noFill/>
            <a:miter lim="800000"/>
          </a:ln>
        </p:spPr>
        <p:txBody>
          <a:bodyPr>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a:solidFill>
                  <a:schemeClr val="tx1"/>
                </a:solidFill>
                <a:ea typeface="宋体" panose="02010600030101010101" pitchFamily="2" charset="-122"/>
              </a:rPr>
              <a:t>1</a:t>
            </a:r>
            <a:r>
              <a:rPr lang="zh-CN" altLang="en-US" sz="3200" dirty="0">
                <a:solidFill>
                  <a:schemeClr val="tx1"/>
                </a:solidFill>
                <a:ea typeface="宋体" panose="02010600030101010101" pitchFamily="2" charset="-122"/>
              </a:rPr>
              <a:t>．</a:t>
            </a:r>
            <a:r>
              <a:rPr lang="en-US" altLang="zh-CN" sz="3200" dirty="0">
                <a:solidFill>
                  <a:schemeClr val="tx1"/>
                </a:solidFill>
                <a:ea typeface="宋体" panose="02010600030101010101" pitchFamily="2" charset="-122"/>
              </a:rPr>
              <a:t>2002</a:t>
            </a:r>
            <a:r>
              <a:rPr lang="zh-CN" altLang="en-US" sz="3200" dirty="0">
                <a:solidFill>
                  <a:schemeClr val="tx1"/>
                </a:solidFill>
                <a:ea typeface="宋体" panose="02010600030101010101" pitchFamily="2" charset="-122"/>
              </a:rPr>
              <a:t>年</a:t>
            </a:r>
            <a:r>
              <a:rPr lang="en-US" altLang="zh-CN" sz="3200" dirty="0">
                <a:solidFill>
                  <a:schemeClr val="tx1"/>
                </a:solidFill>
                <a:ea typeface="宋体" panose="02010600030101010101" pitchFamily="2" charset="-122"/>
              </a:rPr>
              <a:t>11</a:t>
            </a:r>
            <a:r>
              <a:rPr lang="zh-CN" altLang="en-US" sz="3200" dirty="0">
                <a:solidFill>
                  <a:schemeClr val="tx1"/>
                </a:solidFill>
                <a:ea typeface="宋体" panose="02010600030101010101" pitchFamily="2" charset="-122"/>
              </a:rPr>
              <a:t>月</a:t>
            </a:r>
            <a:r>
              <a:rPr lang="en-US" altLang="zh-CN" sz="3200" dirty="0">
                <a:solidFill>
                  <a:schemeClr val="tx1"/>
                </a:solidFill>
                <a:ea typeface="宋体" panose="02010600030101010101" pitchFamily="2" charset="-122"/>
              </a:rPr>
              <a:t>1</a:t>
            </a:r>
            <a:r>
              <a:rPr lang="zh-CN" altLang="en-US" sz="3200" dirty="0">
                <a:solidFill>
                  <a:schemeClr val="tx1"/>
                </a:solidFill>
                <a:ea typeface="宋体" panose="02010600030101010101" pitchFamily="2" charset="-122"/>
              </a:rPr>
              <a:t>日由教育部和卫生部联合发布施行的</a:t>
            </a:r>
            <a:r>
              <a:rPr lang="en-US" altLang="zh-CN" sz="3200" dirty="0">
                <a:solidFill>
                  <a:schemeClr val="tx1"/>
                </a:solidFill>
                <a:ea typeface="宋体" panose="02010600030101010101" pitchFamily="2" charset="-122"/>
              </a:rPr>
              <a:t>《</a:t>
            </a:r>
            <a:r>
              <a:rPr lang="zh-CN" altLang="en-US" sz="3200" dirty="0">
                <a:solidFill>
                  <a:schemeClr val="tx1"/>
                </a:solidFill>
                <a:ea typeface="宋体" panose="02010600030101010101" pitchFamily="2" charset="-122"/>
              </a:rPr>
              <a:t>学校食堂与学生集体用餐卫生管理规定</a:t>
            </a:r>
            <a:r>
              <a:rPr lang="en-US" altLang="zh-CN" sz="320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已废止</a:t>
            </a:r>
            <a:endParaRPr lang="en-US" altLang="zh-CN" sz="3200" dirty="0" smtClean="0">
              <a:solidFill>
                <a:schemeClr val="tx1"/>
              </a:solidFill>
              <a:ea typeface="宋体" panose="02010600030101010101" pitchFamily="2" charset="-122"/>
            </a:endParaRPr>
          </a:p>
          <a:p>
            <a:endParaRPr lang="en-US" altLang="zh-CN" sz="3200" dirty="0" smtClean="0">
              <a:solidFill>
                <a:schemeClr val="tx1"/>
              </a:solidFill>
              <a:ea typeface="宋体" panose="02010600030101010101" pitchFamily="2" charset="-122"/>
            </a:endParaRPr>
          </a:p>
          <a:p>
            <a:r>
              <a:rPr lang="en-US" altLang="zh-CN" sz="3200" dirty="0" smtClean="0">
                <a:solidFill>
                  <a:schemeClr val="tx1"/>
                </a:solidFill>
                <a:ea typeface="宋体" panose="02010600030101010101" pitchFamily="2" charset="-122"/>
              </a:rPr>
              <a:t>2</a:t>
            </a:r>
            <a:r>
              <a:rPr lang="zh-CN" altLang="en-US" sz="3200" dirty="0" smtClean="0">
                <a:solidFill>
                  <a:schemeClr val="tx1"/>
                </a:solidFill>
                <a:ea typeface="宋体" panose="02010600030101010101" pitchFamily="2" charset="-122"/>
              </a:rPr>
              <a:t>．</a:t>
            </a:r>
            <a:r>
              <a:rPr lang="en-US" altLang="zh-CN" sz="3200" dirty="0" smtClean="0">
                <a:solidFill>
                  <a:schemeClr val="tx1"/>
                </a:solidFill>
                <a:ea typeface="宋体" panose="02010600030101010101" pitchFamily="2" charset="-122"/>
              </a:rPr>
              <a:t>2006</a:t>
            </a:r>
            <a:r>
              <a:rPr lang="zh-CN" altLang="en-US" sz="3200" dirty="0" smtClean="0">
                <a:solidFill>
                  <a:schemeClr val="tx1"/>
                </a:solidFill>
                <a:ea typeface="宋体" panose="02010600030101010101" pitchFamily="2" charset="-122"/>
              </a:rPr>
              <a:t>年</a:t>
            </a:r>
            <a:r>
              <a:rPr lang="en-US" altLang="zh-CN" sz="3200" dirty="0" smtClean="0">
                <a:solidFill>
                  <a:schemeClr val="tx1"/>
                </a:solidFill>
                <a:ea typeface="宋体" panose="02010600030101010101" pitchFamily="2" charset="-122"/>
              </a:rPr>
              <a:t>1</a:t>
            </a:r>
            <a:r>
              <a:rPr lang="zh-CN" altLang="en-US" sz="3200" dirty="0" smtClean="0">
                <a:solidFill>
                  <a:schemeClr val="tx1"/>
                </a:solidFill>
                <a:ea typeface="宋体" panose="02010600030101010101" pitchFamily="2" charset="-122"/>
              </a:rPr>
              <a:t>月</a:t>
            </a:r>
            <a:r>
              <a:rPr lang="en-US" altLang="zh-CN" sz="3200" dirty="0" smtClean="0">
                <a:solidFill>
                  <a:schemeClr val="tx1"/>
                </a:solidFill>
                <a:ea typeface="宋体" panose="02010600030101010101" pitchFamily="2" charset="-122"/>
              </a:rPr>
              <a:t>1</a:t>
            </a:r>
            <a:r>
              <a:rPr lang="zh-CN" altLang="en-US" sz="3200" dirty="0" smtClean="0">
                <a:solidFill>
                  <a:schemeClr val="tx1"/>
                </a:solidFill>
                <a:ea typeface="宋体" panose="02010600030101010101" pitchFamily="2" charset="-122"/>
              </a:rPr>
              <a:t>日由卫生部和教育部联合制定施行的</a:t>
            </a:r>
            <a:r>
              <a:rPr lang="en-US" altLang="zh-CN" sz="3200" dirty="0" smtClean="0">
                <a:solidFill>
                  <a:schemeClr val="tx1"/>
                </a:solidFill>
                <a:ea typeface="宋体" panose="02010600030101010101" pitchFamily="2" charset="-122"/>
              </a:rPr>
              <a:t>《</a:t>
            </a:r>
            <a:r>
              <a:rPr lang="zh-CN" altLang="en-US" sz="3200" dirty="0" smtClean="0">
                <a:solidFill>
                  <a:schemeClr val="tx1"/>
                </a:solidFill>
                <a:ea typeface="宋体" panose="02010600030101010101" pitchFamily="2" charset="-122"/>
              </a:rPr>
              <a:t>学校食物中毒事故行政责任追究暂行规定</a:t>
            </a:r>
            <a:r>
              <a:rPr lang="en-US" altLang="zh-CN" sz="3200" dirty="0" smtClean="0">
                <a:solidFill>
                  <a:schemeClr val="tx1"/>
                </a:solidFill>
                <a:ea typeface="宋体" panose="02010600030101010101" pitchFamily="2" charset="-122"/>
              </a:rPr>
              <a:t>》</a:t>
            </a:r>
            <a:endParaRPr lang="en-US" altLang="zh-CN" sz="3200" dirty="0" smtClean="0">
              <a:solidFill>
                <a:schemeClr val="tx1"/>
              </a:solidFill>
              <a:ea typeface="宋体" panose="02010600030101010101" pitchFamily="2" charset="-122"/>
            </a:endParaRPr>
          </a:p>
          <a:p>
            <a:endParaRPr lang="en-US" altLang="zh-CN" sz="3200" dirty="0">
              <a:solidFill>
                <a:schemeClr val="tx1"/>
              </a:solidFill>
              <a:ea typeface="宋体" panose="02010600030101010101" pitchFamily="2" charset="-122"/>
            </a:endParaRPr>
          </a:p>
          <a:p>
            <a:endParaRPr lang="zh-CN" altLang="en-US" sz="3200" dirty="0">
              <a:solidFill>
                <a:schemeClr val="tx1"/>
              </a:solidFill>
              <a:ea typeface="宋体" panose="02010600030101010101" pitchFamily="2" charset="-122"/>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ChangeArrowheads="1"/>
          </p:cNvSpPr>
          <p:nvPr/>
        </p:nvSpPr>
        <p:spPr bwMode="auto">
          <a:xfrm>
            <a:off x="1676400" y="-315913"/>
            <a:ext cx="7072313" cy="7281863"/>
          </a:xfrm>
          <a:prstGeom prst="rect">
            <a:avLst/>
          </a:prstGeom>
          <a:noFill/>
          <a:ln w="9525">
            <a:noFill/>
            <a:miter lim="800000"/>
          </a:ln>
        </p:spPr>
        <p:txBody>
          <a:bodyPr>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ea typeface="宋体" panose="02010600030101010101" pitchFamily="2" charset="-122"/>
              </a:rPr>
              <a:t>3</a:t>
            </a:r>
            <a:r>
              <a:rPr lang="zh-CN" altLang="en-US" sz="3200" dirty="0" smtClean="0">
                <a:solidFill>
                  <a:schemeClr val="tx1"/>
                </a:solidFill>
                <a:ea typeface="宋体" panose="02010600030101010101" pitchFamily="2" charset="-122"/>
              </a:rPr>
              <a:t>．</a:t>
            </a:r>
            <a:r>
              <a:rPr lang="en-US" altLang="zh-CN" sz="3200" dirty="0">
                <a:solidFill>
                  <a:schemeClr val="tx1"/>
                </a:solidFill>
                <a:ea typeface="宋体" panose="02010600030101010101" pitchFamily="2" charset="-122"/>
              </a:rPr>
              <a:t>2010</a:t>
            </a:r>
            <a:r>
              <a:rPr lang="zh-CN" altLang="en-US" sz="3200" dirty="0">
                <a:solidFill>
                  <a:schemeClr val="tx1"/>
                </a:solidFill>
                <a:ea typeface="宋体" panose="02010600030101010101" pitchFamily="2" charset="-122"/>
              </a:rPr>
              <a:t>年</a:t>
            </a:r>
            <a:r>
              <a:rPr lang="en-US" altLang="zh-CN" sz="3200" dirty="0">
                <a:solidFill>
                  <a:schemeClr val="tx1"/>
                </a:solidFill>
                <a:ea typeface="宋体" panose="02010600030101010101" pitchFamily="2" charset="-122"/>
              </a:rPr>
              <a:t>4</a:t>
            </a:r>
            <a:r>
              <a:rPr lang="zh-CN" altLang="en-US" sz="3200" dirty="0">
                <a:solidFill>
                  <a:schemeClr val="tx1"/>
                </a:solidFill>
                <a:ea typeface="宋体" panose="02010600030101010101" pitchFamily="2" charset="-122"/>
              </a:rPr>
              <a:t>月</a:t>
            </a:r>
            <a:r>
              <a:rPr lang="en-US" altLang="zh-CN" sz="3200" dirty="0">
                <a:solidFill>
                  <a:schemeClr val="tx1"/>
                </a:solidFill>
                <a:ea typeface="宋体" panose="02010600030101010101" pitchFamily="2" charset="-122"/>
              </a:rPr>
              <a:t>23</a:t>
            </a:r>
            <a:r>
              <a:rPr lang="zh-CN" altLang="en-US" sz="3200" dirty="0">
                <a:solidFill>
                  <a:schemeClr val="tx1"/>
                </a:solidFill>
                <a:ea typeface="宋体" panose="02010600030101010101" pitchFamily="2" charset="-122"/>
              </a:rPr>
              <a:t>日由国家食品药品监督管理局和教育部联合发布施行的</a:t>
            </a:r>
            <a:r>
              <a:rPr lang="en-US" altLang="zh-CN" sz="3200" dirty="0">
                <a:solidFill>
                  <a:schemeClr val="tx1"/>
                </a:solidFill>
                <a:ea typeface="宋体" panose="02010600030101010101" pitchFamily="2" charset="-122"/>
              </a:rPr>
              <a:t>《</a:t>
            </a:r>
            <a:r>
              <a:rPr lang="zh-CN" altLang="en-US" sz="3200" dirty="0">
                <a:solidFill>
                  <a:schemeClr val="tx1"/>
                </a:solidFill>
                <a:ea typeface="宋体" panose="02010600030101010101" pitchFamily="2" charset="-122"/>
              </a:rPr>
              <a:t>关于进一步加强学校食堂食品安全工作的意见</a:t>
            </a:r>
            <a:r>
              <a:rPr lang="zh-CN" altLang="en-US" sz="3200" b="0" dirty="0">
                <a:solidFill>
                  <a:schemeClr val="tx1"/>
                </a:solidFill>
                <a:ea typeface="宋体" panose="02010600030101010101" pitchFamily="2" charset="-122"/>
              </a:rPr>
              <a:t> </a:t>
            </a:r>
            <a:r>
              <a:rPr lang="en-US" altLang="zh-CN" sz="3200" dirty="0">
                <a:solidFill>
                  <a:schemeClr val="tx1"/>
                </a:solidFill>
                <a:ea typeface="宋体" panose="02010600030101010101" pitchFamily="2" charset="-122"/>
              </a:rPr>
              <a:t>》</a:t>
            </a:r>
            <a:endParaRPr lang="en-US" altLang="zh-CN" sz="3200" dirty="0">
              <a:solidFill>
                <a:schemeClr val="tx1"/>
              </a:solidFill>
              <a:ea typeface="宋体" panose="02010600030101010101" pitchFamily="2" charset="-122"/>
            </a:endParaRPr>
          </a:p>
          <a:p>
            <a:pPr algn="ctr"/>
            <a:endParaRPr lang="zh-CN" altLang="en-US" sz="3200" dirty="0">
              <a:solidFill>
                <a:schemeClr val="tx1"/>
              </a:solidFill>
              <a:ea typeface="宋体" panose="02010600030101010101" pitchFamily="2" charset="-122"/>
            </a:endParaRPr>
          </a:p>
          <a:p>
            <a:r>
              <a:rPr lang="zh-CN" altLang="en-US" sz="2400" b="0" dirty="0">
                <a:solidFill>
                  <a:schemeClr val="tx1"/>
                </a:solidFill>
                <a:ea typeface="宋体" panose="02010600030101010101" pitchFamily="2" charset="-122"/>
              </a:rPr>
              <a:t>●</a:t>
            </a:r>
            <a:r>
              <a:rPr lang="zh-CN" altLang="en-US" sz="3200" b="0" dirty="0">
                <a:solidFill>
                  <a:schemeClr val="tx1"/>
                </a:solidFill>
                <a:ea typeface="宋体" panose="02010600030101010101" pitchFamily="2" charset="-122"/>
              </a:rPr>
              <a:t> </a:t>
            </a:r>
            <a:r>
              <a:rPr lang="zh-CN" altLang="en-US" sz="3200" dirty="0">
                <a:solidFill>
                  <a:schemeClr val="tx1"/>
                </a:solidFill>
                <a:ea typeface="宋体" panose="02010600030101010101" pitchFamily="2" charset="-122"/>
              </a:rPr>
              <a:t>各级教育行政部门要积极争取当地</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政府的支持，进一步加大农村学校</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食堂基础建设力度，在学校规划、</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建设</a:t>
            </a:r>
            <a:r>
              <a:rPr lang="en-US" altLang="zh-CN" sz="3200" dirty="0">
                <a:solidFill>
                  <a:schemeClr val="tx1"/>
                </a:solidFill>
                <a:ea typeface="宋体" panose="02010600030101010101" pitchFamily="2" charset="-122"/>
              </a:rPr>
              <a:t>(</a:t>
            </a:r>
            <a:r>
              <a:rPr lang="zh-CN" altLang="en-US" sz="3200" dirty="0">
                <a:solidFill>
                  <a:schemeClr val="tx1"/>
                </a:solidFill>
                <a:ea typeface="宋体" panose="02010600030101010101" pitchFamily="2" charset="-122"/>
              </a:rPr>
              <a:t>包括改建、扩建</a:t>
            </a:r>
            <a:r>
              <a:rPr lang="en-US" altLang="zh-CN" sz="3200" dirty="0">
                <a:solidFill>
                  <a:schemeClr val="tx1"/>
                </a:solidFill>
                <a:ea typeface="宋体" panose="02010600030101010101" pitchFamily="2" charset="-122"/>
              </a:rPr>
              <a:t>)</a:t>
            </a:r>
            <a:r>
              <a:rPr lang="zh-CN" altLang="en-US" sz="3200" dirty="0">
                <a:solidFill>
                  <a:schemeClr val="tx1"/>
                </a:solidFill>
                <a:ea typeface="宋体" panose="02010600030101010101" pitchFamily="2" charset="-122"/>
              </a:rPr>
              <a:t>过程中统筹考</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虑食堂设施和条件的改善，把学校</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食堂建设纳入中小学校舍安全工程</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等相关教育工程。</a:t>
            </a:r>
            <a:endParaRPr lang="zh-CN" altLang="en-US" sz="3200" dirty="0">
              <a:solidFill>
                <a:schemeClr val="tx1"/>
              </a:solidFill>
              <a:ea typeface="黑体" panose="02010609060101010101" pitchFamily="2" charset="-122"/>
            </a:endParaRPr>
          </a:p>
          <a:p>
            <a:endParaRPr lang="zh-CN" altLang="en-US" sz="4000" dirty="0">
              <a:solidFill>
                <a:schemeClr val="tx1"/>
              </a:solidFill>
              <a:ea typeface="华文新魏" panose="02010800040101010101" pitchFamily="2" charset="-122"/>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ChangeArrowheads="1"/>
          </p:cNvSpPr>
          <p:nvPr/>
        </p:nvSpPr>
        <p:spPr bwMode="auto">
          <a:xfrm>
            <a:off x="1676400" y="0"/>
            <a:ext cx="7072313" cy="7159625"/>
          </a:xfrm>
          <a:prstGeom prst="rect">
            <a:avLst/>
          </a:prstGeom>
          <a:noFill/>
          <a:ln w="9525">
            <a:noFill/>
            <a:miter lim="800000"/>
          </a:ln>
        </p:spPr>
        <p:txBody>
          <a:bodyPr>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zh-CN" altLang="en-US" sz="2400" b="0" dirty="0">
                <a:solidFill>
                  <a:schemeClr val="tx1"/>
                </a:solidFill>
                <a:ea typeface="宋体" panose="02010600030101010101" pitchFamily="2" charset="-122"/>
              </a:rPr>
              <a:t>● </a:t>
            </a:r>
            <a:r>
              <a:rPr lang="zh-CN" altLang="en-US" sz="3200" dirty="0">
                <a:solidFill>
                  <a:schemeClr val="tx1"/>
                </a:solidFill>
                <a:ea typeface="宋体" panose="02010600030101010101" pitchFamily="2" charset="-122"/>
              </a:rPr>
              <a:t>要制定严格的准入要求，规范学校</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食堂的承包经营活动，督促承包人</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落实各项管理制度。</a:t>
            </a:r>
            <a:endParaRPr lang="zh-CN" altLang="en-US" sz="3200" dirty="0">
              <a:solidFill>
                <a:schemeClr val="tx1"/>
              </a:solidFill>
              <a:ea typeface="宋体" panose="02010600030101010101" pitchFamily="2" charset="-122"/>
            </a:endParaRPr>
          </a:p>
          <a:p>
            <a:endParaRPr lang="zh-CN" altLang="en-US" sz="2400" b="0" dirty="0">
              <a:solidFill>
                <a:schemeClr val="tx1"/>
              </a:solidFill>
              <a:ea typeface="宋体" panose="02010600030101010101" pitchFamily="2" charset="-122"/>
            </a:endParaRPr>
          </a:p>
          <a:p>
            <a:r>
              <a:rPr lang="zh-CN" altLang="en-US" sz="2400" b="0" dirty="0">
                <a:solidFill>
                  <a:schemeClr val="tx1"/>
                </a:solidFill>
                <a:ea typeface="宋体" panose="02010600030101010101" pitchFamily="2" charset="-122"/>
              </a:rPr>
              <a:t>● </a:t>
            </a:r>
            <a:r>
              <a:rPr lang="zh-CN" altLang="en-US" sz="3200" dirty="0">
                <a:solidFill>
                  <a:schemeClr val="tx1"/>
                </a:solidFill>
                <a:ea typeface="宋体" panose="02010600030101010101" pitchFamily="2" charset="-122"/>
              </a:rPr>
              <a:t>各级食品药品监管部门应建立和完</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善食物中毒事故信息通报、报告制</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度，及时将学校食堂许可情况、日</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常监督检查结果、违法行为查处情</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况等向教育行政部门通报，重要情</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况应会同教育行政部门向当地政府</a:t>
            </a:r>
            <a:endParaRPr lang="zh-CN" altLang="en-US" sz="3200" dirty="0">
              <a:solidFill>
                <a:schemeClr val="tx1"/>
              </a:solidFill>
              <a:ea typeface="宋体" panose="02010600030101010101" pitchFamily="2" charset="-122"/>
            </a:endParaRPr>
          </a:p>
          <a:p>
            <a:r>
              <a:rPr lang="zh-CN" altLang="en-US" sz="3200" dirty="0">
                <a:solidFill>
                  <a:schemeClr val="tx1"/>
                </a:solidFill>
                <a:ea typeface="宋体" panose="02010600030101010101" pitchFamily="2" charset="-122"/>
              </a:rPr>
              <a:t>    或上级监管部门报告。</a:t>
            </a:r>
            <a:br>
              <a:rPr lang="zh-CN" altLang="en-US" sz="3200" dirty="0">
                <a:solidFill>
                  <a:schemeClr val="tx1"/>
                </a:solidFill>
                <a:ea typeface="宋体" panose="02010600030101010101" pitchFamily="2" charset="-122"/>
              </a:rPr>
            </a:br>
            <a:endParaRPr lang="zh-CN" altLang="en-US" sz="3200" dirty="0">
              <a:solidFill>
                <a:schemeClr val="tx1"/>
              </a:solidFill>
              <a:ea typeface="黑体" panose="02010609060101010101" pitchFamily="2" charset="-122"/>
            </a:endParaRPr>
          </a:p>
          <a:p>
            <a:endParaRPr lang="zh-CN" altLang="en-US" sz="4000" dirty="0">
              <a:solidFill>
                <a:schemeClr val="tx1"/>
              </a:solidFill>
              <a:ea typeface="华文新魏" panose="02010800040101010101" pitchFamily="2" charset="-122"/>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1691680" y="1052736"/>
            <a:ext cx="6856289" cy="4278094"/>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endParaRPr lang="en-US" altLang="zh-CN" sz="3200" dirty="0" smtClean="0">
              <a:solidFill>
                <a:schemeClr val="tx1"/>
              </a:solidFill>
            </a:endParaRPr>
          </a:p>
          <a:p>
            <a:r>
              <a:rPr lang="en-US" altLang="zh-CN" sz="3200" dirty="0" smtClean="0">
                <a:solidFill>
                  <a:schemeClr val="tx1"/>
                </a:solidFill>
              </a:rPr>
              <a:t>4.</a:t>
            </a:r>
            <a:r>
              <a:rPr lang="zh-CN" altLang="zh-CN" sz="3200" dirty="0" smtClean="0">
                <a:solidFill>
                  <a:schemeClr val="tx1"/>
                </a:solidFill>
              </a:rPr>
              <a:t> </a:t>
            </a:r>
            <a:r>
              <a:rPr lang="en-US" altLang="zh-CN" sz="3200" dirty="0" smtClean="0">
                <a:solidFill>
                  <a:schemeClr val="tx1"/>
                </a:solidFill>
              </a:rPr>
              <a:t> 2019</a:t>
            </a:r>
            <a:r>
              <a:rPr lang="zh-CN" altLang="en-US" sz="3200" dirty="0" smtClean="0">
                <a:solidFill>
                  <a:schemeClr val="tx1"/>
                </a:solidFill>
              </a:rPr>
              <a:t>年</a:t>
            </a:r>
            <a:r>
              <a:rPr lang="en-US" altLang="zh-CN" sz="3200" dirty="0" smtClean="0">
                <a:solidFill>
                  <a:schemeClr val="tx1"/>
                </a:solidFill>
              </a:rPr>
              <a:t>2</a:t>
            </a:r>
            <a:r>
              <a:rPr lang="zh-CN" altLang="en-US" sz="3200" dirty="0" smtClean="0">
                <a:solidFill>
                  <a:schemeClr val="tx1"/>
                </a:solidFill>
              </a:rPr>
              <a:t>月</a:t>
            </a:r>
            <a:r>
              <a:rPr lang="en-US" altLang="zh-CN" sz="3200" dirty="0" smtClean="0">
                <a:solidFill>
                  <a:schemeClr val="tx1"/>
                </a:solidFill>
              </a:rPr>
              <a:t>20</a:t>
            </a:r>
            <a:r>
              <a:rPr lang="zh-CN" altLang="en-US" sz="3200" dirty="0" smtClean="0">
                <a:solidFill>
                  <a:schemeClr val="tx1"/>
                </a:solidFill>
              </a:rPr>
              <a:t>日</a:t>
            </a:r>
            <a:r>
              <a:rPr lang="zh-CN" altLang="zh-CN" sz="3200" dirty="0" smtClean="0">
                <a:solidFill>
                  <a:schemeClr val="tx1"/>
                </a:solidFill>
              </a:rPr>
              <a:t>教育部</a:t>
            </a:r>
            <a:r>
              <a:rPr lang="zh-CN" altLang="en-US" sz="3200" dirty="0" smtClean="0">
                <a:solidFill>
                  <a:schemeClr val="tx1"/>
                </a:solidFill>
              </a:rPr>
              <a:t>、</a:t>
            </a:r>
            <a:r>
              <a:rPr lang="zh-CN" altLang="zh-CN" sz="3200" dirty="0" smtClean="0">
                <a:solidFill>
                  <a:schemeClr val="tx1"/>
                </a:solidFill>
              </a:rPr>
              <a:t>国家市场监督管理总局</a:t>
            </a:r>
            <a:r>
              <a:rPr lang="zh-CN" altLang="en-US" sz="3200" dirty="0" smtClean="0">
                <a:solidFill>
                  <a:schemeClr val="tx1"/>
                </a:solidFill>
              </a:rPr>
              <a:t>、</a:t>
            </a:r>
            <a:r>
              <a:rPr lang="zh-CN" altLang="zh-CN" sz="3200" dirty="0" smtClean="0">
                <a:solidFill>
                  <a:schemeClr val="tx1"/>
                </a:solidFill>
              </a:rPr>
              <a:t>国家卫生健康委员会</a:t>
            </a:r>
            <a:r>
              <a:rPr lang="zh-CN" altLang="en-US" sz="3200" dirty="0" smtClean="0">
                <a:solidFill>
                  <a:schemeClr val="tx1"/>
                </a:solidFill>
              </a:rPr>
              <a:t>第</a:t>
            </a:r>
            <a:r>
              <a:rPr lang="en-US" altLang="zh-CN" sz="3200" dirty="0" smtClean="0">
                <a:solidFill>
                  <a:schemeClr val="tx1"/>
                </a:solidFill>
              </a:rPr>
              <a:t>45</a:t>
            </a:r>
            <a:r>
              <a:rPr lang="zh-CN" altLang="en-US" sz="3200" dirty="0" smtClean="0">
                <a:solidFill>
                  <a:schemeClr val="tx1"/>
                </a:solidFill>
              </a:rPr>
              <a:t>号令</a:t>
            </a:r>
            <a:r>
              <a:rPr lang="zh-CN" altLang="zh-CN" sz="3200" dirty="0" smtClean="0">
                <a:solidFill>
                  <a:schemeClr val="tx1"/>
                </a:solidFill>
              </a:rPr>
              <a:t>《学校食品安全与营养健康管理规定》</a:t>
            </a:r>
            <a:r>
              <a:rPr lang="en-US" altLang="zh-CN" sz="3200" dirty="0" smtClean="0">
                <a:solidFill>
                  <a:schemeClr val="tx1"/>
                </a:solidFill>
              </a:rPr>
              <a:t>   2019</a:t>
            </a:r>
            <a:r>
              <a:rPr lang="zh-CN" altLang="zh-CN" sz="3200" dirty="0" smtClean="0">
                <a:solidFill>
                  <a:schemeClr val="tx1"/>
                </a:solidFill>
              </a:rPr>
              <a:t>年</a:t>
            </a:r>
            <a:r>
              <a:rPr lang="en-US" altLang="zh-CN" sz="3200" dirty="0" smtClean="0">
                <a:solidFill>
                  <a:schemeClr val="tx1"/>
                </a:solidFill>
              </a:rPr>
              <a:t>4</a:t>
            </a:r>
            <a:r>
              <a:rPr lang="zh-CN" altLang="zh-CN" sz="3200" dirty="0" smtClean="0">
                <a:solidFill>
                  <a:schemeClr val="tx1"/>
                </a:solidFill>
              </a:rPr>
              <a:t>月</a:t>
            </a:r>
            <a:r>
              <a:rPr lang="en-US" altLang="zh-CN" sz="3200" dirty="0" smtClean="0">
                <a:solidFill>
                  <a:schemeClr val="tx1"/>
                </a:solidFill>
              </a:rPr>
              <a:t>1</a:t>
            </a:r>
            <a:r>
              <a:rPr lang="zh-CN" altLang="zh-CN" sz="3200" dirty="0" smtClean="0">
                <a:solidFill>
                  <a:schemeClr val="tx1"/>
                </a:solidFill>
              </a:rPr>
              <a:t>日起施行</a:t>
            </a:r>
            <a:endParaRPr lang="zh-CN" altLang="zh-CN" sz="3200" dirty="0" smtClean="0">
              <a:solidFill>
                <a:schemeClr val="tx1"/>
              </a:solidFill>
            </a:endParaRPr>
          </a:p>
          <a:p>
            <a:endParaRPr lang="en-US" altLang="zh-CN" sz="3200" dirty="0" smtClean="0">
              <a:solidFill>
                <a:schemeClr val="tx1"/>
              </a:solidFill>
              <a:ea typeface="宋体" panose="02010600030101010101" pitchFamily="2" charset="-122"/>
            </a:endParaRPr>
          </a:p>
          <a:p>
            <a:endParaRPr lang="zh-CN" altLang="en-US" sz="3200" b="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ChangeArrowheads="1"/>
          </p:cNvSpPr>
          <p:nvPr/>
        </p:nvSpPr>
        <p:spPr bwMode="auto">
          <a:xfrm>
            <a:off x="1676400" y="188913"/>
            <a:ext cx="7072313" cy="6617196"/>
          </a:xfrm>
          <a:prstGeom prst="rect">
            <a:avLst/>
          </a:prstGeom>
          <a:noFill/>
          <a:ln w="9525">
            <a:noFill/>
            <a:miter lim="800000"/>
          </a:ln>
        </p:spPr>
        <p:txBody>
          <a:bodyPr>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zh-CN" altLang="en-US" sz="2400" b="0" dirty="0" smtClean="0">
                <a:solidFill>
                  <a:schemeClr val="tx1"/>
                </a:solidFill>
                <a:ea typeface="宋体" panose="02010600030101010101" pitchFamily="2" charset="-122"/>
              </a:rPr>
              <a:t>● </a:t>
            </a:r>
            <a:r>
              <a:rPr lang="zh-CN" altLang="zh-CN" sz="3200" dirty="0" smtClean="0">
                <a:solidFill>
                  <a:schemeClr val="tx1"/>
                </a:solidFill>
                <a:latin typeface="宋体" panose="02010600030101010101" pitchFamily="2" charset="-122"/>
                <a:ea typeface="宋体" panose="02010600030101010101" pitchFamily="2" charset="-122"/>
              </a:rPr>
              <a:t>集中用餐是指学校通过食堂供餐或者外购食品（包括从供餐单位订餐）等形式，集中向学生和教职工提供食品的行为。</a:t>
            </a:r>
            <a:endParaRPr lang="zh-CN" altLang="zh-CN" sz="3200" dirty="0" smtClean="0">
              <a:solidFill>
                <a:schemeClr val="tx1"/>
              </a:solidFill>
              <a:latin typeface="宋体" panose="02010600030101010101" pitchFamily="2" charset="-122"/>
              <a:ea typeface="宋体" panose="02010600030101010101" pitchFamily="2" charset="-122"/>
            </a:endParaRPr>
          </a:p>
          <a:p>
            <a:endParaRPr lang="zh-CN" altLang="en-US" sz="2400" b="0" dirty="0">
              <a:solidFill>
                <a:schemeClr val="tx1"/>
              </a:solidFill>
              <a:latin typeface="宋体" panose="02010600030101010101" pitchFamily="2" charset="-122"/>
              <a:ea typeface="宋体" panose="02010600030101010101" pitchFamily="2" charset="-122"/>
            </a:endParaRPr>
          </a:p>
          <a:p>
            <a:r>
              <a:rPr lang="zh-CN" altLang="en-US" sz="2400" b="0" dirty="0" smtClean="0">
                <a:solidFill>
                  <a:schemeClr val="tx1"/>
                </a:solidFill>
                <a:latin typeface="宋体" panose="02010600030101010101" pitchFamily="2" charset="-122"/>
                <a:ea typeface="宋体" panose="02010600030101010101" pitchFamily="2" charset="-122"/>
              </a:rPr>
              <a:t>● </a:t>
            </a:r>
            <a:r>
              <a:rPr lang="zh-CN" altLang="zh-CN" sz="3200" dirty="0" smtClean="0">
                <a:solidFill>
                  <a:schemeClr val="tx1"/>
                </a:solidFill>
                <a:latin typeface="宋体" panose="02010600030101010101" pitchFamily="2" charset="-122"/>
                <a:ea typeface="宋体" panose="02010600030101010101" pitchFamily="2" charset="-122"/>
              </a:rPr>
              <a:t>学校集中用餐实行预防为主、全程监控、属地管理、学校落实的原则，建立教育、食品安全监督管理、卫生健康等部门分工负责的工作机制</a:t>
            </a:r>
            <a:r>
              <a:rPr lang="zh-CN" altLang="en-US" sz="3200" dirty="0" smtClean="0">
                <a:solidFill>
                  <a:schemeClr val="tx1"/>
                </a:solidFill>
                <a:latin typeface="宋体" panose="02010600030101010101" pitchFamily="2" charset="-122"/>
                <a:ea typeface="宋体" panose="02010600030101010101" pitchFamily="2" charset="-122"/>
              </a:rPr>
              <a:t>。</a:t>
            </a:r>
            <a:endParaRPr lang="zh-CN" altLang="en-US" sz="3200" dirty="0">
              <a:solidFill>
                <a:schemeClr val="tx1"/>
              </a:solidFill>
              <a:latin typeface="宋体" panose="02010600030101010101" pitchFamily="2" charset="-122"/>
              <a:ea typeface="宋体" panose="02010600030101010101" pitchFamily="2" charset="-122"/>
            </a:endParaRPr>
          </a:p>
          <a:p>
            <a:endParaRPr lang="zh-CN" altLang="en-US" sz="3200" dirty="0">
              <a:solidFill>
                <a:schemeClr val="tx1"/>
              </a:solidFill>
              <a:ea typeface="宋体" panose="02010600030101010101" pitchFamily="2" charset="-122"/>
            </a:endParaRPr>
          </a:p>
          <a:p>
            <a:r>
              <a:rPr lang="zh-CN" altLang="en-US" sz="3200" dirty="0" smtClean="0">
                <a:solidFill>
                  <a:schemeClr val="tx1"/>
                </a:solidFill>
                <a:latin typeface="宋体" panose="02010600030101010101" pitchFamily="2" charset="-122"/>
                <a:ea typeface="宋体" panose="02010600030101010101" pitchFamily="2" charset="-122"/>
              </a:rPr>
              <a:t> </a:t>
            </a:r>
            <a:endParaRPr lang="zh-CN" altLang="en-US" sz="3200" dirty="0">
              <a:solidFill>
                <a:schemeClr val="tx1"/>
              </a:solidFill>
              <a:latin typeface="宋体" panose="02010600030101010101" pitchFamily="2" charset="-122"/>
              <a:ea typeface="宋体" panose="02010600030101010101" pitchFamily="2" charset="-122"/>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ChangeArrowheads="1"/>
          </p:cNvSpPr>
          <p:nvPr/>
        </p:nvSpPr>
        <p:spPr bwMode="auto">
          <a:xfrm>
            <a:off x="1476375" y="-531813"/>
            <a:ext cx="7488238" cy="7478970"/>
          </a:xfrm>
          <a:prstGeom prst="rect">
            <a:avLst/>
          </a:prstGeom>
          <a:noFill/>
          <a:ln w="9525">
            <a:noFill/>
            <a:miter lim="800000"/>
          </a:ln>
        </p:spPr>
        <p:txBody>
          <a:bodyPr>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endParaRPr lang="en-US" altLang="zh-CN" sz="2400" b="0" dirty="0" smtClean="0">
              <a:solidFill>
                <a:schemeClr val="tx1"/>
              </a:solidFill>
              <a:ea typeface="宋体" panose="02010600030101010101" pitchFamily="2" charset="-122"/>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zh-CN" sz="3200" dirty="0" smtClean="0">
                <a:solidFill>
                  <a:schemeClr val="tx1"/>
                </a:solidFill>
                <a:latin typeface="+mn-ea"/>
                <a:ea typeface="+mn-ea"/>
              </a:rPr>
              <a:t>县级以上地方人民政府将学校食品安全纳入本地区食品安全事故应急预案和学校安全风险防控体系建设。</a:t>
            </a:r>
            <a:endParaRPr lang="zh-CN" altLang="zh-CN" sz="3200" dirty="0" smtClean="0">
              <a:solidFill>
                <a:schemeClr val="tx1"/>
              </a:solidFill>
              <a:latin typeface="+mn-ea"/>
              <a:ea typeface="+mn-ea"/>
            </a:endParaRPr>
          </a:p>
          <a:p>
            <a:endParaRPr lang="zh-CN" altLang="en-US" sz="3200" dirty="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zh-CN" sz="3200" dirty="0" smtClean="0">
                <a:solidFill>
                  <a:schemeClr val="tx1"/>
                </a:solidFill>
                <a:latin typeface="+mn-ea"/>
                <a:ea typeface="+mn-ea"/>
              </a:rPr>
              <a:t>教育部门应当指导和督促学校建立健全食品安全与营养健康相关管理制度</a:t>
            </a:r>
            <a:r>
              <a:rPr lang="zh-CN" altLang="en-US" sz="3200" dirty="0" smtClean="0">
                <a:solidFill>
                  <a:schemeClr val="tx1"/>
                </a:solidFill>
                <a:latin typeface="+mn-ea"/>
                <a:ea typeface="+mn-ea"/>
              </a:rPr>
              <a:t>。</a:t>
            </a:r>
            <a:endParaRPr lang="zh-CN" altLang="en-US" sz="3200" dirty="0">
              <a:solidFill>
                <a:schemeClr val="tx1"/>
              </a:solidFill>
              <a:latin typeface="+mn-ea"/>
              <a:ea typeface="+mn-ea"/>
            </a:endParaRPr>
          </a:p>
          <a:p>
            <a:endParaRPr lang="zh-CN" altLang="en-US" sz="3200" dirty="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zh-CN" sz="3200" dirty="0" smtClean="0">
                <a:solidFill>
                  <a:schemeClr val="tx1"/>
                </a:solidFill>
                <a:latin typeface="+mn-ea"/>
                <a:ea typeface="+mn-ea"/>
              </a:rPr>
              <a:t>食品安全监督管理部门应当建立学校食堂食品安全信用档案，及时向教育部门通报学校食品安全相关信息；对学校食堂食品安全管理人员进行抽查考核</a:t>
            </a:r>
            <a:r>
              <a:rPr lang="zh-CN" altLang="en-US" sz="3200" dirty="0" smtClean="0">
                <a:solidFill>
                  <a:schemeClr val="tx1"/>
                </a:solidFill>
                <a:latin typeface="+mn-ea"/>
                <a:ea typeface="+mn-ea"/>
              </a:rPr>
              <a:t>。</a:t>
            </a:r>
            <a:endParaRPr lang="zh-CN" altLang="zh-CN" sz="3200" dirty="0" smtClean="0">
              <a:solidFill>
                <a:schemeClr val="tx1"/>
              </a:solidFill>
              <a:latin typeface="+mn-ea"/>
              <a:ea typeface="+mn-ea"/>
            </a:endParaRPr>
          </a:p>
          <a:p>
            <a:r>
              <a:rPr lang="zh-CN" altLang="en-US" sz="2400" dirty="0" smtClean="0"/>
              <a:t>。</a:t>
            </a:r>
            <a:endParaRPr lang="zh-CN" altLang="en-US" sz="3200" dirty="0">
              <a:solidFill>
                <a:schemeClr val="tx1"/>
              </a:solidFill>
              <a:latin typeface="宋体" panose="02010600030101010101" pitchFamily="2" charset="-122"/>
              <a:ea typeface="宋体" panose="02010600030101010101" pitchFamily="2" charset="-122"/>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p:cNvSpPr>
          <p:nvPr/>
        </p:nvSpPr>
        <p:spPr bwMode="auto">
          <a:xfrm>
            <a:off x="1676400" y="-315913"/>
            <a:ext cx="7072313" cy="7232749"/>
          </a:xfrm>
          <a:prstGeom prst="rect">
            <a:avLst/>
          </a:prstGeom>
          <a:noFill/>
          <a:ln w="9525">
            <a:noFill/>
            <a:miter lim="800000"/>
          </a:ln>
        </p:spPr>
        <p:txBody>
          <a:bodyPr>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卫生健康主管部门应当组织开展校园食品安全风险和营养健康监测，对学校提供营养指导，倡导健康饮食理念，开展适应学校需求的营养健康专业人员培训</a:t>
            </a:r>
            <a:r>
              <a:rPr lang="zh-CN" altLang="en-US" sz="3200" dirty="0" smtClean="0">
                <a:solidFill>
                  <a:schemeClr val="tx1"/>
                </a:solidFill>
                <a:latin typeface="+mn-ea"/>
                <a:ea typeface="+mn-ea"/>
              </a:rPr>
              <a:t>。</a:t>
            </a:r>
            <a:endParaRPr lang="zh-CN" altLang="en-US" sz="3200" dirty="0">
              <a:solidFill>
                <a:schemeClr val="tx1"/>
              </a:solidFill>
              <a:latin typeface="+mn-ea"/>
              <a:ea typeface="+mn-ea"/>
            </a:endParaRPr>
          </a:p>
          <a:p>
            <a:endParaRPr lang="zh-CN" altLang="en-US" sz="3200" b="0" dirty="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鼓励有条件的地区成立学生营养健康专业指导机构，指导学校开展学生营养健康相关活动，引导合理搭配饮食</a:t>
            </a:r>
            <a:r>
              <a:rPr lang="zh-CN" altLang="en-US" sz="3200" dirty="0" smtClean="0">
                <a:solidFill>
                  <a:schemeClr val="tx1"/>
                </a:solidFill>
                <a:latin typeface="+mn-ea"/>
                <a:ea typeface="+mn-ea"/>
              </a:rPr>
              <a:t>。</a:t>
            </a:r>
            <a:r>
              <a:rPr lang="zh-CN" altLang="zh-CN" sz="3200" dirty="0" smtClean="0">
                <a:solidFill>
                  <a:schemeClr val="tx1"/>
                </a:solidFill>
                <a:latin typeface="+mn-ea"/>
                <a:ea typeface="+mn-ea"/>
              </a:rPr>
              <a:t>有条件的地方应当为中小学、幼儿园配备营养专业人员或者支持学校聘请营养专业人员。</a:t>
            </a:r>
            <a:r>
              <a:rPr lang="zh-CN" altLang="en-US" sz="3200" dirty="0" smtClean="0">
                <a:solidFill>
                  <a:schemeClr val="tx1"/>
                </a:solidFill>
                <a:latin typeface="+mn-ea"/>
                <a:ea typeface="+mn-ea"/>
              </a:rPr>
              <a:t> </a:t>
            </a:r>
            <a:endParaRPr lang="zh-CN" altLang="en-US" sz="3200" dirty="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p:cNvSpPr>
          <p:nvPr/>
        </p:nvSpPr>
        <p:spPr bwMode="auto">
          <a:xfrm>
            <a:off x="1763688" y="476671"/>
            <a:ext cx="6985025" cy="5755422"/>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zh-CN" altLang="en-US" sz="2400" b="0" dirty="0" smtClean="0">
                <a:solidFill>
                  <a:schemeClr val="tx1"/>
                </a:solidFill>
                <a:latin typeface="+mn-ea"/>
                <a:ea typeface="+mn-ea"/>
              </a:rPr>
              <a:t>● </a:t>
            </a:r>
            <a:r>
              <a:rPr lang="zh-CN" altLang="zh-CN" sz="3200" dirty="0" smtClean="0">
                <a:solidFill>
                  <a:schemeClr val="tx1"/>
                </a:solidFill>
                <a:latin typeface="宋体" panose="02010600030101010101" pitchFamily="2" charset="-122"/>
                <a:ea typeface="宋体" panose="02010600030101010101" pitchFamily="2" charset="-122"/>
              </a:rPr>
              <a:t>学校应当加强食品安全与营养健康的宣传教育，在全国食品安全宣传周、全民营养周、中国学生营养日、全国碘缺乏病防治日等重要时间节点，开展相关科学知识普及和宣传教育活动。学校应当将食品安全与营养健康相关知识纳入健康教育教学内容，通过主题班会、课外实践等形式开展经常性宣传教育活动。</a:t>
            </a:r>
            <a:endParaRPr lang="zh-CN" altLang="zh-CN" sz="3200" dirty="0" smtClean="0">
              <a:solidFill>
                <a:schemeClr val="tx1"/>
              </a:solidFill>
              <a:latin typeface="宋体" panose="02010600030101010101" pitchFamily="2" charset="-122"/>
              <a:ea typeface="宋体" panose="02010600030101010101" pitchFamily="2" charset="-122"/>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p:cNvSpPr>
          <p:nvPr/>
        </p:nvSpPr>
        <p:spPr bwMode="auto">
          <a:xfrm>
            <a:off x="1691680" y="-1"/>
            <a:ext cx="7057033" cy="6247864"/>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中小学、幼儿园一般不得在校内设置小卖部、超市等食品经营场所，确有需要设置的，应当依法取得许可，并避免售卖高盐、高糖及高脂食品。</a:t>
            </a:r>
            <a:endParaRPr lang="zh-CN" altLang="en-US" sz="3200" dirty="0" smtClean="0">
              <a:solidFill>
                <a:schemeClr val="tx1"/>
              </a:solidFill>
              <a:latin typeface="+mn-ea"/>
              <a:ea typeface="+mn-ea"/>
            </a:endParaRPr>
          </a:p>
          <a:p>
            <a:endParaRPr lang="zh-CN" altLang="en-US" sz="3200" b="0" dirty="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学校在食品采购、食堂管理、供餐单位选择等涉及学校集中用餐的重大事项上，应当以适当方式听取家长委员会或者学生代表大会、教职工代表大会意见</a:t>
            </a:r>
            <a:endParaRPr lang="zh-CN" altLang="en-US" sz="3200" dirty="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p:cNvSpPr>
          <p:nvPr/>
        </p:nvSpPr>
        <p:spPr bwMode="auto">
          <a:xfrm>
            <a:off x="1619672" y="0"/>
            <a:ext cx="7144321" cy="7370287"/>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smtClean="0">
              <a:solidFill>
                <a:schemeClr val="tx1"/>
              </a:solidFill>
              <a:ea typeface="黑体" panose="02010609060101010101" pitchFamily="2" charset="-122"/>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学校食品安全的相关工作人员、相关负责人有下列行为之一的，由学校主管教育部门给予警告或者记过处分；情节较重的，应当给予降低岗位等级或者撤职处分；情节严重的，应当给予开除处分；构成犯罪的，依法移送司法机关处理：</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（一）知道或者应当知道食品、食品原料劣质或者不合格而采购的，或者利用工作之便以其他方式谋取不正当利益的；</a:t>
            </a:r>
            <a:endParaRPr lang="zh-CN" altLang="zh-CN" sz="3200" dirty="0" smtClean="0">
              <a:solidFill>
                <a:schemeClr val="tx1"/>
              </a:solidFill>
              <a:latin typeface="+mn-ea"/>
              <a:ea typeface="+mn-ea"/>
            </a:endParaRPr>
          </a:p>
          <a:p>
            <a:r>
              <a:rPr lang="en-US" altLang="zh-CN" sz="2400" dirty="0" smtClean="0"/>
              <a:t>    </a:t>
            </a:r>
            <a:endParaRPr lang="zh-CN" altLang="en-US" sz="3200" b="0" dirty="0">
              <a:solidFill>
                <a:schemeClr val="tx1"/>
              </a:solidFill>
              <a:ea typeface="宋体" panose="02010600030101010101" pitchFamily="2" charset="-122"/>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4"/>
          <p:cNvSpPr txBox="1"/>
          <p:nvPr/>
        </p:nvSpPr>
        <p:spPr>
          <a:xfrm>
            <a:off x="2155825" y="2430463"/>
            <a:ext cx="18415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16386" name="Rectangle 7"/>
          <p:cNvSpPr/>
          <p:nvPr/>
        </p:nvSpPr>
        <p:spPr>
          <a:xfrm>
            <a:off x="1547664" y="1700808"/>
            <a:ext cx="7291536" cy="3785652"/>
          </a:xfrm>
          <a:prstGeom prst="rect">
            <a:avLst/>
          </a:prstGeom>
          <a:noFill/>
          <a:ln w="9525">
            <a:noFill/>
          </a:ln>
        </p:spPr>
        <p:txBody>
          <a:bodyPr wrap="square" anchor="t">
            <a:spAutoFit/>
          </a:bodyPr>
          <a:lstStyle/>
          <a:p>
            <a:pPr algn="just"/>
            <a:r>
              <a:rPr lang="zh-CN" altLang="en-US"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1984</a:t>
            </a:r>
            <a:r>
              <a:rPr lang="zh-CN" altLang="en-US" sz="3200" dirty="0">
                <a:solidFill>
                  <a:schemeClr val="tx1"/>
                </a:solidFill>
                <a:latin typeface="Times New Roman" panose="02020603050405020304" pitchFamily="18" charset="0"/>
                <a:ea typeface="宋体" panose="02010600030101010101" pitchFamily="2" charset="-122"/>
              </a:rPr>
              <a:t>年世界卫生组织将“食源性疾病”一词作为正式的专业术语，以代替历史上使用的“食物中毒”一词。</a:t>
            </a:r>
            <a:endParaRPr lang="zh-CN" altLang="en-US" sz="3200" dirty="0">
              <a:solidFill>
                <a:schemeClr val="tx1"/>
              </a:solidFill>
              <a:latin typeface="Times New Roman" panose="02020603050405020304" pitchFamily="18" charset="0"/>
              <a:ea typeface="宋体" panose="02010600030101010101" pitchFamily="2" charset="-122"/>
            </a:endParaRPr>
          </a:p>
          <a:p>
            <a:pPr algn="just"/>
            <a:endParaRPr lang="zh-CN" altLang="en-US" sz="2400" b="0" dirty="0">
              <a:solidFill>
                <a:schemeClr val="tx1"/>
              </a:solidFill>
              <a:latin typeface="Times New Roman" panose="02020603050405020304" pitchFamily="18" charset="0"/>
              <a:ea typeface="宋体" panose="02010600030101010101" pitchFamily="2" charset="-122"/>
            </a:endParaRPr>
          </a:p>
          <a:p>
            <a:pPr algn="just"/>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食源性疾病定义为“通过摄食方式进入人体内的各种致病因子引起的通常具有感染或中毒性质的一类疾病”。</a:t>
            </a:r>
            <a:endParaRPr lang="zh-CN" altLang="en-US" sz="3200" dirty="0">
              <a:solidFill>
                <a:schemeClr val="tx1"/>
              </a:solidFill>
              <a:latin typeface="Times New Roman" panose="02020603050405020304" pitchFamily="18" charset="0"/>
              <a:ea typeface="宋体" panose="02010600030101010101" pitchFamily="2" charset="-122"/>
            </a:endParaRPr>
          </a:p>
          <a:p>
            <a:pPr algn="just"/>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zoom dir="in"/>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p:cNvSpPr>
          <p:nvPr/>
        </p:nvSpPr>
        <p:spPr bwMode="auto">
          <a:xfrm>
            <a:off x="1619672" y="0"/>
            <a:ext cx="7144321" cy="6740307"/>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smtClean="0">
              <a:solidFill>
                <a:schemeClr val="tx1"/>
              </a:solidFill>
              <a:ea typeface="黑体" panose="02010609060101010101" pitchFamily="2" charset="-122"/>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（二）在招投标和物资采购工作中违反有关规定，造成不良影响或者损失的；</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（三）怠于履行职责或者工作不负责任、态度恶劣，造成不良影响的；</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（四）违规操作致使师生人身遭受损害的；</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（五）发生食品安全事故，擅离职守或者不按规定报告、不采取措施处置或者处置不力的；</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（六）其他违反本规定要求的行为。</a:t>
            </a:r>
            <a:endParaRPr lang="zh-CN" altLang="zh-CN" sz="3200" dirty="0" smtClean="0">
              <a:solidFill>
                <a:schemeClr val="tx1"/>
              </a:solidFill>
              <a:latin typeface="+mn-ea"/>
              <a:ea typeface="+mn-ea"/>
            </a:endParaRPr>
          </a:p>
          <a:p>
            <a:endParaRPr lang="zh-CN" altLang="en-US" sz="3200" b="0" dirty="0">
              <a:solidFill>
                <a:schemeClr val="tx1"/>
              </a:solidFill>
              <a:ea typeface="宋体" panose="02010600030101010101" pitchFamily="2" charset="-122"/>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403647" y="260648"/>
            <a:ext cx="7416825" cy="5755422"/>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学校食品安全管理直接负责的主管人员和其他直接责任人员有下列情形之一的，由学校主管教育部门会同有关部门视情节给予相应的处分；构成犯罪的，依法移送司法机关处理：</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（一）隐瞒、谎报、缓报食品安全事故的；</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5755422"/>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（二）隐匿、伪造、毁灭、转移不合格食品或者有关证据，逃避检查、使调查难以进行或者责任难以追究的； </a:t>
            </a:r>
            <a:r>
              <a:rPr lang="en-US" altLang="zh-CN" sz="3200" dirty="0" smtClean="0">
                <a:solidFill>
                  <a:schemeClr val="tx1"/>
                </a:solidFill>
                <a:latin typeface="+mn-ea"/>
                <a:ea typeface="+mn-ea"/>
              </a:rPr>
              <a:t>     </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（三）发生食品安全事故，未采取有效控制措施、组织抢救工作致使食物中毒事态扩大，或者未配合有关部门进行食物中毒调查、保留现场的；</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（四）其他违反食品安全相关法律法规规定的行为。</a:t>
            </a:r>
            <a:endParaRPr lang="zh-CN" altLang="zh-CN" sz="3200" dirty="0" smtClean="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5755422"/>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（二）隐匿、伪造、毁灭、转移不合格食品或者有关证据，逃避检查、使调查难以进行或者责任难以追究的； </a:t>
            </a:r>
            <a:r>
              <a:rPr lang="en-US" altLang="zh-CN" sz="3200" dirty="0" smtClean="0">
                <a:solidFill>
                  <a:schemeClr val="tx1"/>
                </a:solidFill>
                <a:latin typeface="+mn-ea"/>
                <a:ea typeface="+mn-ea"/>
              </a:rPr>
              <a:t>     </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（三）发生食品安全事故，未采取有效控制措施、组织抢救工作致使食物中毒事态扩大，或者未配合有关部门进行食物中毒调查、保留现场的；</a:t>
            </a:r>
            <a:endParaRPr lang="zh-CN"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（四）其他违反食品安全相关法律法规规定的行为。</a:t>
            </a:r>
            <a:endParaRPr lang="zh-CN" altLang="zh-CN" sz="3200" dirty="0" smtClean="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2" y="260648"/>
            <a:ext cx="7056784" cy="6247864"/>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pPr marL="514350" indent="-514350"/>
            <a:r>
              <a:rPr lang="en-US" altLang="zh-CN" sz="3200" dirty="0" smtClean="0">
                <a:solidFill>
                  <a:schemeClr val="tx1"/>
                </a:solidFill>
              </a:rPr>
              <a:t>  </a:t>
            </a:r>
            <a:r>
              <a:rPr lang="en-US" altLang="zh-CN" sz="3200" dirty="0" smtClean="0">
                <a:solidFill>
                  <a:schemeClr val="tx1"/>
                </a:solidFill>
                <a:latin typeface="+mn-lt"/>
                <a:ea typeface="+mn-ea"/>
              </a:rPr>
              <a:t>5. </a:t>
            </a:r>
            <a:r>
              <a:rPr lang="en-US" altLang="zh-CN" sz="3200" dirty="0" smtClean="0">
                <a:solidFill>
                  <a:schemeClr val="tx1"/>
                </a:solidFill>
                <a:latin typeface="+mn-lt"/>
                <a:ea typeface="+mn-ea"/>
              </a:rPr>
              <a:t>2019</a:t>
            </a:r>
            <a:r>
              <a:rPr lang="zh-CN" altLang="en-US" sz="3200" dirty="0" smtClean="0">
                <a:solidFill>
                  <a:schemeClr val="tx1"/>
                </a:solidFill>
                <a:latin typeface="+mn-lt"/>
                <a:ea typeface="+mn-ea"/>
              </a:rPr>
              <a:t>年</a:t>
            </a:r>
            <a:r>
              <a:rPr lang="en-US" altLang="zh-CN" sz="3200" dirty="0" smtClean="0">
                <a:solidFill>
                  <a:schemeClr val="tx1"/>
                </a:solidFill>
                <a:latin typeface="+mn-lt"/>
                <a:ea typeface="+mn-ea"/>
              </a:rPr>
              <a:t>12</a:t>
            </a:r>
            <a:r>
              <a:rPr lang="zh-CN" altLang="en-US" sz="3200" dirty="0" smtClean="0">
                <a:solidFill>
                  <a:schemeClr val="tx1"/>
                </a:solidFill>
                <a:latin typeface="+mn-lt"/>
                <a:ea typeface="+mn-ea"/>
              </a:rPr>
              <a:t>月</a:t>
            </a:r>
            <a:r>
              <a:rPr lang="en-US" altLang="zh-CN" sz="3200" dirty="0" smtClean="0">
                <a:solidFill>
                  <a:schemeClr val="tx1"/>
                </a:solidFill>
                <a:latin typeface="+mn-lt"/>
                <a:ea typeface="+mn-ea"/>
              </a:rPr>
              <a:t>2</a:t>
            </a:r>
            <a:r>
              <a:rPr lang="zh-CN" altLang="en-US" sz="3200" dirty="0" smtClean="0">
                <a:solidFill>
                  <a:schemeClr val="tx1"/>
                </a:solidFill>
                <a:latin typeface="+mn-lt"/>
                <a:ea typeface="+mn-ea"/>
              </a:rPr>
              <a:t>日</a:t>
            </a:r>
            <a:r>
              <a:rPr lang="zh-CN" altLang="zh-CN" sz="3200" dirty="0" smtClean="0">
                <a:solidFill>
                  <a:schemeClr val="tx1"/>
                </a:solidFill>
                <a:latin typeface="+mn-lt"/>
                <a:ea typeface="+mn-ea"/>
              </a:rPr>
              <a:t>市场监管总局办公</a:t>
            </a:r>
            <a:r>
              <a:rPr lang="en-US" altLang="zh-CN" sz="3200" dirty="0" smtClean="0">
                <a:solidFill>
                  <a:schemeClr val="tx1"/>
                </a:solidFill>
                <a:latin typeface="+mn-lt"/>
                <a:ea typeface="+mn-ea"/>
              </a:rPr>
              <a:t>   </a:t>
            </a:r>
            <a:endParaRPr lang="en-US" altLang="zh-CN" sz="3200" dirty="0" smtClean="0">
              <a:solidFill>
                <a:schemeClr val="tx1"/>
              </a:solidFill>
              <a:latin typeface="+mn-lt"/>
              <a:ea typeface="+mn-ea"/>
            </a:endParaRPr>
          </a:p>
          <a:p>
            <a:pPr marL="514350" indent="-514350"/>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 </a:t>
            </a:r>
            <a:r>
              <a:rPr lang="zh-CN" altLang="zh-CN" sz="3200" dirty="0" smtClean="0">
                <a:solidFill>
                  <a:schemeClr val="tx1"/>
                </a:solidFill>
                <a:latin typeface="+mn-lt"/>
                <a:ea typeface="+mn-ea"/>
              </a:rPr>
              <a:t>厅</a:t>
            </a:r>
            <a:r>
              <a:rPr lang="zh-CN" altLang="en-US" sz="3200" dirty="0" smtClean="0">
                <a:solidFill>
                  <a:schemeClr val="tx1"/>
                </a:solidFill>
                <a:latin typeface="+mn-lt"/>
                <a:ea typeface="+mn-ea"/>
              </a:rPr>
              <a:t>、</a:t>
            </a:r>
            <a:r>
              <a:rPr lang="zh-CN" altLang="zh-CN" sz="3200" dirty="0" smtClean="0">
                <a:solidFill>
                  <a:schemeClr val="tx1"/>
                </a:solidFill>
                <a:latin typeface="+mn-lt"/>
                <a:ea typeface="+mn-ea"/>
              </a:rPr>
              <a:t> 教育部办公厅 </a:t>
            </a:r>
            <a:r>
              <a:rPr lang="zh-CN" altLang="en-US" sz="3200" dirty="0" smtClean="0">
                <a:solidFill>
                  <a:schemeClr val="tx1"/>
                </a:solidFill>
                <a:latin typeface="+mn-lt"/>
                <a:ea typeface="+mn-ea"/>
              </a:rPr>
              <a:t>、</a:t>
            </a:r>
            <a:r>
              <a:rPr lang="zh-CN" altLang="zh-CN" sz="3200" dirty="0" smtClean="0">
                <a:solidFill>
                  <a:schemeClr val="tx1"/>
                </a:solidFill>
                <a:latin typeface="+mn-lt"/>
                <a:ea typeface="+mn-ea"/>
              </a:rPr>
              <a:t>国家卫</a:t>
            </a:r>
            <a:r>
              <a:rPr lang="zh-CN" altLang="zh-CN" sz="3200" dirty="0" smtClean="0">
                <a:solidFill>
                  <a:schemeClr val="tx1"/>
                </a:solidFill>
                <a:latin typeface="+mn-lt"/>
                <a:ea typeface="+mn-ea"/>
              </a:rPr>
              <a:t>生</a:t>
            </a:r>
            <a:endParaRPr lang="en-US" altLang="zh-CN" sz="3200" dirty="0" smtClean="0">
              <a:solidFill>
                <a:schemeClr val="tx1"/>
              </a:solidFill>
              <a:latin typeface="+mn-lt"/>
              <a:ea typeface="+mn-ea"/>
            </a:endParaRPr>
          </a:p>
          <a:p>
            <a:pPr marL="514350" indent="-514350"/>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     </a:t>
            </a:r>
            <a:r>
              <a:rPr lang="zh-CN" altLang="zh-CN" sz="3200" dirty="0" smtClean="0">
                <a:solidFill>
                  <a:schemeClr val="tx1"/>
                </a:solidFill>
                <a:latin typeface="+mn-lt"/>
                <a:ea typeface="+mn-ea"/>
              </a:rPr>
              <a:t>健康</a:t>
            </a:r>
            <a:r>
              <a:rPr lang="zh-CN" altLang="zh-CN" sz="3200" dirty="0" smtClean="0">
                <a:solidFill>
                  <a:schemeClr val="tx1"/>
                </a:solidFill>
                <a:latin typeface="+mn-lt"/>
                <a:ea typeface="+mn-ea"/>
              </a:rPr>
              <a:t>委办公厅</a:t>
            </a:r>
            <a:r>
              <a:rPr lang="zh-CN" altLang="en-US" sz="3200" dirty="0" smtClean="0">
                <a:solidFill>
                  <a:schemeClr val="tx1"/>
                </a:solidFill>
                <a:latin typeface="+mn-lt"/>
                <a:ea typeface="+mn-ea"/>
              </a:rPr>
              <a:t>、</a:t>
            </a:r>
            <a:r>
              <a:rPr lang="zh-CN" altLang="zh-CN" sz="3200" dirty="0" smtClean="0">
                <a:solidFill>
                  <a:schemeClr val="tx1"/>
                </a:solidFill>
                <a:latin typeface="+mn-lt"/>
                <a:ea typeface="+mn-ea"/>
              </a:rPr>
              <a:t>公安部办公</a:t>
            </a:r>
            <a:r>
              <a:rPr lang="zh-CN" altLang="zh-CN" sz="3200" dirty="0" smtClean="0">
                <a:solidFill>
                  <a:schemeClr val="tx1"/>
                </a:solidFill>
                <a:latin typeface="+mn-lt"/>
                <a:ea typeface="+mn-ea"/>
              </a:rPr>
              <a:t>厅</a:t>
            </a:r>
            <a:endParaRPr lang="en-US" altLang="zh-CN" sz="3200" dirty="0" smtClean="0">
              <a:solidFill>
                <a:schemeClr val="tx1"/>
              </a:solidFill>
              <a:latin typeface="+mn-lt"/>
              <a:ea typeface="+mn-ea"/>
            </a:endParaRPr>
          </a:p>
          <a:p>
            <a:pPr marL="514350" indent="-514350"/>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a:t>
            </a:r>
            <a:r>
              <a:rPr lang="zh-CN" altLang="zh-CN" sz="3200" dirty="0" smtClean="0">
                <a:solidFill>
                  <a:schemeClr val="tx1"/>
                </a:solidFill>
                <a:latin typeface="+mn-lt"/>
                <a:ea typeface="+mn-ea"/>
              </a:rPr>
              <a:t>关于落</a:t>
            </a:r>
            <a:r>
              <a:rPr lang="zh-CN" altLang="zh-CN" sz="3200" dirty="0" smtClean="0">
                <a:solidFill>
                  <a:schemeClr val="tx1"/>
                </a:solidFill>
                <a:latin typeface="+mn-lt"/>
                <a:ea typeface="+mn-ea"/>
              </a:rPr>
              <a:t>实主体责任强化校园</a:t>
            </a:r>
            <a:r>
              <a:rPr lang="zh-CN" altLang="zh-CN" sz="3200" dirty="0" smtClean="0">
                <a:solidFill>
                  <a:schemeClr val="tx1"/>
                </a:solidFill>
                <a:latin typeface="+mn-lt"/>
                <a:ea typeface="+mn-ea"/>
              </a:rPr>
              <a:t>食</a:t>
            </a:r>
            <a:endParaRPr lang="en-US" altLang="zh-CN" sz="3200" dirty="0" smtClean="0">
              <a:solidFill>
                <a:schemeClr val="tx1"/>
              </a:solidFill>
              <a:latin typeface="+mn-lt"/>
              <a:ea typeface="+mn-ea"/>
            </a:endParaRPr>
          </a:p>
          <a:p>
            <a:pPr marL="514350" indent="-514350"/>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     </a:t>
            </a:r>
            <a:r>
              <a:rPr lang="zh-CN" altLang="zh-CN" sz="3200" dirty="0" smtClean="0">
                <a:solidFill>
                  <a:schemeClr val="tx1"/>
                </a:solidFill>
                <a:latin typeface="+mn-lt"/>
                <a:ea typeface="+mn-ea"/>
              </a:rPr>
              <a:t>品</a:t>
            </a:r>
            <a:r>
              <a:rPr lang="zh-CN" altLang="zh-CN" sz="3200" dirty="0" smtClean="0">
                <a:solidFill>
                  <a:schemeClr val="tx1"/>
                </a:solidFill>
                <a:latin typeface="+mn-lt"/>
                <a:ea typeface="+mn-ea"/>
              </a:rPr>
              <a:t>安全</a:t>
            </a:r>
            <a:r>
              <a:rPr lang="zh-CN" altLang="zh-CN" sz="3200" dirty="0" smtClean="0">
                <a:solidFill>
                  <a:schemeClr val="tx1"/>
                </a:solidFill>
                <a:latin typeface="+mn-lt"/>
                <a:ea typeface="+mn-ea"/>
              </a:rPr>
              <a:t>管理</a:t>
            </a:r>
            <a:r>
              <a:rPr lang="zh-CN" altLang="zh-CN" sz="3200" dirty="0" smtClean="0">
                <a:solidFill>
                  <a:schemeClr val="tx1"/>
                </a:solidFill>
                <a:latin typeface="+mn-lt"/>
                <a:ea typeface="+mn-ea"/>
              </a:rPr>
              <a:t>的指导意见</a:t>
            </a:r>
            <a:r>
              <a:rPr lang="en-US" altLang="zh-CN" sz="3200" dirty="0" smtClean="0">
                <a:solidFill>
                  <a:schemeClr val="tx1"/>
                </a:solidFill>
                <a:latin typeface="+mn-lt"/>
                <a:ea typeface="+mn-ea"/>
              </a:rPr>
              <a:t>》</a:t>
            </a:r>
            <a:endParaRPr lang="zh-CN" altLang="zh-CN" sz="3200" dirty="0" smtClean="0">
              <a:solidFill>
                <a:schemeClr val="tx1"/>
              </a:solidFill>
              <a:latin typeface="+mn-lt"/>
              <a:ea typeface="+mn-ea"/>
            </a:endParaRPr>
          </a:p>
          <a:p>
            <a:pPr marL="514350" indent="-514350">
              <a:buAutoNum type="arabicPeriod" startAt="13"/>
            </a:pPr>
            <a:endParaRPr lang="zh-CN" altLang="zh-CN" sz="3200" dirty="0" smtClean="0">
              <a:solidFill>
                <a:schemeClr val="tx1"/>
              </a:solidFill>
              <a:latin typeface="+mn-lt"/>
              <a:ea typeface="+mn-ea"/>
            </a:endParaRPr>
          </a:p>
          <a:p>
            <a:pPr marL="514350" indent="-514350"/>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 6</a:t>
            </a:r>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2020</a:t>
            </a:r>
            <a:r>
              <a:rPr lang="zh-CN" altLang="en-US" sz="3200" dirty="0" smtClean="0">
                <a:solidFill>
                  <a:schemeClr val="tx1"/>
                </a:solidFill>
                <a:latin typeface="+mn-lt"/>
                <a:ea typeface="+mn-ea"/>
              </a:rPr>
              <a:t>年</a:t>
            </a:r>
            <a:r>
              <a:rPr lang="en-US" altLang="zh-CN" sz="3200" dirty="0" smtClean="0">
                <a:solidFill>
                  <a:schemeClr val="tx1"/>
                </a:solidFill>
                <a:latin typeface="+mn-lt"/>
                <a:ea typeface="+mn-ea"/>
              </a:rPr>
              <a:t>6</a:t>
            </a:r>
            <a:r>
              <a:rPr lang="zh-CN" altLang="en-US" sz="3200" dirty="0" smtClean="0">
                <a:solidFill>
                  <a:schemeClr val="tx1"/>
                </a:solidFill>
                <a:latin typeface="+mn-lt"/>
                <a:ea typeface="+mn-ea"/>
              </a:rPr>
              <a:t>月</a:t>
            </a:r>
            <a:r>
              <a:rPr lang="en-US" altLang="zh-CN" sz="3200" dirty="0" smtClean="0">
                <a:solidFill>
                  <a:schemeClr val="tx1"/>
                </a:solidFill>
                <a:latin typeface="+mn-lt"/>
                <a:ea typeface="+mn-ea"/>
              </a:rPr>
              <a:t>15</a:t>
            </a:r>
            <a:r>
              <a:rPr lang="zh-CN" altLang="en-US" sz="3200" dirty="0" smtClean="0">
                <a:solidFill>
                  <a:schemeClr val="tx1"/>
                </a:solidFill>
                <a:latin typeface="+mn-lt"/>
                <a:ea typeface="+mn-ea"/>
              </a:rPr>
              <a:t>日市场监管总局、教</a:t>
            </a:r>
            <a:endParaRPr lang="en-US" altLang="zh-CN" sz="3200" dirty="0" smtClean="0">
              <a:solidFill>
                <a:schemeClr val="tx1"/>
              </a:solidFill>
              <a:latin typeface="+mn-lt"/>
              <a:ea typeface="+mn-ea"/>
            </a:endParaRPr>
          </a:p>
          <a:p>
            <a:pPr marL="514350" indent="-514350"/>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  </a:t>
            </a:r>
            <a:r>
              <a:rPr lang="zh-CN" altLang="en-US" sz="3200" dirty="0" smtClean="0">
                <a:solidFill>
                  <a:schemeClr val="tx1"/>
                </a:solidFill>
                <a:latin typeface="+mn-lt"/>
                <a:ea typeface="+mn-ea"/>
              </a:rPr>
              <a:t>育</a:t>
            </a:r>
            <a:r>
              <a:rPr lang="zh-CN" altLang="en-US" sz="3200" dirty="0" smtClean="0">
                <a:solidFill>
                  <a:schemeClr val="tx1"/>
                </a:solidFill>
                <a:latin typeface="+mn-lt"/>
                <a:ea typeface="+mn-ea"/>
              </a:rPr>
              <a:t>部、公安部、国家卫生健康委 </a:t>
            </a:r>
            <a:endParaRPr lang="en-US" altLang="zh-CN" sz="3200" dirty="0" smtClean="0">
              <a:solidFill>
                <a:schemeClr val="tx1"/>
              </a:solidFill>
              <a:latin typeface="+mn-lt"/>
              <a:ea typeface="+mn-ea"/>
            </a:endParaRPr>
          </a:p>
          <a:p>
            <a:pPr marL="514350" indent="-514350"/>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  《</a:t>
            </a:r>
            <a:r>
              <a:rPr lang="zh-CN" altLang="en-US" sz="3200" dirty="0" smtClean="0">
                <a:solidFill>
                  <a:schemeClr val="tx1"/>
                </a:solidFill>
                <a:latin typeface="+mn-lt"/>
                <a:ea typeface="+mn-ea"/>
              </a:rPr>
              <a:t>校园食品安全守护行动方案</a:t>
            </a:r>
            <a:endParaRPr lang="en-US" altLang="zh-CN" sz="3200" dirty="0" smtClean="0">
              <a:solidFill>
                <a:schemeClr val="tx1"/>
              </a:solidFill>
              <a:latin typeface="+mn-lt"/>
              <a:ea typeface="+mn-ea"/>
            </a:endParaRPr>
          </a:p>
          <a:p>
            <a:pPr marL="514350" indent="-514350"/>
            <a:r>
              <a:rPr lang="en-US" altLang="zh-CN" sz="3200" dirty="0" smtClean="0">
                <a:solidFill>
                  <a:schemeClr val="tx1"/>
                </a:solidFill>
                <a:latin typeface="+mn-lt"/>
                <a:ea typeface="+mn-ea"/>
              </a:rPr>
              <a:t>    </a:t>
            </a:r>
            <a:r>
              <a:rPr lang="en-US" altLang="zh-CN" sz="3200" dirty="0" smtClean="0">
                <a:solidFill>
                  <a:schemeClr val="tx1"/>
                </a:solidFill>
                <a:latin typeface="+mn-lt"/>
                <a:ea typeface="+mn-ea"/>
              </a:rPr>
              <a:t>  </a:t>
            </a:r>
            <a:r>
              <a:rPr lang="zh-CN" altLang="en-US" sz="3200" dirty="0" smtClean="0">
                <a:solidFill>
                  <a:schemeClr val="tx1"/>
                </a:solidFill>
                <a:latin typeface="+mn-lt"/>
                <a:ea typeface="+mn-ea"/>
              </a:rPr>
              <a:t>（</a:t>
            </a:r>
            <a:r>
              <a:rPr lang="en-US" altLang="zh-CN" sz="3200" dirty="0" smtClean="0">
                <a:solidFill>
                  <a:schemeClr val="tx1"/>
                </a:solidFill>
                <a:latin typeface="+mn-lt"/>
                <a:ea typeface="+mn-ea"/>
              </a:rPr>
              <a:t>2020—2022</a:t>
            </a:r>
            <a:r>
              <a:rPr lang="zh-CN" altLang="en-US" sz="3200" dirty="0" smtClean="0">
                <a:solidFill>
                  <a:schemeClr val="tx1"/>
                </a:solidFill>
                <a:latin typeface="+mn-lt"/>
                <a:ea typeface="+mn-ea"/>
              </a:rPr>
              <a:t>年）</a:t>
            </a:r>
            <a:r>
              <a:rPr lang="en-US" altLang="zh-CN" sz="3200" dirty="0" smtClean="0">
                <a:solidFill>
                  <a:schemeClr val="tx1"/>
                </a:solidFill>
                <a:latin typeface="+mn-lt"/>
                <a:ea typeface="+mn-ea"/>
              </a:rPr>
              <a:t>》</a:t>
            </a:r>
            <a:endParaRPr lang="zh-CN" altLang="zh-CN" sz="3200" dirty="0" smtClean="0">
              <a:solidFill>
                <a:schemeClr val="tx1"/>
              </a:solidFill>
              <a:latin typeface="+mn-lt"/>
              <a:ea typeface="+mn-ea"/>
            </a:endParaRPr>
          </a:p>
          <a:p>
            <a:endParaRPr lang="zh-CN" altLang="en-US" sz="3200" dirty="0">
              <a:solidFill>
                <a:schemeClr val="tx1"/>
              </a:solidFill>
              <a:latin typeface="+mn-ea"/>
              <a:ea typeface="+mn-ea"/>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547665" y="332656"/>
            <a:ext cx="7128792" cy="5262979"/>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zh-CN" altLang="zh-CN" sz="3200" dirty="0" smtClean="0">
                <a:solidFill>
                  <a:schemeClr val="tx1"/>
                </a:solidFill>
                <a:latin typeface="+mn-lt"/>
                <a:ea typeface="+mn-ea"/>
              </a:rPr>
              <a:t>（一）全面落实校外供餐单位食品安全主体责任</a:t>
            </a:r>
            <a:endParaRPr lang="zh-CN" altLang="zh-CN" sz="3200" dirty="0" smtClean="0">
              <a:solidFill>
                <a:schemeClr val="tx1"/>
              </a:solidFill>
              <a:latin typeface="+mn-lt"/>
              <a:ea typeface="+mn-ea"/>
            </a:endParaRPr>
          </a:p>
          <a:p>
            <a:endParaRPr lang="en-US" altLang="zh-CN" sz="3200" dirty="0" smtClean="0">
              <a:solidFill>
                <a:schemeClr val="tx1"/>
              </a:solidFill>
              <a:latin typeface="+mn-lt"/>
              <a:ea typeface="+mn-ea"/>
            </a:endParaRPr>
          </a:p>
          <a:p>
            <a:r>
              <a:rPr lang="en-US" altLang="zh-CN" sz="3200" dirty="0" smtClean="0">
                <a:solidFill>
                  <a:schemeClr val="tx1"/>
                </a:solidFill>
                <a:latin typeface="+mn-lt"/>
                <a:ea typeface="+mn-ea"/>
              </a:rPr>
              <a:t>1. </a:t>
            </a:r>
            <a:r>
              <a:rPr lang="zh-CN" altLang="zh-CN" sz="3200" dirty="0" smtClean="0">
                <a:solidFill>
                  <a:schemeClr val="tx1"/>
                </a:solidFill>
                <a:latin typeface="+mn-lt"/>
                <a:ea typeface="+mn-ea"/>
              </a:rPr>
              <a:t>科学防控安全风险。全面分析企业经营全过程的食品安全风险，制定科学有效的食品安全管理制度和风险防控要求，督促员工严格落实。定期开展食品安全自查。建</a:t>
            </a:r>
            <a:r>
              <a:rPr lang="zh-CN" altLang="zh-CN" sz="3200" dirty="0" smtClean="0">
                <a:solidFill>
                  <a:schemeClr val="tx1"/>
                </a:solidFill>
                <a:latin typeface="+mn-lt"/>
                <a:ea typeface="+mn-ea"/>
              </a:rPr>
              <a:t>立</a:t>
            </a:r>
            <a:r>
              <a:rPr lang="en-US" altLang="zh-CN" sz="3200" dirty="0" smtClean="0">
                <a:solidFill>
                  <a:schemeClr val="tx1"/>
                </a:solidFill>
                <a:latin typeface="+mn-lt"/>
                <a:ea typeface="+mn-ea"/>
              </a:rPr>
              <a:t> HACCP</a:t>
            </a:r>
            <a:r>
              <a:rPr lang="zh-CN" altLang="zh-CN" sz="3200" dirty="0" smtClean="0">
                <a:solidFill>
                  <a:schemeClr val="tx1"/>
                </a:solidFill>
                <a:latin typeface="+mn-lt"/>
                <a:ea typeface="+mn-ea"/>
              </a:rPr>
              <a:t>或</a:t>
            </a:r>
            <a:r>
              <a:rPr lang="en-US" altLang="zh-CN" sz="3200" dirty="0" smtClean="0">
                <a:solidFill>
                  <a:schemeClr val="tx1"/>
                </a:solidFill>
                <a:latin typeface="+mn-lt"/>
                <a:ea typeface="+mn-ea"/>
              </a:rPr>
              <a:t> ISO22000</a:t>
            </a:r>
            <a:r>
              <a:rPr lang="zh-CN" altLang="zh-CN" sz="3200" dirty="0" smtClean="0">
                <a:solidFill>
                  <a:schemeClr val="tx1"/>
                </a:solidFill>
                <a:latin typeface="+mn-lt"/>
                <a:ea typeface="+mn-ea"/>
              </a:rPr>
              <a:t>体系，逐步通过认证。（市场监管部门负责）</a:t>
            </a:r>
            <a:endParaRPr lang="zh-CN" altLang="zh-CN" sz="3200" dirty="0" smtClean="0">
              <a:solidFill>
                <a:schemeClr val="tx1"/>
              </a:solidFill>
              <a:latin typeface="+mn-lt"/>
              <a:ea typeface="+mn-ea"/>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91680" y="1412776"/>
            <a:ext cx="6984776" cy="4031873"/>
          </a:xfrm>
          <a:prstGeom prst="rect">
            <a:avLst/>
          </a:prstGeom>
          <a:noFill/>
          <a:ln w="9525">
            <a:noFill/>
            <a:miter lim="800000"/>
          </a:ln>
        </p:spPr>
        <p:txBody>
          <a:bodyPr wrap="square">
            <a:spAutoFit/>
          </a:bodyPr>
          <a:lstStyle/>
          <a:p>
            <a:r>
              <a:rPr lang="en-US" altLang="zh-CN" sz="3200" dirty="0" smtClean="0">
                <a:solidFill>
                  <a:schemeClr val="tx1"/>
                </a:solidFill>
                <a:latin typeface="+mn-lt"/>
                <a:ea typeface="+mn-ea"/>
              </a:rPr>
              <a:t>2. </a:t>
            </a:r>
            <a:r>
              <a:rPr lang="zh-CN" altLang="zh-CN" sz="3200" dirty="0" smtClean="0">
                <a:solidFill>
                  <a:schemeClr val="tx1"/>
                </a:solidFill>
                <a:latin typeface="+mn-lt"/>
                <a:ea typeface="+mn-ea"/>
              </a:rPr>
              <a:t>严格查验进货原料。制定严格的食品原料供货要求。严格筛选食品原料供应商，倡导建立原料供应基地、与大型食品生产或销售企业签订长期供货协议。明确专人负责食品原料进货查验，严格执行查验要求。（市场监管部门负责）</a:t>
            </a:r>
            <a:endParaRPr lang="zh-CN" altLang="zh-CN" sz="3200" dirty="0" smtClean="0">
              <a:solidFill>
                <a:schemeClr val="tx1"/>
              </a:solidFill>
              <a:latin typeface="+mn-lt"/>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2" y="1700808"/>
            <a:ext cx="7056784" cy="3539430"/>
          </a:xfrm>
          <a:prstGeom prst="rect">
            <a:avLst/>
          </a:prstGeom>
          <a:noFill/>
          <a:ln w="9525">
            <a:noFill/>
            <a:miter lim="800000"/>
          </a:ln>
        </p:spPr>
        <p:txBody>
          <a:bodyPr wrap="square">
            <a:spAutoFit/>
          </a:bodyPr>
          <a:lstStyle/>
          <a:p>
            <a:r>
              <a:rPr lang="en-US" altLang="zh-CN" sz="3200" dirty="0" smtClean="0">
                <a:solidFill>
                  <a:schemeClr val="tx1"/>
                </a:solidFill>
                <a:latin typeface="+mn-lt"/>
                <a:ea typeface="+mn-ea"/>
              </a:rPr>
              <a:t>3. </a:t>
            </a:r>
            <a:r>
              <a:rPr lang="zh-CN" altLang="zh-CN" sz="3200" dirty="0" smtClean="0">
                <a:solidFill>
                  <a:schemeClr val="tx1"/>
                </a:solidFill>
                <a:latin typeface="+mn-lt"/>
                <a:ea typeface="+mn-ea"/>
              </a:rPr>
              <a:t>规范加工制作行为。按照《餐饮服务食品安全操作规范》要求，规范食品加工制作行为，做到烧熟煮透食品、分开存放生熟食品、彻底清洗消毒餐具用具、按规定的温度和时间配送食品等。（市场监管部门负责）</a:t>
            </a:r>
            <a:endParaRPr lang="zh-CN" altLang="zh-CN" sz="3200" dirty="0" smtClean="0">
              <a:solidFill>
                <a:schemeClr val="tx1"/>
              </a:solidFill>
              <a:latin typeface="+mn-lt"/>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2" y="980728"/>
            <a:ext cx="7056784" cy="4770537"/>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rPr>
              <a:t>4. </a:t>
            </a:r>
            <a:r>
              <a:rPr lang="zh-CN" altLang="zh-CN" sz="3200" dirty="0" smtClean="0">
                <a:solidFill>
                  <a:schemeClr val="tx1"/>
                </a:solidFill>
                <a:latin typeface="+mn-ea"/>
                <a:ea typeface="+mn-ea"/>
              </a:rPr>
              <a:t>全面推行供餐单位“明厨亮灶”。积极推进“互联网</a:t>
            </a:r>
            <a:r>
              <a:rPr lang="en-US" altLang="zh-CN" sz="3200" dirty="0" smtClean="0">
                <a:solidFill>
                  <a:schemeClr val="tx1"/>
                </a:solidFill>
                <a:latin typeface="+mn-ea"/>
                <a:ea typeface="+mn-ea"/>
              </a:rPr>
              <a:t>+</a:t>
            </a:r>
            <a:r>
              <a:rPr lang="zh-CN" altLang="zh-CN" sz="3200" dirty="0" smtClean="0">
                <a:solidFill>
                  <a:schemeClr val="tx1"/>
                </a:solidFill>
                <a:latin typeface="+mn-ea"/>
                <a:ea typeface="+mn-ea"/>
              </a:rPr>
              <a:t>明厨亮灶”，强化供餐单位自身食品安全管理，及时发现并纠正存在的问题。向学校、市场监管部门、教育部门公开食品加工制作信息，主动接受监督。（市场监管部门负责）</a:t>
            </a:r>
            <a:endParaRPr lang="zh-CN" altLang="zh-CN" sz="3200" dirty="0" smtClean="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980728"/>
            <a:ext cx="7056785" cy="4278094"/>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rPr>
              <a:t>5. </a:t>
            </a:r>
            <a:r>
              <a:rPr lang="zh-CN" altLang="zh-CN" sz="3200" dirty="0" smtClean="0">
                <a:solidFill>
                  <a:schemeClr val="tx1"/>
                </a:solidFill>
                <a:latin typeface="+mn-ea"/>
                <a:ea typeface="+mn-ea"/>
              </a:rPr>
              <a:t>提升食品安全管理水平。定期对大宗食品原料、餐用具清洗消毒效果等进行检验检测。充分运用物联网、人工智能等技术，提升原料溯源把关、设施设备管控、人员行为纠偏等的智能化水平。（市场监管部门负责）</a:t>
            </a:r>
            <a:endParaRPr lang="zh-CN" altLang="zh-CN" sz="3200" dirty="0" smtClean="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3"/>
          <p:cNvSpPr txBox="1"/>
          <p:nvPr/>
        </p:nvSpPr>
        <p:spPr>
          <a:xfrm>
            <a:off x="1763713" y="2924175"/>
            <a:ext cx="6999287" cy="701675"/>
          </a:xfrm>
          <a:prstGeom prst="rect">
            <a:avLst/>
          </a:prstGeom>
          <a:noFill/>
          <a:ln w="12700">
            <a:noFill/>
          </a:ln>
        </p:spPr>
        <p:txBody>
          <a:bodyPr anchor="t">
            <a:spAutoFit/>
          </a:bodyPr>
          <a:lstStyle/>
          <a:p>
            <a:pPr algn="just">
              <a:spcBef>
                <a:spcPct val="50000"/>
              </a:spcBef>
            </a:pPr>
            <a:r>
              <a:rPr lang="zh-CN" altLang="en-US" sz="4000" dirty="0">
                <a:solidFill>
                  <a:schemeClr val="tx1"/>
                </a:solidFill>
                <a:latin typeface="Times New Roman" panose="02020603050405020304" pitchFamily="18" charset="0"/>
                <a:ea typeface="华文新魏" panose="02010800040101010101" pitchFamily="2" charset="-122"/>
              </a:rPr>
              <a:t>     二、食物中毒的分类</a:t>
            </a:r>
            <a:endParaRPr lang="zh-CN" altLang="en-US" sz="4000" dirty="0">
              <a:solidFill>
                <a:schemeClr val="tx1"/>
              </a:solidFill>
              <a:latin typeface="Times New Roman" panose="02020603050405020304" pitchFamily="18" charset="0"/>
              <a:ea typeface="华文新魏" panose="02010800040101010101" pitchFamily="2" charset="-122"/>
            </a:endParaRPr>
          </a:p>
        </p:txBody>
      </p:sp>
      <p:sp>
        <p:nvSpPr>
          <p:cNvPr id="17410" name="Text Box 4"/>
          <p:cNvSpPr txBox="1"/>
          <p:nvPr/>
        </p:nvSpPr>
        <p:spPr>
          <a:xfrm>
            <a:off x="2286000" y="2514600"/>
            <a:ext cx="18415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zoom dir="in"/>
  </p:transition>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836712"/>
            <a:ext cx="7200801" cy="5509200"/>
          </a:xfrm>
          <a:prstGeom prst="rect">
            <a:avLst/>
          </a:prstGeom>
          <a:noFill/>
          <a:ln w="9525">
            <a:noFill/>
            <a:miter lim="800000"/>
          </a:ln>
        </p:spPr>
        <p:txBody>
          <a:bodyPr wrap="square">
            <a:spAutoFit/>
          </a:bodyPr>
          <a:lstStyle/>
          <a:p>
            <a:r>
              <a:rPr lang="zh-CN" altLang="zh-CN" sz="3200" dirty="0" smtClean="0">
                <a:solidFill>
                  <a:schemeClr val="tx1"/>
                </a:solidFill>
                <a:latin typeface="+mn-lt"/>
                <a:ea typeface="+mn-ea"/>
              </a:rPr>
              <a:t>（二）严格落实学校食品安全校长（园长）负责制</a:t>
            </a:r>
            <a:endParaRPr lang="zh-CN" altLang="zh-CN" sz="3200" dirty="0" smtClean="0">
              <a:solidFill>
                <a:schemeClr val="tx1"/>
              </a:solidFill>
              <a:latin typeface="+mn-lt"/>
              <a:ea typeface="+mn-ea"/>
            </a:endParaRPr>
          </a:p>
          <a:p>
            <a:endParaRPr lang="en-US" altLang="zh-CN" sz="3200" dirty="0" smtClean="0">
              <a:solidFill>
                <a:schemeClr val="tx1"/>
              </a:solidFill>
              <a:latin typeface="+mn-lt"/>
              <a:ea typeface="+mn-ea"/>
            </a:endParaRPr>
          </a:p>
          <a:p>
            <a:r>
              <a:rPr lang="en-US" altLang="zh-CN" sz="3200" dirty="0" smtClean="0">
                <a:solidFill>
                  <a:schemeClr val="tx1"/>
                </a:solidFill>
                <a:latin typeface="+mn-lt"/>
                <a:ea typeface="+mn-ea"/>
              </a:rPr>
              <a:t>6. </a:t>
            </a:r>
            <a:r>
              <a:rPr lang="zh-CN" altLang="zh-CN" sz="3200" dirty="0" smtClean="0">
                <a:solidFill>
                  <a:schemeClr val="tx1"/>
                </a:solidFill>
                <a:latin typeface="+mn-lt"/>
                <a:ea typeface="+mn-ea"/>
              </a:rPr>
              <a:t>自查整改食品安全问题隐患。结合实际，认真分析校园食品安全的风险点，针对性制定明确、可操作的防控要求并严格落实。制定并落实食品安全自查制度、自查计划。对自查中发现的食品安全问题和隐患，迅速采取整改措施并及时复核整改效果。（教育部门负责）</a:t>
            </a:r>
            <a:endParaRPr lang="zh-CN" altLang="zh-CN" sz="3200" dirty="0" smtClean="0">
              <a:solidFill>
                <a:schemeClr val="tx1"/>
              </a:solidFill>
              <a:latin typeface="+mn-lt"/>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5262979"/>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rPr>
              <a:t>7. </a:t>
            </a:r>
            <a:r>
              <a:rPr lang="zh-CN" altLang="zh-CN" sz="3200" dirty="0" smtClean="0">
                <a:solidFill>
                  <a:schemeClr val="tx1"/>
                </a:solidFill>
                <a:latin typeface="+mn-ea"/>
                <a:ea typeface="+mn-ea"/>
              </a:rPr>
              <a:t>实行大宗食品公开招标、集中定点采购。有条件的地区和学校要以肉蛋奶、米面油等食品原料为重点，实行大宗食品公开招标、集中定点采购制度。学校原则上应在属地教育部门公开招标并确定的大宗食品供货商名录中选择供货商，签订供货协议。（教育部门负责）</a:t>
            </a:r>
            <a:endParaRPr lang="zh-CN" altLang="zh-CN" sz="3200" dirty="0" smtClean="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5755422"/>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rPr>
              <a:t>8. </a:t>
            </a:r>
            <a:r>
              <a:rPr lang="zh-CN" altLang="zh-CN" sz="3200" dirty="0" smtClean="0">
                <a:solidFill>
                  <a:schemeClr val="tx1"/>
                </a:solidFill>
                <a:latin typeface="+mn-lt"/>
                <a:ea typeface="+mn-ea"/>
              </a:rPr>
              <a:t>规范加工制作行为。要督促学校食堂等校园内食品经营者强化从业人员食品安全培训考核，促使其全面掌握和严格落实各项食品安全要求。结合实际，采用色标管理、五常、</a:t>
            </a:r>
            <a:r>
              <a:rPr lang="en-US" altLang="zh-CN" sz="3200" dirty="0" smtClean="0">
                <a:solidFill>
                  <a:schemeClr val="tx1"/>
                </a:solidFill>
                <a:latin typeface="+mn-lt"/>
                <a:ea typeface="+mn-ea"/>
              </a:rPr>
              <a:t>6T</a:t>
            </a:r>
            <a:r>
              <a:rPr lang="zh-CN" altLang="zh-CN" sz="3200" dirty="0" smtClean="0">
                <a:solidFill>
                  <a:schemeClr val="tx1"/>
                </a:solidFill>
                <a:latin typeface="+mn-lt"/>
                <a:ea typeface="+mn-ea"/>
              </a:rPr>
              <a:t>等食品安全管理方法，提升学校食堂食品安全水平。鼓励建</a:t>
            </a:r>
            <a:r>
              <a:rPr lang="zh-CN" altLang="zh-CN" sz="3200" dirty="0" smtClean="0">
                <a:solidFill>
                  <a:schemeClr val="tx1"/>
                </a:solidFill>
                <a:latin typeface="+mn-lt"/>
                <a:ea typeface="+mn-ea"/>
              </a:rPr>
              <a:t>立</a:t>
            </a:r>
            <a:r>
              <a:rPr lang="en-US" altLang="zh-CN" sz="3200" dirty="0" smtClean="0">
                <a:solidFill>
                  <a:schemeClr val="tx1"/>
                </a:solidFill>
                <a:latin typeface="+mn-lt"/>
                <a:ea typeface="+mn-ea"/>
              </a:rPr>
              <a:t> HACCP</a:t>
            </a:r>
            <a:r>
              <a:rPr lang="zh-CN" altLang="zh-CN" sz="3200" dirty="0" smtClean="0">
                <a:solidFill>
                  <a:schemeClr val="tx1"/>
                </a:solidFill>
                <a:latin typeface="+mn-lt"/>
                <a:ea typeface="+mn-ea"/>
              </a:rPr>
              <a:t>体系或</a:t>
            </a:r>
            <a:r>
              <a:rPr lang="en-US" altLang="zh-CN" sz="3200" dirty="0" smtClean="0">
                <a:solidFill>
                  <a:schemeClr val="tx1"/>
                </a:solidFill>
                <a:latin typeface="+mn-lt"/>
                <a:ea typeface="+mn-ea"/>
              </a:rPr>
              <a:t>ISO22000</a:t>
            </a:r>
            <a:r>
              <a:rPr lang="zh-CN" altLang="zh-CN" sz="3200" dirty="0" smtClean="0">
                <a:solidFill>
                  <a:schemeClr val="tx1"/>
                </a:solidFill>
                <a:latin typeface="+mn-lt"/>
                <a:ea typeface="+mn-ea"/>
              </a:rPr>
              <a:t>体系，并通过认证。倡导实行分餐制。（教育部门负责）</a:t>
            </a:r>
            <a:endParaRPr lang="zh-CN" altLang="zh-CN" sz="3200" dirty="0" smtClean="0">
              <a:solidFill>
                <a:schemeClr val="tx1"/>
              </a:solidFill>
              <a:latin typeface="+mn-lt"/>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6740307"/>
          </a:xfrm>
          <a:prstGeom prst="rect">
            <a:avLst/>
          </a:prstGeom>
          <a:noFill/>
          <a:ln w="9525">
            <a:noFill/>
            <a:miter lim="800000"/>
          </a:ln>
        </p:spPr>
        <p:txBody>
          <a:bodyPr wrap="square">
            <a:spAutoFit/>
          </a:bodyPr>
          <a:lstStyle/>
          <a:p>
            <a:r>
              <a:rPr lang="en-US" altLang="zh-CN" sz="3200" dirty="0" smtClean="0">
                <a:latin typeface="+mn-lt"/>
                <a:ea typeface="+mn-ea"/>
              </a:rPr>
              <a:t> </a:t>
            </a:r>
            <a:r>
              <a:rPr lang="en-US" altLang="zh-CN" sz="3200" dirty="0" smtClean="0">
                <a:solidFill>
                  <a:schemeClr val="tx1"/>
                </a:solidFill>
                <a:latin typeface="+mn-lt"/>
                <a:ea typeface="+mn-ea"/>
              </a:rPr>
              <a:t>9. </a:t>
            </a:r>
            <a:r>
              <a:rPr lang="zh-CN" altLang="zh-CN" sz="3200" dirty="0" smtClean="0">
                <a:solidFill>
                  <a:schemeClr val="tx1"/>
                </a:solidFill>
                <a:latin typeface="+mn-lt"/>
                <a:ea typeface="+mn-ea"/>
              </a:rPr>
              <a:t>全面推行学校食堂“明厨亮灶”。大力推进学校食堂“明厨亮灶”，通过将视频信息接入学校或教育部门网页、</a:t>
            </a:r>
            <a:r>
              <a:rPr lang="en-US" altLang="zh-CN" sz="3200" dirty="0" smtClean="0">
                <a:solidFill>
                  <a:schemeClr val="tx1"/>
                </a:solidFill>
                <a:latin typeface="+mn-lt"/>
                <a:ea typeface="+mn-ea"/>
              </a:rPr>
              <a:t>APP</a:t>
            </a:r>
            <a:r>
              <a:rPr lang="zh-CN" altLang="zh-CN" sz="3200" dirty="0" smtClean="0">
                <a:solidFill>
                  <a:schemeClr val="tx1"/>
                </a:solidFill>
                <a:latin typeface="+mn-lt"/>
                <a:ea typeface="+mn-ea"/>
              </a:rPr>
              <a:t>以及第三方平台等方式，实现“互联网</a:t>
            </a:r>
            <a:r>
              <a:rPr lang="en-US" altLang="zh-CN" sz="3200" dirty="0" smtClean="0">
                <a:solidFill>
                  <a:schemeClr val="tx1"/>
                </a:solidFill>
                <a:latin typeface="+mn-lt"/>
                <a:ea typeface="+mn-ea"/>
              </a:rPr>
              <a:t>+</a:t>
            </a:r>
            <a:r>
              <a:rPr lang="zh-CN" altLang="zh-CN" sz="3200" dirty="0" smtClean="0">
                <a:solidFill>
                  <a:schemeClr val="tx1"/>
                </a:solidFill>
                <a:latin typeface="+mn-lt"/>
                <a:ea typeface="+mn-ea"/>
              </a:rPr>
              <a:t>明厨亮灶”。学校负责人和食堂管理人员要通过“互联网</a:t>
            </a:r>
            <a:r>
              <a:rPr lang="en-US" altLang="zh-CN" sz="3200" dirty="0" smtClean="0">
                <a:solidFill>
                  <a:schemeClr val="tx1"/>
                </a:solidFill>
                <a:latin typeface="+mn-lt"/>
                <a:ea typeface="+mn-ea"/>
              </a:rPr>
              <a:t>+</a:t>
            </a:r>
            <a:r>
              <a:rPr lang="zh-CN" altLang="zh-CN" sz="3200" dirty="0" smtClean="0">
                <a:solidFill>
                  <a:schemeClr val="tx1"/>
                </a:solidFill>
                <a:latin typeface="+mn-lt"/>
                <a:ea typeface="+mn-ea"/>
              </a:rPr>
              <a:t>明厨亮灶”，随机抽查食堂食品安全状况，及时发现食堂食品安全问题，及时予以纠正。鼓励学生家长借助“互联网</a:t>
            </a:r>
            <a:r>
              <a:rPr lang="en-US" altLang="zh-CN" sz="3200" dirty="0" smtClean="0">
                <a:solidFill>
                  <a:schemeClr val="tx1"/>
                </a:solidFill>
                <a:latin typeface="+mn-lt"/>
                <a:ea typeface="+mn-ea"/>
              </a:rPr>
              <a:t>+</a:t>
            </a:r>
            <a:r>
              <a:rPr lang="zh-CN" altLang="zh-CN" sz="3200" dirty="0" smtClean="0">
                <a:solidFill>
                  <a:schemeClr val="tx1"/>
                </a:solidFill>
                <a:latin typeface="+mn-lt"/>
                <a:ea typeface="+mn-ea"/>
              </a:rPr>
              <a:t>明厨亮灶”，参与学校食堂的监督。推动学校安装使用校园食安系统。（教育部门负责）</a:t>
            </a:r>
            <a:endParaRPr lang="zh-CN" altLang="zh-CN" sz="3200" dirty="0" smtClean="0">
              <a:solidFill>
                <a:schemeClr val="tx1"/>
              </a:solidFill>
              <a:latin typeface="+mn-lt"/>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5262979"/>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latin typeface="+mn-lt"/>
                <a:ea typeface="+mn-ea"/>
              </a:rPr>
              <a:t>10. </a:t>
            </a:r>
            <a:r>
              <a:rPr lang="zh-CN" altLang="zh-CN" sz="3200" dirty="0" smtClean="0">
                <a:solidFill>
                  <a:schemeClr val="tx1"/>
                </a:solidFill>
                <a:latin typeface="+mn-lt"/>
                <a:ea typeface="+mn-ea"/>
              </a:rPr>
              <a:t>建立学校相关负责人陪餐制度。中小学、幼儿园要按照《学校食品安全与营养健康管理规定》、《关于落实主体责任强化校园食品安全管理的指导意见》（市监食经〔</a:t>
            </a:r>
            <a:r>
              <a:rPr lang="en-US" altLang="zh-CN" sz="3200" dirty="0" smtClean="0">
                <a:solidFill>
                  <a:schemeClr val="tx1"/>
                </a:solidFill>
                <a:latin typeface="+mn-lt"/>
                <a:ea typeface="+mn-ea"/>
              </a:rPr>
              <a:t>2019</a:t>
            </a:r>
            <a:r>
              <a:rPr lang="zh-CN" altLang="zh-CN" sz="3200" dirty="0" smtClean="0">
                <a:solidFill>
                  <a:schemeClr val="tx1"/>
                </a:solidFill>
                <a:latin typeface="+mn-lt"/>
                <a:ea typeface="+mn-ea"/>
              </a:rPr>
              <a:t>〕</a:t>
            </a:r>
            <a:r>
              <a:rPr lang="en-US" altLang="zh-CN" sz="3200" dirty="0" smtClean="0">
                <a:solidFill>
                  <a:schemeClr val="tx1"/>
                </a:solidFill>
                <a:latin typeface="+mn-lt"/>
                <a:ea typeface="+mn-ea"/>
              </a:rPr>
              <a:t>68</a:t>
            </a:r>
            <a:r>
              <a:rPr lang="zh-CN" altLang="zh-CN" sz="3200" dirty="0" smtClean="0">
                <a:solidFill>
                  <a:schemeClr val="tx1"/>
                </a:solidFill>
                <a:latin typeface="+mn-lt"/>
                <a:ea typeface="+mn-ea"/>
              </a:rPr>
              <a:t>号）要求，制定陪餐制度和计划，明确陪餐人员和要求，做好陪餐记录。（教育部门负责）</a:t>
            </a:r>
            <a:endParaRPr lang="zh-CN" altLang="zh-CN" sz="3200" dirty="0" smtClean="0">
              <a:solidFill>
                <a:schemeClr val="tx1"/>
              </a:solidFill>
              <a:latin typeface="+mn-lt"/>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5262979"/>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latin typeface="+mn-lt"/>
                <a:ea typeface="+mn-ea"/>
              </a:rPr>
              <a:t>11. </a:t>
            </a:r>
            <a:r>
              <a:rPr lang="zh-CN" altLang="zh-CN" sz="3200" dirty="0" smtClean="0">
                <a:solidFill>
                  <a:schemeClr val="tx1"/>
                </a:solidFill>
                <a:latin typeface="+mn-lt"/>
                <a:ea typeface="+mn-ea"/>
              </a:rPr>
              <a:t>加强承包或委托经营者、供餐单位管理。中小学、幼儿园食堂原则上采用自营方式供餐。食堂承包或委托经营的，应严格遴选食堂承包或委托经营者，加强日常食品安全管理。采用供餐单位提供餐食的学校，应优先选择通</a:t>
            </a:r>
            <a:r>
              <a:rPr lang="zh-CN" altLang="zh-CN" sz="3200" dirty="0" smtClean="0">
                <a:solidFill>
                  <a:schemeClr val="tx1"/>
                </a:solidFill>
                <a:latin typeface="+mn-lt"/>
                <a:ea typeface="+mn-ea"/>
              </a:rPr>
              <a:t>过</a:t>
            </a:r>
            <a:r>
              <a:rPr lang="en-US" altLang="zh-CN" sz="3200" dirty="0" smtClean="0">
                <a:solidFill>
                  <a:schemeClr val="tx1"/>
                </a:solidFill>
                <a:latin typeface="+mn-lt"/>
                <a:ea typeface="+mn-ea"/>
              </a:rPr>
              <a:t> HACCP</a:t>
            </a:r>
            <a:r>
              <a:rPr lang="zh-CN" altLang="zh-CN" sz="3200" dirty="0" smtClean="0">
                <a:solidFill>
                  <a:schemeClr val="tx1"/>
                </a:solidFill>
                <a:latin typeface="+mn-lt"/>
                <a:ea typeface="+mn-ea"/>
              </a:rPr>
              <a:t>或</a:t>
            </a:r>
            <a:r>
              <a:rPr lang="en-US" altLang="zh-CN" sz="3200" dirty="0" smtClean="0">
                <a:solidFill>
                  <a:schemeClr val="tx1"/>
                </a:solidFill>
                <a:latin typeface="+mn-lt"/>
                <a:ea typeface="+mn-ea"/>
              </a:rPr>
              <a:t> ISO22000</a:t>
            </a:r>
            <a:r>
              <a:rPr lang="zh-CN" altLang="zh-CN" sz="3200" dirty="0" smtClean="0">
                <a:solidFill>
                  <a:schemeClr val="tx1"/>
                </a:solidFill>
                <a:latin typeface="+mn-lt"/>
                <a:ea typeface="+mn-ea"/>
              </a:rPr>
              <a:t>体系认证的供餐单位。（教育部门负责）</a:t>
            </a:r>
            <a:endParaRPr lang="zh-CN" altLang="zh-CN" sz="3200" dirty="0" smtClean="0">
              <a:solidFill>
                <a:schemeClr val="tx1"/>
              </a:solidFill>
              <a:latin typeface="+mn-lt"/>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475657" y="1268760"/>
            <a:ext cx="7344816" cy="4524315"/>
          </a:xfrm>
          <a:prstGeom prst="rect">
            <a:avLst/>
          </a:prstGeom>
          <a:noFill/>
          <a:ln w="9525">
            <a:noFill/>
            <a:miter lim="800000"/>
          </a:ln>
        </p:spPr>
        <p:txBody>
          <a:bodyPr wrap="square">
            <a:spAutoFit/>
          </a:bodyPr>
          <a:lstStyle/>
          <a:p>
            <a:r>
              <a:rPr lang="zh-CN" altLang="zh-CN" sz="3200" dirty="0" smtClean="0">
                <a:solidFill>
                  <a:schemeClr val="tx1"/>
                </a:solidFill>
                <a:latin typeface="+mn-lt"/>
                <a:ea typeface="+mn-ea"/>
              </a:rPr>
              <a:t>（三）切实强化校园食品安全监督管理</a:t>
            </a:r>
            <a:endParaRPr lang="zh-CN" altLang="zh-CN" sz="3200" dirty="0" smtClean="0">
              <a:solidFill>
                <a:schemeClr val="tx1"/>
              </a:solidFill>
              <a:latin typeface="+mn-lt"/>
              <a:ea typeface="+mn-ea"/>
            </a:endParaRPr>
          </a:p>
          <a:p>
            <a:endParaRPr lang="en-US" altLang="zh-CN" sz="3200" dirty="0" smtClean="0">
              <a:solidFill>
                <a:schemeClr val="tx1"/>
              </a:solidFill>
              <a:latin typeface="+mn-lt"/>
              <a:ea typeface="+mn-ea"/>
            </a:endParaRPr>
          </a:p>
          <a:p>
            <a:r>
              <a:rPr lang="en-US" altLang="zh-CN" sz="3200" dirty="0" smtClean="0">
                <a:solidFill>
                  <a:schemeClr val="tx1"/>
                </a:solidFill>
                <a:latin typeface="+mn-lt"/>
                <a:ea typeface="+mn-ea"/>
              </a:rPr>
              <a:t>12. </a:t>
            </a:r>
            <a:r>
              <a:rPr lang="zh-CN" altLang="zh-CN" sz="3200" dirty="0" smtClean="0">
                <a:solidFill>
                  <a:schemeClr val="tx1"/>
                </a:solidFill>
                <a:latin typeface="+mn-lt"/>
                <a:ea typeface="+mn-ea"/>
              </a:rPr>
              <a:t>实行全覆盖监督检查。对供餐单位、学校食堂、校园周边餐饮门店和食品销售单位实行全覆盖监督检查，持续加大监督检查力度和频次，深入排查使用腐败变质和超过保质期的食品原料等食品安全风险隐患。（市场监管部门负责）</a:t>
            </a:r>
            <a:endParaRPr lang="zh-CN" altLang="zh-CN" sz="3200" dirty="0" smtClean="0">
              <a:solidFill>
                <a:schemeClr val="tx1"/>
              </a:solidFill>
              <a:latin typeface="+mn-lt"/>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5262979"/>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rPr>
              <a:t>13. </a:t>
            </a:r>
            <a:r>
              <a:rPr lang="zh-CN" altLang="zh-CN" sz="3200" dirty="0" smtClean="0">
                <a:solidFill>
                  <a:schemeClr val="tx1"/>
                </a:solidFill>
                <a:latin typeface="+mn-ea"/>
                <a:ea typeface="+mn-ea"/>
              </a:rPr>
              <a:t>严惩重处违法行为。严惩重处校园食品安全违法违规行为，主动公开查处结果，及时将相关信息归集至国家企业信用信息公示系统，加强信用监管。及时受理、依法立案侦查涉嫌犯罪的食品安全案件，依法严厉打击校园食品安全犯罪行为。（市场监管、公安部门按职责分工负责）</a:t>
            </a:r>
            <a:endParaRPr lang="zh-CN" altLang="zh-CN" sz="3200" dirty="0" smtClean="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5262979"/>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rPr>
              <a:t>14. </a:t>
            </a:r>
            <a:r>
              <a:rPr lang="zh-CN" altLang="zh-CN" sz="3200" dirty="0" smtClean="0">
                <a:solidFill>
                  <a:schemeClr val="tx1"/>
                </a:solidFill>
                <a:latin typeface="+mn-ea"/>
                <a:ea typeface="+mn-ea"/>
              </a:rPr>
              <a:t>落实好农村义务教育学生营养改善计划。进一步提高农村义务教育学校食堂（伙房）供餐比例。健全并落实大宗食品采购、进货查验、加工制作等制度，确保学生营养餐质量安全。加强农村义务教育学校食堂监督管理。（教育、市场监管部门按职责分工负责）</a:t>
            </a:r>
            <a:endParaRPr lang="zh-CN" altLang="zh-CN" sz="3200" dirty="0" smtClean="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548680"/>
            <a:ext cx="7056785" cy="5971446"/>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rPr>
              <a:t>15. </a:t>
            </a:r>
            <a:r>
              <a:rPr lang="zh-CN" altLang="zh-CN" sz="3200" dirty="0" smtClean="0">
                <a:solidFill>
                  <a:schemeClr val="tx1"/>
                </a:solidFill>
                <a:latin typeface="+mn-ea"/>
                <a:ea typeface="+mn-ea"/>
              </a:rPr>
              <a:t>加强食源性疾病防控。指导学校开展食源性疾病预防知识教育。规范食源性疾病流行病学调查、报告行为，加强食源性疾病信息通报。（卫生健康部门负责）</a:t>
            </a:r>
            <a:endParaRPr lang="en-US" altLang="zh-CN" sz="3200" dirty="0" smtClean="0">
              <a:solidFill>
                <a:schemeClr val="tx1"/>
              </a:solidFill>
              <a:latin typeface="+mn-ea"/>
              <a:ea typeface="+mn-ea"/>
            </a:endParaRPr>
          </a:p>
          <a:p>
            <a:endParaRPr lang="en-US" altLang="zh-CN" sz="3200" dirty="0" smtClean="0">
              <a:solidFill>
                <a:schemeClr val="tx1"/>
              </a:solidFill>
              <a:latin typeface="+mn-ea"/>
              <a:ea typeface="+mn-ea"/>
            </a:endParaRPr>
          </a:p>
          <a:p>
            <a:r>
              <a:rPr lang="zh-CN" altLang="zh-CN" sz="3200" dirty="0" smtClean="0">
                <a:solidFill>
                  <a:schemeClr val="tx1"/>
                </a:solidFill>
                <a:latin typeface="+mn-ea"/>
                <a:ea typeface="+mn-ea"/>
              </a:rPr>
              <a:t>（四）广泛开展宣传，加强校园食品安全社会共治</a:t>
            </a:r>
            <a:endParaRPr lang="zh-CN" altLang="zh-CN" sz="3200" dirty="0" smtClean="0">
              <a:solidFill>
                <a:schemeClr val="tx1"/>
              </a:solidFill>
              <a:latin typeface="+mn-ea"/>
              <a:ea typeface="+mn-ea"/>
            </a:endParaRPr>
          </a:p>
          <a:p>
            <a:endParaRPr lang="zh-CN" altLang="zh-CN" sz="3200" dirty="0" smtClean="0">
              <a:solidFill>
                <a:schemeClr val="tx1"/>
              </a:solidFill>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7"/>
          <p:cNvSpPr txBox="1"/>
          <p:nvPr/>
        </p:nvSpPr>
        <p:spPr>
          <a:xfrm>
            <a:off x="1331641" y="908720"/>
            <a:ext cx="7812360" cy="6001643"/>
          </a:xfrm>
          <a:prstGeom prst="rect">
            <a:avLst/>
          </a:prstGeom>
          <a:noFill/>
          <a:ln w="12700">
            <a:noFill/>
          </a:ln>
        </p:spPr>
        <p:txBody>
          <a:bodyPr wrap="square"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a:t>
            </a:r>
            <a:r>
              <a:rPr lang="zh-CN" altLang="en-US" sz="3200" dirty="0" smtClean="0">
                <a:solidFill>
                  <a:schemeClr val="tx1"/>
                </a:solidFill>
                <a:latin typeface="Times New Roman" panose="02020603050405020304" pitchFamily="18" charset="0"/>
                <a:ea typeface="宋体" panose="02010600030101010101" pitchFamily="2" charset="-122"/>
              </a:rPr>
              <a:t>一</a:t>
            </a:r>
            <a:r>
              <a:rPr lang="zh-CN" altLang="en-US" sz="3200" dirty="0" smtClean="0">
                <a:solidFill>
                  <a:schemeClr val="tx1"/>
                </a:solidFill>
                <a:ea typeface="宋体" panose="02010600030101010101" pitchFamily="2" charset="-122"/>
              </a:rPr>
              <a:t>）</a:t>
            </a:r>
            <a:r>
              <a:rPr lang="zh-CN" altLang="en-US" sz="3200" dirty="0" smtClean="0">
                <a:solidFill>
                  <a:schemeClr val="tx1"/>
                </a:solidFill>
                <a:latin typeface="Times New Roman" panose="02020603050405020304" pitchFamily="18" charset="0"/>
                <a:ea typeface="宋体" panose="02010600030101010101" pitchFamily="2" charset="-122"/>
              </a:rPr>
              <a:t>按</a:t>
            </a:r>
            <a:r>
              <a:rPr lang="zh-CN" altLang="en-US" sz="3200" dirty="0">
                <a:solidFill>
                  <a:schemeClr val="tx1"/>
                </a:solidFill>
                <a:latin typeface="Times New Roman" panose="02020603050405020304" pitchFamily="18" charset="0"/>
                <a:ea typeface="宋体" panose="02010600030101010101" pitchFamily="2" charset="-122"/>
              </a:rPr>
              <a:t>致病因子分类</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3200" dirty="0" smtClean="0">
              <a:solidFill>
                <a:schemeClr val="tx1"/>
              </a:solidFill>
              <a:latin typeface="Times New Roman" panose="02020603050405020304" pitchFamily="18" charset="0"/>
              <a:ea typeface="宋体" panose="02010600030101010101" pitchFamily="2" charset="-122"/>
            </a:endParaRPr>
          </a:p>
          <a:p>
            <a:r>
              <a:rPr lang="en-US" altLang="zh-CN" sz="3200" dirty="0" smtClean="0">
                <a:solidFill>
                  <a:schemeClr val="tx1"/>
                </a:solidFill>
                <a:latin typeface="Times New Roman" panose="02020603050405020304" pitchFamily="18" charset="0"/>
                <a:ea typeface="宋体" panose="02010600030101010101" pitchFamily="2" charset="-122"/>
              </a:rPr>
              <a:t>1</a:t>
            </a:r>
            <a:r>
              <a:rPr lang="zh-CN" altLang="en-US" sz="3200" dirty="0">
                <a:solidFill>
                  <a:schemeClr val="tx1"/>
                </a:solidFill>
                <a:latin typeface="Times New Roman" panose="02020603050405020304" pitchFamily="18" charset="0"/>
                <a:ea typeface="宋体" panose="02010600030101010101" pitchFamily="2" charset="-122"/>
              </a:rPr>
              <a:t>．细菌性感染和细菌毒素中毒</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典型的感染型细菌性食物中毒，主要临床表现除胃肠道综合征外，多伴有发热症状。如沙门氏菌感染。</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典型的毒素型细菌性食物中毒，主要临床表现通常以上消化道综合征为主，一般不发热。如金黄色葡萄球菌毒素中毒、蜡样芽孢杆菌毒素中毒等。</a:t>
            </a:r>
            <a:endParaRPr lang="zh-CN" altLang="en-US" sz="3200" dirty="0">
              <a:solidFill>
                <a:schemeClr val="tx1"/>
              </a:solidFill>
              <a:latin typeface="Times New Roman" panose="02020603050405020304" pitchFamily="18" charset="0"/>
              <a:ea typeface="宋体" panose="02010600030101010101" pitchFamily="2" charset="-122"/>
            </a:endParaRPr>
          </a:p>
          <a:p>
            <a:br>
              <a:rPr lang="zh-CN" altLang="en-US" sz="3200" b="0" dirty="0">
                <a:solidFill>
                  <a:schemeClr val="tx1"/>
                </a:solidFill>
                <a:latin typeface="宋体" panose="02010600030101010101" pitchFamily="2" charset="-122"/>
                <a:ea typeface="宋体" panose="02010600030101010101" pitchFamily="2" charset="-122"/>
              </a:rPr>
            </a:br>
            <a:endParaRPr lang="zh-CN" altLang="en-US" sz="3200" b="0" dirty="0">
              <a:solidFill>
                <a:schemeClr val="tx1"/>
              </a:solidFill>
              <a:latin typeface="宋体" panose="02010600030101010101" pitchFamily="2" charset="-122"/>
              <a:ea typeface="宋体" panose="02010600030101010101" pitchFamily="2" charset="-122"/>
            </a:endParaRPr>
          </a:p>
        </p:txBody>
      </p:sp>
    </p:spTree>
  </p:cSld>
  <p:clrMapOvr>
    <a:masterClrMapping/>
  </p:clrMapOvr>
  <p:transition spd="med">
    <p:pull dir="ld"/>
  </p:transition>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403648" y="476672"/>
            <a:ext cx="7488831" cy="6001643"/>
          </a:xfrm>
          <a:prstGeom prst="rect">
            <a:avLst/>
          </a:prstGeom>
          <a:noFill/>
          <a:ln w="9525">
            <a:noFill/>
            <a:miter lim="800000"/>
          </a:ln>
        </p:spPr>
        <p:txBody>
          <a:bodyPr wrap="square">
            <a:spAutoFit/>
          </a:bodyPr>
          <a:lstStyle/>
          <a:p>
            <a:endParaRPr lang="en-US" altLang="zh-CN" sz="3200" dirty="0" smtClean="0">
              <a:solidFill>
                <a:schemeClr val="tx1"/>
              </a:solidFill>
            </a:endParaRPr>
          </a:p>
          <a:p>
            <a:r>
              <a:rPr lang="en-US" altLang="zh-CN" sz="3200" dirty="0" smtClean="0">
                <a:solidFill>
                  <a:schemeClr val="tx1"/>
                </a:solidFill>
                <a:latin typeface="+mn-lt"/>
                <a:ea typeface="+mn-ea"/>
              </a:rPr>
              <a:t>16. </a:t>
            </a:r>
            <a:r>
              <a:rPr lang="zh-CN" altLang="zh-CN" sz="3200" dirty="0" smtClean="0">
                <a:solidFill>
                  <a:schemeClr val="tx1"/>
                </a:solidFill>
                <a:latin typeface="+mn-lt"/>
                <a:ea typeface="+mn-ea"/>
              </a:rPr>
              <a:t>加强食品安全和营养健康宣传教育。广泛开展食品安全宣传教育，向师生有效传递食品安全和营养健康知识。对学校提供营养指导，倡导健康饮食理念。（教育、卫生健康部门按职责分工负责）</a:t>
            </a:r>
            <a:endParaRPr lang="zh-CN" altLang="zh-CN" sz="3200" dirty="0" smtClean="0">
              <a:solidFill>
                <a:schemeClr val="tx1"/>
              </a:solidFill>
              <a:latin typeface="+mn-lt"/>
              <a:ea typeface="+mn-ea"/>
            </a:endParaRPr>
          </a:p>
          <a:p>
            <a:endParaRPr lang="en-US" altLang="zh-CN" sz="3200" dirty="0" smtClean="0">
              <a:solidFill>
                <a:schemeClr val="tx1"/>
              </a:solidFill>
              <a:latin typeface="+mn-lt"/>
              <a:ea typeface="+mn-ea"/>
            </a:endParaRPr>
          </a:p>
          <a:p>
            <a:r>
              <a:rPr lang="en-US" altLang="zh-CN" sz="3200" dirty="0" smtClean="0">
                <a:solidFill>
                  <a:schemeClr val="tx1"/>
                </a:solidFill>
                <a:latin typeface="+mn-lt"/>
                <a:ea typeface="+mn-ea"/>
              </a:rPr>
              <a:t>17. </a:t>
            </a:r>
            <a:r>
              <a:rPr lang="zh-CN" altLang="zh-CN" sz="3200" dirty="0" smtClean="0">
                <a:solidFill>
                  <a:schemeClr val="tx1"/>
                </a:solidFill>
                <a:latin typeface="+mn-lt"/>
                <a:ea typeface="+mn-ea"/>
              </a:rPr>
              <a:t>采取营养健康干预措施。创建学校健康食堂。指导学校优化膳食结构，采取措施减油、减盐、减糖。（教育、卫生健康部门按职责分工负责）</a:t>
            </a:r>
            <a:endParaRPr lang="zh-CN" altLang="zh-CN" sz="3200" dirty="0" smtClean="0">
              <a:solidFill>
                <a:schemeClr val="tx1"/>
              </a:solidFill>
              <a:latin typeface="+mn-lt"/>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1619671" y="620688"/>
            <a:ext cx="7056785" cy="5262979"/>
          </a:xfrm>
          <a:prstGeom prst="rect">
            <a:avLst/>
          </a:prstGeom>
          <a:noFill/>
          <a:ln w="9525">
            <a:noFill/>
            <a:miter lim="800000"/>
          </a:ln>
        </p:spPr>
        <p:txBody>
          <a:bodyPr wrap="square">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r>
              <a:rPr lang="en-US" altLang="zh-CN" sz="3200" dirty="0" smtClean="0">
                <a:solidFill>
                  <a:schemeClr val="tx1"/>
                </a:solidFill>
              </a:rPr>
              <a:t>18. </a:t>
            </a:r>
            <a:r>
              <a:rPr lang="zh-CN" altLang="zh-CN" sz="3200" dirty="0" smtClean="0">
                <a:solidFill>
                  <a:schemeClr val="tx1"/>
                </a:solidFill>
                <a:latin typeface="+mn-ea"/>
                <a:ea typeface="+mn-ea"/>
              </a:rPr>
              <a:t>加强社会共治。健全学校食品安全投诉举报机制。引导新闻媒体真实、客观报道学校食品安全状况，客观、公正开展舆论监督。具备条件的中小学和幼儿园应建立家长委员会代表参与校园食品安全监督检查机制。（教育、市场监管、公安、卫生健康部门按职责分工负责）</a:t>
            </a:r>
            <a:endParaRPr lang="zh-CN" altLang="zh-CN" sz="3200" dirty="0" smtClean="0">
              <a:solidFill>
                <a:schemeClr val="tx1"/>
              </a:solidFill>
              <a:latin typeface="+mn-ea"/>
              <a:ea typeface="+mn-ea"/>
            </a:endParaRPr>
          </a:p>
          <a:p>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ChangeArrowheads="1"/>
          </p:cNvSpPr>
          <p:nvPr/>
        </p:nvSpPr>
        <p:spPr bwMode="auto">
          <a:xfrm>
            <a:off x="1676400" y="1341438"/>
            <a:ext cx="6934200" cy="2774950"/>
          </a:xfrm>
          <a:prstGeom prst="rect">
            <a:avLst/>
          </a:prstGeom>
          <a:noFill/>
          <a:ln w="9525">
            <a:noFill/>
            <a:miter lim="800000"/>
          </a:ln>
        </p:spPr>
        <p:txBody>
          <a:bodyPr>
            <a:spAutoFit/>
          </a:bodyPr>
          <a:lstStyle/>
          <a:p>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pPr algn="ctr"/>
            <a:r>
              <a:rPr lang="zh-CN" altLang="en-US" sz="4800" dirty="0">
                <a:solidFill>
                  <a:schemeClr val="tx1"/>
                </a:solidFill>
                <a:ea typeface="黑体" panose="02010609060101010101" pitchFamily="2" charset="-122"/>
              </a:rPr>
              <a:t>  </a:t>
            </a:r>
            <a:endParaRPr lang="zh-CN" altLang="en-US" sz="4800" dirty="0">
              <a:solidFill>
                <a:schemeClr val="tx1"/>
              </a:solidFill>
              <a:ea typeface="黑体" panose="02010609060101010101" pitchFamily="2" charset="-122"/>
            </a:endParaRPr>
          </a:p>
          <a:p>
            <a:pPr algn="just"/>
            <a:r>
              <a:rPr lang="zh-CN" altLang="en-US" sz="4000" dirty="0" smtClean="0">
                <a:solidFill>
                  <a:schemeClr val="tx1"/>
                </a:solidFill>
                <a:ea typeface="华文新魏" panose="02010800040101010101" pitchFamily="2" charset="-122"/>
              </a:rPr>
              <a:t>十二、</a:t>
            </a:r>
            <a:r>
              <a:rPr lang="zh-CN" altLang="en-US" sz="4000" dirty="0">
                <a:solidFill>
                  <a:schemeClr val="tx1"/>
                </a:solidFill>
                <a:ea typeface="华文新魏" panose="02010800040101010101" pitchFamily="2" charset="-122"/>
              </a:rPr>
              <a:t>学校食堂食物中毒实例</a:t>
            </a:r>
            <a:endParaRPr lang="zh-CN" altLang="en-US" sz="4000" dirty="0">
              <a:solidFill>
                <a:schemeClr val="tx1"/>
              </a:solidFill>
              <a:ea typeface="华文新魏" panose="02010800040101010101" pitchFamily="2" charset="-122"/>
            </a:endParaRPr>
          </a:p>
          <a:p>
            <a:pPr algn="just"/>
            <a:r>
              <a:rPr lang="zh-CN" altLang="en-US" sz="4000" dirty="0">
                <a:solidFill>
                  <a:schemeClr val="tx1"/>
                </a:solidFill>
                <a:ea typeface="华文新魏" panose="02010800040101010101" pitchFamily="2" charset="-122"/>
              </a:rPr>
              <a:t>             介绍</a:t>
            </a:r>
            <a:endParaRPr lang="zh-CN" altLang="en-US" sz="4000" dirty="0">
              <a:solidFill>
                <a:schemeClr val="tx1"/>
              </a:solidFill>
              <a:ea typeface="华文新魏" panose="02010800040101010101" pitchFamily="2" charset="-122"/>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ChangeArrowheads="1"/>
          </p:cNvSpPr>
          <p:nvPr/>
        </p:nvSpPr>
        <p:spPr bwMode="auto">
          <a:xfrm>
            <a:off x="1547813" y="1341438"/>
            <a:ext cx="7272337" cy="5878532"/>
          </a:xfrm>
          <a:prstGeom prst="rect">
            <a:avLst/>
          </a:prstGeom>
          <a:noFill/>
          <a:ln w="9525">
            <a:noFill/>
            <a:miter lim="800000"/>
          </a:ln>
        </p:spPr>
        <p:txBody>
          <a:bodyPr>
            <a:spAutoFit/>
          </a:bodyPr>
          <a:lstStyle/>
          <a:p>
            <a:pPr algn="just"/>
            <a:r>
              <a:rPr lang="zh-CN" altLang="en-US" sz="2400" b="0" dirty="0">
                <a:solidFill>
                  <a:schemeClr val="tx1"/>
                </a:solidFill>
                <a:ea typeface="宋体" panose="02010600030101010101" pitchFamily="2" charset="-122"/>
              </a:rPr>
              <a:t>● </a:t>
            </a:r>
            <a:r>
              <a:rPr lang="zh-CN" altLang="en-US" sz="3200" dirty="0">
                <a:solidFill>
                  <a:schemeClr val="tx1"/>
                </a:solidFill>
                <a:latin typeface="宋体" panose="02010600030101010101" pitchFamily="2" charset="-122"/>
                <a:ea typeface="宋体" panose="02010600030101010101" pitchFamily="2" charset="-122"/>
              </a:rPr>
              <a:t>校长们办教育有“两怕”：一怕教  </a:t>
            </a:r>
            <a:endParaRPr lang="zh-CN" altLang="en-US" sz="3200" dirty="0">
              <a:solidFill>
                <a:schemeClr val="tx1"/>
              </a:solidFill>
              <a:latin typeface="宋体" panose="02010600030101010101" pitchFamily="2" charset="-122"/>
              <a:ea typeface="宋体" panose="02010600030101010101" pitchFamily="2" charset="-122"/>
            </a:endParaRPr>
          </a:p>
          <a:p>
            <a:pPr algn="just"/>
            <a:r>
              <a:rPr lang="zh-CN" altLang="en-US" sz="3200" dirty="0">
                <a:solidFill>
                  <a:schemeClr val="tx1"/>
                </a:solidFill>
                <a:latin typeface="宋体" panose="02010600030101010101" pitchFamily="2" charset="-122"/>
                <a:ea typeface="宋体" panose="02010600030101010101" pitchFamily="2" charset="-122"/>
              </a:rPr>
              <a:t>  学质量不高；二怕出现安全问题。</a:t>
            </a:r>
            <a:endParaRPr lang="zh-CN" altLang="en-US" sz="3200" dirty="0">
              <a:solidFill>
                <a:schemeClr val="tx1"/>
              </a:solidFill>
              <a:latin typeface="宋体" panose="02010600030101010101" pitchFamily="2" charset="-122"/>
              <a:ea typeface="宋体" panose="02010600030101010101" pitchFamily="2" charset="-122"/>
            </a:endParaRPr>
          </a:p>
          <a:p>
            <a:pPr algn="just"/>
            <a:endParaRPr lang="zh-CN" altLang="en-US" sz="2400" b="0" dirty="0">
              <a:solidFill>
                <a:schemeClr val="tx1"/>
              </a:solidFill>
              <a:ea typeface="宋体" panose="02010600030101010101" pitchFamily="2" charset="-122"/>
            </a:endParaRPr>
          </a:p>
          <a:p>
            <a:pPr algn="just"/>
            <a:r>
              <a:rPr lang="zh-CN" altLang="en-US" sz="2400" b="0" dirty="0">
                <a:solidFill>
                  <a:schemeClr val="tx1"/>
                </a:solidFill>
                <a:ea typeface="宋体" panose="02010600030101010101" pitchFamily="2" charset="-122"/>
              </a:rPr>
              <a:t>● </a:t>
            </a:r>
            <a:r>
              <a:rPr lang="zh-CN" altLang="en-US" sz="3200" dirty="0">
                <a:solidFill>
                  <a:schemeClr val="tx1"/>
                </a:solidFill>
                <a:latin typeface="宋体" panose="02010600030101010101" pitchFamily="2" charset="-122"/>
                <a:ea typeface="宋体" panose="02010600030101010101" pitchFamily="2" charset="-122"/>
              </a:rPr>
              <a:t>食物中毒和食源性疾病显然是最重</a:t>
            </a:r>
            <a:endParaRPr lang="zh-CN" altLang="en-US" sz="3200" dirty="0">
              <a:solidFill>
                <a:schemeClr val="tx1"/>
              </a:solidFill>
              <a:latin typeface="宋体" panose="02010600030101010101" pitchFamily="2" charset="-122"/>
              <a:ea typeface="宋体" panose="02010600030101010101" pitchFamily="2" charset="-122"/>
            </a:endParaRPr>
          </a:p>
          <a:p>
            <a:pPr algn="just"/>
            <a:r>
              <a:rPr lang="zh-CN" altLang="en-US" sz="3200" dirty="0">
                <a:solidFill>
                  <a:schemeClr val="tx1"/>
                </a:solidFill>
                <a:latin typeface="宋体" panose="02010600030101010101" pitchFamily="2" charset="-122"/>
                <a:ea typeface="宋体" panose="02010600030101010101" pitchFamily="2" charset="-122"/>
              </a:rPr>
              <a:t>  要的校园安全问题之一，危及师生</a:t>
            </a:r>
            <a:endParaRPr lang="zh-CN" altLang="en-US" sz="3200" dirty="0">
              <a:solidFill>
                <a:schemeClr val="tx1"/>
              </a:solidFill>
              <a:latin typeface="宋体" panose="02010600030101010101" pitchFamily="2" charset="-122"/>
              <a:ea typeface="宋体" panose="02010600030101010101" pitchFamily="2" charset="-122"/>
            </a:endParaRPr>
          </a:p>
          <a:p>
            <a:pPr algn="just"/>
            <a:r>
              <a:rPr lang="zh-CN" altLang="en-US" sz="3200" dirty="0">
                <a:solidFill>
                  <a:schemeClr val="tx1"/>
                </a:solidFill>
                <a:latin typeface="宋体" panose="02010600030101010101" pitchFamily="2" charset="-122"/>
                <a:ea typeface="宋体" panose="02010600030101010101" pitchFamily="2" charset="-122"/>
              </a:rPr>
              <a:t>  的身体健康和社会公共安全。以杭</a:t>
            </a:r>
            <a:endParaRPr lang="zh-CN" altLang="en-US" sz="3200" dirty="0">
              <a:solidFill>
                <a:schemeClr val="tx1"/>
              </a:solidFill>
              <a:latin typeface="宋体" panose="02010600030101010101" pitchFamily="2" charset="-122"/>
              <a:ea typeface="宋体" panose="02010600030101010101" pitchFamily="2" charset="-122"/>
            </a:endParaRPr>
          </a:p>
          <a:p>
            <a:pPr algn="just"/>
            <a:r>
              <a:rPr lang="zh-CN" altLang="en-US" sz="3200" dirty="0">
                <a:solidFill>
                  <a:schemeClr val="tx1"/>
                </a:solidFill>
                <a:latin typeface="宋体" panose="02010600030101010101" pitchFamily="2" charset="-122"/>
                <a:ea typeface="宋体" panose="02010600030101010101" pitchFamily="2" charset="-122"/>
              </a:rPr>
              <a:t>  州市</a:t>
            </a:r>
            <a:r>
              <a:rPr lang="zh-CN" altLang="en-US" sz="3200" dirty="0">
                <a:solidFill>
                  <a:schemeClr val="tx1"/>
                </a:solidFill>
                <a:ea typeface="宋体" panose="02010600030101010101" pitchFamily="2" charset="-122"/>
              </a:rPr>
              <a:t>为例，</a:t>
            </a:r>
            <a:r>
              <a:rPr lang="en-US" altLang="zh-CN" sz="3200" dirty="0">
                <a:solidFill>
                  <a:schemeClr val="tx1"/>
                </a:solidFill>
                <a:ea typeface="宋体" panose="02010600030101010101" pitchFamily="2" charset="-122"/>
              </a:rPr>
              <a:t>1995</a:t>
            </a:r>
            <a:r>
              <a:rPr lang="zh-CN" altLang="en-US" sz="3200" dirty="0">
                <a:solidFill>
                  <a:schemeClr val="tx1"/>
                </a:solidFill>
                <a:ea typeface="宋体" panose="02010600030101010101" pitchFamily="2" charset="-122"/>
              </a:rPr>
              <a:t>至</a:t>
            </a:r>
            <a:r>
              <a:rPr lang="en-US" altLang="zh-CN" sz="3200" dirty="0">
                <a:solidFill>
                  <a:schemeClr val="tx1"/>
                </a:solidFill>
                <a:ea typeface="宋体" panose="02010600030101010101" pitchFamily="2" charset="-122"/>
              </a:rPr>
              <a:t>2014</a:t>
            </a:r>
            <a:r>
              <a:rPr lang="zh-CN" altLang="en-US" sz="3200" dirty="0">
                <a:solidFill>
                  <a:schemeClr val="tx1"/>
                </a:solidFill>
                <a:ea typeface="宋体" panose="02010600030101010101" pitchFamily="2" charset="-122"/>
              </a:rPr>
              <a:t>年就发生了</a:t>
            </a:r>
            <a:endParaRPr lang="en-US" altLang="zh-CN" sz="3200" dirty="0">
              <a:solidFill>
                <a:schemeClr val="tx1"/>
              </a:solidFill>
              <a:ea typeface="宋体" panose="02010600030101010101" pitchFamily="2" charset="-122"/>
            </a:endParaRPr>
          </a:p>
          <a:p>
            <a:pPr algn="just"/>
            <a:r>
              <a:rPr lang="en-US" altLang="zh-CN" sz="3200" dirty="0">
                <a:solidFill>
                  <a:schemeClr val="tx1"/>
                </a:solidFill>
                <a:ea typeface="宋体" panose="02010600030101010101" pitchFamily="2" charset="-122"/>
              </a:rPr>
              <a:t>    30</a:t>
            </a:r>
            <a:r>
              <a:rPr lang="zh-CN" altLang="en-US" sz="3200" dirty="0">
                <a:solidFill>
                  <a:schemeClr val="tx1"/>
                </a:solidFill>
                <a:ea typeface="宋体" panose="02010600030101010101" pitchFamily="2" charset="-122"/>
              </a:rPr>
              <a:t>起共</a:t>
            </a:r>
            <a:r>
              <a:rPr lang="zh-CN" altLang="en-US" sz="3200" dirty="0" smtClean="0">
                <a:solidFill>
                  <a:schemeClr val="tx1"/>
                </a:solidFill>
                <a:ea typeface="宋体" panose="02010600030101010101" pitchFamily="2" charset="-122"/>
              </a:rPr>
              <a:t>计 </a:t>
            </a:r>
            <a:r>
              <a:rPr lang="en-US" altLang="zh-CN" sz="3200" dirty="0" smtClean="0">
                <a:solidFill>
                  <a:schemeClr val="tx1"/>
                </a:solidFill>
                <a:ea typeface="宋体" panose="02010600030101010101" pitchFamily="2" charset="-122"/>
              </a:rPr>
              <a:t>833</a:t>
            </a:r>
            <a:r>
              <a:rPr lang="zh-CN" altLang="en-US" sz="3200" dirty="0">
                <a:solidFill>
                  <a:schemeClr val="tx1"/>
                </a:solidFill>
                <a:ea typeface="宋体" panose="02010600030101010101" pitchFamily="2" charset="-122"/>
              </a:rPr>
              <a:t>位学生中毒的学校食</a:t>
            </a:r>
            <a:endParaRPr lang="en-US" altLang="zh-CN" sz="3200" dirty="0">
              <a:solidFill>
                <a:schemeClr val="tx1"/>
              </a:solidFill>
              <a:ea typeface="宋体" panose="02010600030101010101" pitchFamily="2" charset="-122"/>
            </a:endParaRPr>
          </a:p>
          <a:p>
            <a:pPr algn="just"/>
            <a:r>
              <a:rPr lang="en-US" altLang="zh-CN" sz="3200" dirty="0">
                <a:solidFill>
                  <a:schemeClr val="tx1"/>
                </a:solidFill>
                <a:ea typeface="宋体" panose="02010600030101010101" pitchFamily="2" charset="-122"/>
              </a:rPr>
              <a:t>    </a:t>
            </a:r>
            <a:r>
              <a:rPr lang="zh-CN" altLang="en-US" sz="3200" dirty="0">
                <a:solidFill>
                  <a:schemeClr val="tx1"/>
                </a:solidFill>
                <a:ea typeface="宋体" panose="02010600030101010101" pitchFamily="2" charset="-122"/>
              </a:rPr>
              <a:t>物中毒事故，社</a:t>
            </a:r>
            <a:r>
              <a:rPr lang="zh-CN" altLang="en-US" sz="3200" dirty="0">
                <a:solidFill>
                  <a:schemeClr val="tx1"/>
                </a:solidFill>
                <a:latin typeface="宋体" panose="02010600030101010101" pitchFamily="2" charset="-122"/>
                <a:ea typeface="宋体" panose="02010600030101010101" pitchFamily="2" charset="-122"/>
              </a:rPr>
              <a:t>会影</a:t>
            </a:r>
            <a:r>
              <a:rPr lang="zh-CN" altLang="en-US" sz="3200" dirty="0">
                <a:solidFill>
                  <a:schemeClr val="tx1"/>
                </a:solidFill>
                <a:ea typeface="宋体" panose="02010600030101010101" pitchFamily="2" charset="-122"/>
              </a:rPr>
              <a:t>响恶劣。</a:t>
            </a:r>
            <a:endParaRPr lang="zh-CN" altLang="en-US" sz="3200" dirty="0">
              <a:solidFill>
                <a:schemeClr val="tx1"/>
              </a:solidFill>
              <a:latin typeface="宋体" panose="02010600030101010101" pitchFamily="2" charset="-122"/>
              <a:ea typeface="宋体" panose="02010600030101010101" pitchFamily="2" charset="-122"/>
            </a:endParaRPr>
          </a:p>
          <a:p>
            <a:pPr algn="just"/>
            <a:br>
              <a:rPr lang="zh-CN" altLang="en-US" sz="3200" b="0" dirty="0">
                <a:solidFill>
                  <a:schemeClr val="tx1"/>
                </a:solidFill>
                <a:latin typeface="宋体" panose="02010600030101010101" pitchFamily="2" charset="-122"/>
                <a:ea typeface="宋体" panose="02010600030101010101" pitchFamily="2" charset="-122"/>
              </a:rPr>
            </a:br>
            <a:br>
              <a:rPr lang="zh-CN" altLang="en-US" sz="3200" b="0" dirty="0">
                <a:solidFill>
                  <a:schemeClr val="tx1"/>
                </a:solidFill>
                <a:latin typeface="宋体" panose="02010600030101010101" pitchFamily="2" charset="-122"/>
                <a:ea typeface="宋体" panose="02010600030101010101" pitchFamily="2" charset="-122"/>
              </a:rPr>
            </a:br>
            <a:endParaRPr lang="zh-CN" altLang="en-US" sz="3200" b="0" dirty="0">
              <a:solidFill>
                <a:schemeClr val="tx1"/>
              </a:solidFill>
              <a:latin typeface="宋体" panose="02010600030101010101" pitchFamily="2" charset="-122"/>
              <a:ea typeface="宋体" panose="02010600030101010101" pitchFamily="2" charset="-122"/>
            </a:endParaRPr>
          </a:p>
        </p:txBody>
      </p:sp>
    </p:spTree>
  </p:cSld>
  <p:clrMapOvr>
    <a:masterClrMapping/>
  </p:clrMapOvr>
  <p:transition spd="med">
    <p:checker/>
  </p:transition>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ChangeArrowheads="1"/>
          </p:cNvSpPr>
          <p:nvPr/>
        </p:nvSpPr>
        <p:spPr bwMode="auto">
          <a:xfrm>
            <a:off x="1371600" y="404813"/>
            <a:ext cx="7521575" cy="396875"/>
          </a:xfrm>
          <a:prstGeom prst="rect">
            <a:avLst/>
          </a:prstGeom>
          <a:noFill/>
          <a:ln w="9525">
            <a:noFill/>
            <a:miter lim="800000"/>
          </a:ln>
        </p:spPr>
        <p:txBody>
          <a:bodyPr>
            <a:spAutoFit/>
          </a:bodyPr>
          <a:lstStyle/>
          <a:p>
            <a:r>
              <a:rPr lang="zh-CN" altLang="en-US" sz="2000">
                <a:solidFill>
                  <a:schemeClr val="tx1"/>
                </a:solidFill>
                <a:ea typeface="宋体" panose="02010600030101010101" pitchFamily="2" charset="-122"/>
              </a:rPr>
              <a:t>          杭州市</a:t>
            </a:r>
            <a:r>
              <a:rPr lang="en-US" altLang="zh-CN" sz="2000">
                <a:solidFill>
                  <a:schemeClr val="tx1"/>
                </a:solidFill>
                <a:ea typeface="宋体" panose="02010600030101010101" pitchFamily="2" charset="-122"/>
              </a:rPr>
              <a:t>1995—2014</a:t>
            </a:r>
            <a:r>
              <a:rPr lang="zh-CN" altLang="en-US" sz="2000">
                <a:solidFill>
                  <a:schemeClr val="tx1"/>
                </a:solidFill>
                <a:ea typeface="宋体" panose="02010600030101010101" pitchFamily="2" charset="-122"/>
              </a:rPr>
              <a:t>年度学校相关食物中毒事故一览表</a:t>
            </a:r>
            <a:endParaRPr lang="zh-CN" altLang="en-US" sz="2000">
              <a:solidFill>
                <a:schemeClr val="tx1"/>
              </a:solidFill>
              <a:ea typeface="宋体" panose="02010600030101010101" pitchFamily="2" charset="-122"/>
            </a:endParaRPr>
          </a:p>
        </p:txBody>
      </p:sp>
      <p:graphicFrame>
        <p:nvGraphicFramePr>
          <p:cNvPr id="203779" name="Group 3"/>
          <p:cNvGraphicFramePr>
            <a:graphicFrameLocks noGrp="1"/>
          </p:cNvGraphicFramePr>
          <p:nvPr/>
        </p:nvGraphicFramePr>
        <p:xfrm>
          <a:off x="1476375" y="908050"/>
          <a:ext cx="7416800" cy="5580061"/>
        </p:xfrm>
        <a:graphic>
          <a:graphicData uri="http://schemas.openxmlformats.org/drawingml/2006/table">
            <a:tbl>
              <a:tblPr/>
              <a:tblGrid>
                <a:gridCol w="623888"/>
                <a:gridCol w="2125662"/>
                <a:gridCol w="850900"/>
                <a:gridCol w="1189038"/>
                <a:gridCol w="874712"/>
                <a:gridCol w="182563"/>
                <a:gridCol w="1570037"/>
              </a:tblGrid>
              <a:tr h="498503">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仿宋_GB2312" panose="02010609030101010101" pitchFamily="49" charset="-122"/>
                        </a:rPr>
                        <a:t>序号</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肇事单位</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辖区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中毒日期</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中毒人数</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致病因子</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99">
                <a:tc gridSpan="7">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1995</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c hMerge="1">
                  <a:tcPr/>
                </a:tc>
              </a:tr>
              <a:tr h="57915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浙江农业大学第</a:t>
                      </a: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江干区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8.29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52</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甲胺磷农药</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335299">
                <a:tc gridSpan="7">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1999</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c hMerge="1">
                  <a:tcPr/>
                </a:tc>
              </a:tr>
              <a:tr h="49850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香积寺小学食堂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拱墅区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1999.11.11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不明</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49850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3</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行知中学食堂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拱墅区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1999.11.11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38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不明</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335299">
                <a:tc gridSpan="7">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2000</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c hMerge="1">
                  <a:tcPr/>
                </a:tc>
              </a:tr>
              <a:tr h="335299">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4</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浙江中医学院食堂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滨江区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2000.6.18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55</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副溶血性弧菌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57915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5</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杭州市实验外国语学校食堂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下沙开发区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2000.6.22</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副溶血性弧菌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57915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杭州市国泰外语艺术学校食堂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江干区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2000.8.8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仿宋_GB2312" panose="02010609030101010101" pitchFamily="49" charset="-122"/>
                        </a:rPr>
                        <a:t>甲氨磷农药</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335299">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7</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上塘中学食堂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拱墅区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2000.9.6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不明</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335299">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朝晖中学食堂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拱墅区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2000.9.26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36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副溶血性弧菌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335299">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富阳市技工学校食堂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富阳市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2000.10.26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27</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蜡样芽孢杆菌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bl>
          </a:graphicData>
        </a:graphic>
      </p:graphicFrame>
    </p:spTree>
  </p:cSld>
  <p:clrMapOvr>
    <a:masterClrMapping/>
  </p:clrMapOvr>
  <p:transition spd="med">
    <p:checker/>
  </p:transition>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flipV="1">
            <a:off x="1371600" y="-1617663"/>
            <a:ext cx="7772400" cy="1858963"/>
          </a:xfrm>
          <a:prstGeom prst="rect">
            <a:avLst/>
          </a:prstGeom>
          <a:noFill/>
          <a:ln w="9525">
            <a:noFill/>
            <a:miter lim="800000"/>
          </a:ln>
        </p:spPr>
        <p:txBody>
          <a:bodyPr>
            <a:spAutoFit/>
          </a:bodyPr>
          <a:lstStyle/>
          <a:p>
            <a:endParaRPr lang="zh-CN" altLang="en-US" sz="3200" b="0">
              <a:solidFill>
                <a:schemeClr val="tx1"/>
              </a:solidFill>
              <a:latin typeface="宋体" panose="02010600030101010101" pitchFamily="2" charset="-122"/>
              <a:ea typeface="宋体" panose="02010600030101010101" pitchFamily="2" charset="-122"/>
            </a:endParaRPr>
          </a:p>
          <a:p>
            <a:br>
              <a:rPr lang="zh-CN" altLang="en-US" sz="3200" b="0">
                <a:solidFill>
                  <a:schemeClr val="tx1"/>
                </a:solidFill>
                <a:latin typeface="宋体" panose="02010600030101010101" pitchFamily="2" charset="-122"/>
                <a:ea typeface="宋体" panose="02010600030101010101" pitchFamily="2" charset="-122"/>
              </a:rPr>
            </a:br>
            <a:br>
              <a:rPr lang="zh-CN" altLang="en-US" sz="3200" b="0">
                <a:solidFill>
                  <a:schemeClr val="tx1"/>
                </a:solidFill>
                <a:latin typeface="宋体" panose="02010600030101010101" pitchFamily="2" charset="-122"/>
                <a:ea typeface="宋体" panose="02010600030101010101" pitchFamily="2" charset="-122"/>
              </a:rPr>
            </a:br>
            <a:br>
              <a:rPr lang="zh-CN" altLang="en-US" sz="1000" b="0">
                <a:solidFill>
                  <a:schemeClr val="tx1"/>
                </a:solidFill>
                <a:ea typeface="宋体" panose="02010600030101010101" pitchFamily="2" charset="-122"/>
              </a:rPr>
            </a:br>
            <a:endParaRPr lang="zh-CN" altLang="en-US" sz="1000" b="0">
              <a:solidFill>
                <a:schemeClr val="tx1"/>
              </a:solidFill>
              <a:ea typeface="宋体" panose="02010600030101010101" pitchFamily="2" charset="-122"/>
            </a:endParaRPr>
          </a:p>
        </p:txBody>
      </p:sp>
      <p:graphicFrame>
        <p:nvGraphicFramePr>
          <p:cNvPr id="204803" name="Group 3"/>
          <p:cNvGraphicFramePr>
            <a:graphicFrameLocks noGrp="1"/>
          </p:cNvGraphicFramePr>
          <p:nvPr/>
        </p:nvGraphicFramePr>
        <p:xfrm>
          <a:off x="1452563" y="549275"/>
          <a:ext cx="7367587" cy="5915056"/>
        </p:xfrm>
        <a:graphic>
          <a:graphicData uri="http://schemas.openxmlformats.org/drawingml/2006/table">
            <a:tbl>
              <a:tblPr/>
              <a:tblGrid>
                <a:gridCol w="620712"/>
                <a:gridCol w="2292350"/>
                <a:gridCol w="833438"/>
                <a:gridCol w="1195387"/>
                <a:gridCol w="684213"/>
                <a:gridCol w="1741487"/>
              </a:tblGrid>
              <a:tr h="335266">
                <a:tc gridSpan="6">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r>
              <a:tr h="335266">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10</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杭州长河高级中学食堂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滨江区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2001.2.18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不明</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66">
                <a:tc gridSpan="6">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2002</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r>
              <a:tr h="335266">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望江门小学</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江干区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2002.3.4</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71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不明（课间奶）</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66">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12</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大观山素质教育学校</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余杭区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2002.9.19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79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沙门氏菌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66">
                <a:tc gridSpan="6">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2003</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r>
              <a:tr h="57910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13</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浙江春声教育后勤服务有限公司食堂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西湖区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2003.4.8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不明</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02">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14</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杭州之江专修学院食堂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拱墅区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2003.6.11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不明</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66">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15</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浙江中医学院食堂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滨江区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2003.9.1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84</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副溶血性弧菌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10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杭州长河高级中学小卖部</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滨江区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2003.9.8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5</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金黄色葡萄球菌肠毒素</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66">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17</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浙江省团校食堂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西湖区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2003.9.9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副溶血性弧菌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10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博陆中学食堂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余杭区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2003.9.20</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17</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致病性大肠埃希氏菌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66">
                <a:tc gridSpan="6">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2004</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r>
              <a:tr h="387302">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桐庐树人学校食堂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桐庐县</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2004.3</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8      </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豆奶</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16">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富强小学食堂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拱墅区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2004.5</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27</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蜡样芽孢杆菌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checker/>
  </p:transition>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ChangeArrowheads="1"/>
          </p:cNvSpPr>
          <p:nvPr/>
        </p:nvSpPr>
        <p:spPr bwMode="auto">
          <a:xfrm flipV="1">
            <a:off x="1476375" y="33338"/>
            <a:ext cx="7161213" cy="731837"/>
          </a:xfrm>
          <a:prstGeom prst="rect">
            <a:avLst/>
          </a:prstGeom>
          <a:noFill/>
          <a:ln w="9525">
            <a:noFill/>
            <a:miter lim="800000"/>
          </a:ln>
        </p:spPr>
        <p:txBody>
          <a:bodyPr>
            <a:spAutoFit/>
          </a:bodyPr>
          <a:lstStyle/>
          <a:p>
            <a:endParaRPr lang="zh-CN" altLang="en-US" sz="3200" b="0">
              <a:solidFill>
                <a:schemeClr val="tx1"/>
              </a:solidFill>
              <a:latin typeface="宋体" panose="02010600030101010101" pitchFamily="2" charset="-122"/>
              <a:ea typeface="宋体" panose="02010600030101010101" pitchFamily="2" charset="-122"/>
            </a:endParaRPr>
          </a:p>
          <a:p>
            <a:endParaRPr lang="zh-CN" altLang="en-US" sz="1000" b="0">
              <a:solidFill>
                <a:schemeClr val="tx1"/>
              </a:solidFill>
              <a:ea typeface="宋体" panose="02010600030101010101" pitchFamily="2" charset="-122"/>
            </a:endParaRPr>
          </a:p>
        </p:txBody>
      </p:sp>
      <p:graphicFrame>
        <p:nvGraphicFramePr>
          <p:cNvPr id="205827" name="Group 3"/>
          <p:cNvGraphicFramePr>
            <a:graphicFrameLocks noGrp="1"/>
          </p:cNvGraphicFramePr>
          <p:nvPr/>
        </p:nvGraphicFramePr>
        <p:xfrm>
          <a:off x="1403350" y="692150"/>
          <a:ext cx="7561263" cy="5473704"/>
        </p:xfrm>
        <a:graphic>
          <a:graphicData uri="http://schemas.openxmlformats.org/drawingml/2006/table">
            <a:tbl>
              <a:tblPr/>
              <a:tblGrid>
                <a:gridCol w="636588"/>
                <a:gridCol w="2532062"/>
                <a:gridCol w="936625"/>
                <a:gridCol w="1223963"/>
                <a:gridCol w="431800"/>
                <a:gridCol w="1800225"/>
              </a:tblGrid>
              <a:tr h="59531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22</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中国美院艺术设计职业技术学院食堂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西湖区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2004.7</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奇异变形杆菌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23</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杭州东方中学食堂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西湖区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2004.9.25</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31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奇异变形杆菌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24</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余杭区星桥中心小学食堂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余杭区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2004.11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27</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蜡样芽孢杆菌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gridSpan="6">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2005</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r>
              <a:tr h="59531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25</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浙江工业大学北门外阮某（无证饮食摊贩）</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拱墅区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2005.1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14</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不明</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新安江职业高级中学食堂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建德市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2005.1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25</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10</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四季豆</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gridSpan="6">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2006</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r>
              <a:tr h="36671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27</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浙江金苑培训中心食堂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江干区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2006.9.4</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副溶血性弧菌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28</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临安城北小学食堂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临安市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2006.9.26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24</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菜豆</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gridSpan="6">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2010</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r>
              <a:tr h="368300">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浙江农林大学内超市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临安市</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2010.5.15</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19</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沙门氏菌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9888">
                <a:tc gridSpan="6">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2014</a:t>
                      </a: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年</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c hMerge="1">
                  <a:tcPr/>
                </a:tc>
                <a:tc hMerge="1">
                  <a:tcPr/>
                </a:tc>
              </a:tr>
              <a:tr h="595313">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30</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杭州师范大学北门外陈某小吃店</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下沙开发区</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2014.3.1</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26</a:t>
                      </a: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金黄色葡萄球菌</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仿宋_GB2312" panose="02010609030101010101" pitchFamily="49" charset="-122"/>
                        </a:rPr>
                        <a:t>肠毒素</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checker/>
  </p:transition>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p:nvPr/>
        </p:nvSpPr>
        <p:spPr>
          <a:xfrm>
            <a:off x="1258888" y="1556792"/>
            <a:ext cx="7885112" cy="2985433"/>
          </a:xfrm>
          <a:prstGeom prst="rect">
            <a:avLst/>
          </a:prstGeom>
          <a:noFill/>
          <a:ln w="9525">
            <a:noFill/>
          </a:ln>
        </p:spPr>
        <p:txBody>
          <a:bodyPr wrap="square" anchor="t">
            <a:spAutoFit/>
          </a:bodyPr>
          <a:lstStyle/>
          <a:p>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a:t>
            </a:r>
            <a:r>
              <a:rPr lang="zh-CN" altLang="en-US" sz="7200" dirty="0">
                <a:solidFill>
                  <a:schemeClr val="tx1"/>
                </a:solidFill>
                <a:latin typeface="DFKai-SB" panose="03000509000000000000" pitchFamily="65" charset="-120"/>
                <a:ea typeface="DFKai-SB" panose="03000509000000000000" pitchFamily="65" charset="-120"/>
              </a:rPr>
              <a:t>谢谢大家！</a:t>
            </a:r>
            <a:endParaRPr lang="zh-CN" altLang="en-US" sz="7200" dirty="0">
              <a:solidFill>
                <a:schemeClr val="tx1"/>
              </a:solidFill>
              <a:latin typeface="DFKai-SB" panose="03000509000000000000" pitchFamily="65" charset="-120"/>
              <a:ea typeface="DFKai-SB" panose="03000509000000000000" pitchFamily="65" charset="-120"/>
            </a:endParaRPr>
          </a:p>
          <a:p>
            <a:endParaRPr lang="zh-CN" altLang="en-US" sz="2800" dirty="0">
              <a:solidFill>
                <a:schemeClr val="tx1"/>
              </a:solidFill>
              <a:latin typeface="DFKai-SB" panose="03000509000000000000" pitchFamily="65" charset="-120"/>
              <a:ea typeface="DFKai-SB" panose="03000509000000000000" pitchFamily="65" charset="-120"/>
            </a:endParaRPr>
          </a:p>
          <a:p>
            <a:endParaRPr lang="zh-CN" altLang="en-US" sz="2400" dirty="0">
              <a:solidFill>
                <a:schemeClr val="tx1"/>
              </a:solidFill>
              <a:latin typeface="DFKai-SB" panose="03000509000000000000" pitchFamily="65" charset="-120"/>
              <a:ea typeface="DFKai-SB" panose="03000509000000000000" pitchFamily="65" charset="-12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ext Box 7"/>
          <p:cNvSpPr txBox="1"/>
          <p:nvPr/>
        </p:nvSpPr>
        <p:spPr>
          <a:xfrm>
            <a:off x="2438400" y="1524000"/>
            <a:ext cx="62484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19458" name="Rectangle 10"/>
          <p:cNvSpPr/>
          <p:nvPr/>
        </p:nvSpPr>
        <p:spPr>
          <a:xfrm>
            <a:off x="1676400" y="685800"/>
            <a:ext cx="7467600" cy="5453063"/>
          </a:xfrm>
          <a:prstGeom prst="rect">
            <a:avLst/>
          </a:prstGeom>
          <a:noFill/>
          <a:ln w="9525">
            <a:noFill/>
          </a:ln>
        </p:spPr>
        <p:txBody>
          <a:bodyPr anchor="t">
            <a:spAutoFit/>
          </a:bodyPr>
          <a:lstStyle/>
          <a:p>
            <a:r>
              <a:rPr lang="en-US" altLang="zh-CN" sz="3200" dirty="0">
                <a:solidFill>
                  <a:schemeClr val="tx1"/>
                </a:solidFill>
                <a:latin typeface="Times New Roman" panose="02020603050405020304" pitchFamily="18" charset="0"/>
                <a:ea typeface="宋体" panose="02010600030101010101" pitchFamily="2" charset="-122"/>
              </a:rPr>
              <a:t>2</a:t>
            </a:r>
            <a:r>
              <a:rPr lang="zh-CN" altLang="en-US" sz="3200" dirty="0">
                <a:solidFill>
                  <a:schemeClr val="tx1"/>
                </a:solidFill>
                <a:latin typeface="Times New Roman" panose="02020603050405020304" pitchFamily="18" charset="0"/>
                <a:ea typeface="宋体" panose="02010600030101010101" pitchFamily="2" charset="-122"/>
              </a:rPr>
              <a:t>．化学性中毒    </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通常是由于某些化学毒物污染食品或在食品加工制作过程中误用某些化学毒物所致。</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3200" dirty="0">
              <a:solidFill>
                <a:schemeClr val="tx1"/>
              </a:solidFill>
              <a:latin typeface="Times New Roman" panose="02020603050405020304" pitchFamily="18" charset="0"/>
              <a:ea typeface="宋体" panose="02010600030101010101" pitchFamily="2" charset="-122"/>
            </a:endParaRPr>
          </a:p>
          <a:p>
            <a:r>
              <a:rPr lang="en-US" altLang="zh-CN" sz="3200" dirty="0">
                <a:solidFill>
                  <a:schemeClr val="tx1"/>
                </a:solidFill>
                <a:latin typeface="Times New Roman" panose="02020603050405020304" pitchFamily="18" charset="0"/>
                <a:ea typeface="宋体" panose="02010600030101010101" pitchFamily="2" charset="-122"/>
              </a:rPr>
              <a:t>3</a:t>
            </a:r>
            <a:r>
              <a:rPr lang="zh-CN" altLang="en-US" sz="3200" dirty="0">
                <a:solidFill>
                  <a:schemeClr val="tx1"/>
                </a:solidFill>
                <a:latin typeface="Times New Roman" panose="02020603050405020304" pitchFamily="18" charset="0"/>
                <a:ea typeface="宋体" panose="02010600030101010101" pitchFamily="2" charset="-122"/>
              </a:rPr>
              <a:t>．真菌毒素中毒</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某些真菌天然存在的毒素和食品中某些产毒霉菌在生长繁殖过程中产生的代谢物质引起的中毒，前者如某些野蕈含有的蕈毒素中毒，后者包括各种霉菌毒素引起的中毒。</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nodePh="1">
                                  <p:stCondLst>
                                    <p:cond delay="0"/>
                                  </p:stCondLst>
                                  <p:endCondLst>
                                    <p:cond evt="begin" delay="0"/>
                                  </p:endCondLst>
                                  <p:childTnLst>
                                    <p:set>
                                      <p:cBhvr>
                                        <p:cTn id="6" dur="1" fill="hold">
                                          <p:stCondLst>
                                            <p:cond delay="0"/>
                                          </p:stCondLst>
                                        </p:cTn>
                                        <p:tgtEl>
                                          <p:spTgt spid="48135"/>
                                        </p:tgtEl>
                                        <p:attrNameLst>
                                          <p:attrName>style.visibility</p:attrName>
                                        </p:attrNameLst>
                                      </p:cBhvr>
                                      <p:to>
                                        <p:strVal val="visible"/>
                                      </p:to>
                                    </p:set>
                                    <p:animEffect transition="in" filter="blinds(horizontal)">
                                      <p:cBhvr>
                                        <p:cTn id="7" dur="500"/>
                                        <p:tgtEl>
                                          <p:spTgt spid="48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8"/>
          <p:cNvSpPr/>
          <p:nvPr/>
        </p:nvSpPr>
        <p:spPr>
          <a:xfrm>
            <a:off x="1835150" y="404664"/>
            <a:ext cx="6985322" cy="6340803"/>
          </a:xfrm>
          <a:prstGeom prst="rect">
            <a:avLst/>
          </a:prstGeom>
          <a:noFill/>
          <a:ln w="9525">
            <a:noFill/>
          </a:ln>
        </p:spPr>
        <p:txBody>
          <a:bodyPr wrap="square" anchor="t">
            <a:spAutoFit/>
          </a:bodyPr>
          <a:lstStyle/>
          <a:p>
            <a:r>
              <a:rPr lang="zh-CN" altLang="en-US" sz="2400" dirty="0">
                <a:solidFill>
                  <a:schemeClr val="tx1"/>
                </a:solidFill>
                <a:latin typeface="Times New Roman" panose="02020603050405020304" pitchFamily="18" charset="0"/>
                <a:ea typeface="宋体" panose="02010600030101010101" pitchFamily="2" charset="-122"/>
              </a:rPr>
              <a:t>                                     </a:t>
            </a:r>
            <a:r>
              <a:rPr lang="zh-CN" altLang="en-US" sz="3600" dirty="0">
                <a:solidFill>
                  <a:srgbClr val="FF9933"/>
                </a:solidFill>
                <a:latin typeface="Times New Roman" panose="02020603050405020304" pitchFamily="18" charset="0"/>
                <a:ea typeface="黑体" panose="02010609060101010101" pitchFamily="2" charset="-122"/>
              </a:rPr>
              <a:t>引言</a:t>
            </a:r>
            <a:endParaRPr lang="zh-CN" altLang="en-US" sz="3600" b="0" dirty="0">
              <a:solidFill>
                <a:srgbClr val="FF9933"/>
              </a:solidFill>
              <a:latin typeface="宋体" panose="02010600030101010101" pitchFamily="2" charset="-122"/>
              <a:ea typeface="黑体" panose="02010609060101010101" pitchFamily="2" charset="-122"/>
            </a:endParaRPr>
          </a:p>
          <a:p>
            <a:pPr algn="just"/>
            <a:endParaRPr lang="zh-CN" altLang="en-US" sz="2400" dirty="0">
              <a:solidFill>
                <a:schemeClr val="tx1"/>
              </a:solidFill>
              <a:latin typeface="Times New Roman" panose="02020603050405020304" pitchFamily="18" charset="0"/>
              <a:ea typeface="宋体" panose="02010600030101010101" pitchFamily="2" charset="-122"/>
            </a:endParaRPr>
          </a:p>
          <a:p>
            <a:pPr algn="just"/>
            <a:r>
              <a:rPr lang="zh-CN" altLang="en-US" sz="2400" dirty="0">
                <a:solidFill>
                  <a:schemeClr val="tx1"/>
                </a:solidFill>
                <a:latin typeface="Times New Roman" panose="02020603050405020304" pitchFamily="18" charset="0"/>
                <a:ea typeface="宋体" panose="02010600030101010101" pitchFamily="2" charset="-122"/>
              </a:rPr>
              <a:t>       </a:t>
            </a:r>
            <a:r>
              <a:rPr lang="zh-CN" altLang="en-US" sz="2400" dirty="0">
                <a:solidFill>
                  <a:schemeClr val="tx1"/>
                </a:solidFill>
                <a:latin typeface="+mn-lt"/>
                <a:ea typeface="+mn-ea"/>
              </a:rPr>
              <a:t>自</a:t>
            </a:r>
            <a:r>
              <a:rPr lang="en-US" altLang="zh-CN" sz="2400" dirty="0">
                <a:solidFill>
                  <a:schemeClr val="tx1"/>
                </a:solidFill>
                <a:latin typeface="+mn-lt"/>
                <a:ea typeface="+mn-ea"/>
              </a:rPr>
              <a:t>1983</a:t>
            </a:r>
            <a:r>
              <a:rPr lang="zh-CN" altLang="en-US" sz="2400" dirty="0">
                <a:solidFill>
                  <a:schemeClr val="tx1"/>
                </a:solidFill>
                <a:latin typeface="+mn-lt"/>
                <a:ea typeface="+mn-ea"/>
              </a:rPr>
              <a:t>年</a:t>
            </a:r>
            <a:r>
              <a:rPr lang="en-US" altLang="zh-CN" sz="2400" dirty="0">
                <a:solidFill>
                  <a:schemeClr val="tx1"/>
                </a:solidFill>
                <a:latin typeface="+mn-lt"/>
                <a:ea typeface="+mn-ea"/>
              </a:rPr>
              <a:t>7</a:t>
            </a:r>
            <a:r>
              <a:rPr lang="zh-CN" altLang="en-US" sz="2400" dirty="0">
                <a:solidFill>
                  <a:schemeClr val="tx1"/>
                </a:solidFill>
                <a:latin typeface="+mn-lt"/>
                <a:ea typeface="+mn-ea"/>
              </a:rPr>
              <a:t>月</a:t>
            </a:r>
            <a:r>
              <a:rPr lang="en-US" altLang="zh-CN" sz="2400" dirty="0">
                <a:solidFill>
                  <a:schemeClr val="tx1"/>
                </a:solidFill>
                <a:latin typeface="+mn-lt"/>
                <a:ea typeface="+mn-ea"/>
              </a:rPr>
              <a:t>1</a:t>
            </a:r>
            <a:r>
              <a:rPr lang="zh-CN" altLang="en-US" sz="2400" dirty="0">
                <a:solidFill>
                  <a:schemeClr val="tx1"/>
                </a:solidFill>
                <a:latin typeface="+mn-lt"/>
                <a:ea typeface="+mn-ea"/>
              </a:rPr>
              <a:t>日</a:t>
            </a:r>
            <a:r>
              <a:rPr lang="en-US" altLang="zh-CN" sz="2400" dirty="0">
                <a:solidFill>
                  <a:schemeClr val="tx1"/>
                </a:solidFill>
                <a:latin typeface="+mn-lt"/>
                <a:ea typeface="+mn-ea"/>
              </a:rPr>
              <a:t>《</a:t>
            </a:r>
            <a:r>
              <a:rPr lang="zh-CN" altLang="en-US" sz="2400" dirty="0">
                <a:solidFill>
                  <a:schemeClr val="tx1"/>
                </a:solidFill>
                <a:latin typeface="+mn-lt"/>
                <a:ea typeface="+mn-ea"/>
              </a:rPr>
              <a:t>食品卫生法（试行）</a:t>
            </a:r>
            <a:r>
              <a:rPr lang="en-US" altLang="zh-CN" sz="2400" dirty="0">
                <a:solidFill>
                  <a:schemeClr val="tx1"/>
                </a:solidFill>
                <a:latin typeface="+mn-lt"/>
                <a:ea typeface="+mn-ea"/>
              </a:rPr>
              <a:t>》</a:t>
            </a:r>
            <a:r>
              <a:rPr lang="zh-CN" altLang="en-US" sz="2400" dirty="0">
                <a:solidFill>
                  <a:schemeClr val="tx1"/>
                </a:solidFill>
                <a:latin typeface="+mn-lt"/>
                <a:ea typeface="+mn-ea"/>
              </a:rPr>
              <a:t>、</a:t>
            </a:r>
            <a:r>
              <a:rPr lang="en-US" altLang="zh-CN" sz="2400" dirty="0">
                <a:solidFill>
                  <a:schemeClr val="tx1"/>
                </a:solidFill>
                <a:latin typeface="+mn-lt"/>
                <a:ea typeface="+mn-ea"/>
              </a:rPr>
              <a:t>1995</a:t>
            </a:r>
            <a:r>
              <a:rPr lang="zh-CN" altLang="en-US" sz="2400" dirty="0">
                <a:solidFill>
                  <a:schemeClr val="tx1"/>
                </a:solidFill>
                <a:latin typeface="+mn-lt"/>
                <a:ea typeface="+mn-ea"/>
              </a:rPr>
              <a:t>年</a:t>
            </a:r>
            <a:r>
              <a:rPr lang="en-US" altLang="zh-CN" sz="2400" dirty="0">
                <a:solidFill>
                  <a:schemeClr val="tx1"/>
                </a:solidFill>
                <a:latin typeface="+mn-lt"/>
                <a:ea typeface="+mn-ea"/>
              </a:rPr>
              <a:t>10</a:t>
            </a:r>
            <a:r>
              <a:rPr lang="zh-CN" altLang="en-US" sz="2400" dirty="0">
                <a:solidFill>
                  <a:schemeClr val="tx1"/>
                </a:solidFill>
                <a:latin typeface="+mn-lt"/>
                <a:ea typeface="+mn-ea"/>
              </a:rPr>
              <a:t>月</a:t>
            </a:r>
            <a:r>
              <a:rPr lang="en-US" altLang="zh-CN" sz="2400" dirty="0">
                <a:solidFill>
                  <a:schemeClr val="tx1"/>
                </a:solidFill>
                <a:latin typeface="+mn-lt"/>
                <a:ea typeface="+mn-ea"/>
              </a:rPr>
              <a:t>30</a:t>
            </a:r>
            <a:r>
              <a:rPr lang="zh-CN" altLang="en-US" sz="2400" dirty="0">
                <a:solidFill>
                  <a:schemeClr val="tx1"/>
                </a:solidFill>
                <a:latin typeface="+mn-lt"/>
                <a:ea typeface="+mn-ea"/>
              </a:rPr>
              <a:t>日</a:t>
            </a:r>
            <a:r>
              <a:rPr lang="en-US" altLang="zh-CN" sz="2400" dirty="0">
                <a:solidFill>
                  <a:schemeClr val="tx1"/>
                </a:solidFill>
                <a:latin typeface="+mn-lt"/>
                <a:ea typeface="+mn-ea"/>
              </a:rPr>
              <a:t>《</a:t>
            </a:r>
            <a:r>
              <a:rPr lang="zh-CN" altLang="en-US" sz="2400" dirty="0">
                <a:solidFill>
                  <a:schemeClr val="tx1"/>
                </a:solidFill>
                <a:latin typeface="+mn-lt"/>
                <a:ea typeface="+mn-ea"/>
              </a:rPr>
              <a:t>食品卫生法</a:t>
            </a:r>
            <a:r>
              <a:rPr lang="en-US" altLang="zh-CN" sz="2400" dirty="0">
                <a:solidFill>
                  <a:schemeClr val="tx1"/>
                </a:solidFill>
                <a:latin typeface="+mn-lt"/>
                <a:ea typeface="+mn-ea"/>
              </a:rPr>
              <a:t>》</a:t>
            </a:r>
            <a:r>
              <a:rPr lang="zh-CN" altLang="en-US" sz="2400" dirty="0">
                <a:solidFill>
                  <a:schemeClr val="tx1"/>
                </a:solidFill>
                <a:latin typeface="+mn-lt"/>
                <a:ea typeface="+mn-ea"/>
              </a:rPr>
              <a:t>、</a:t>
            </a:r>
            <a:r>
              <a:rPr lang="en-US" altLang="zh-CN" sz="2400" dirty="0">
                <a:solidFill>
                  <a:schemeClr val="tx1"/>
                </a:solidFill>
                <a:latin typeface="+mn-lt"/>
                <a:ea typeface="+mn-ea"/>
              </a:rPr>
              <a:t>2009</a:t>
            </a:r>
            <a:r>
              <a:rPr lang="zh-CN" altLang="en-US" sz="2400" dirty="0">
                <a:solidFill>
                  <a:schemeClr val="tx1"/>
                </a:solidFill>
                <a:latin typeface="+mn-lt"/>
                <a:ea typeface="+mn-ea"/>
              </a:rPr>
              <a:t>年</a:t>
            </a:r>
            <a:r>
              <a:rPr lang="en-US" altLang="zh-CN" sz="2400" dirty="0">
                <a:solidFill>
                  <a:schemeClr val="tx1"/>
                </a:solidFill>
                <a:latin typeface="+mn-lt"/>
                <a:ea typeface="+mn-ea"/>
              </a:rPr>
              <a:t>6</a:t>
            </a:r>
            <a:r>
              <a:rPr lang="zh-CN" altLang="en-US" sz="2400" dirty="0">
                <a:solidFill>
                  <a:schemeClr val="tx1"/>
                </a:solidFill>
                <a:latin typeface="+mn-lt"/>
                <a:ea typeface="+mn-ea"/>
              </a:rPr>
              <a:t>月</a:t>
            </a:r>
            <a:r>
              <a:rPr lang="en-US" altLang="zh-CN" sz="2400" dirty="0">
                <a:solidFill>
                  <a:schemeClr val="tx1"/>
                </a:solidFill>
                <a:latin typeface="+mn-lt"/>
                <a:ea typeface="+mn-ea"/>
              </a:rPr>
              <a:t>1</a:t>
            </a:r>
            <a:r>
              <a:rPr lang="zh-CN" altLang="en-US" sz="2400" dirty="0">
                <a:solidFill>
                  <a:schemeClr val="tx1"/>
                </a:solidFill>
                <a:latin typeface="+mn-lt"/>
                <a:ea typeface="+mn-ea"/>
              </a:rPr>
              <a:t>日</a:t>
            </a:r>
            <a:r>
              <a:rPr lang="en-US" altLang="zh-CN" sz="2400" dirty="0">
                <a:solidFill>
                  <a:schemeClr val="tx1"/>
                </a:solidFill>
                <a:latin typeface="+mn-lt"/>
                <a:ea typeface="+mn-ea"/>
              </a:rPr>
              <a:t>《</a:t>
            </a:r>
            <a:r>
              <a:rPr lang="zh-CN" altLang="en-US" sz="2400" dirty="0">
                <a:solidFill>
                  <a:schemeClr val="tx1"/>
                </a:solidFill>
                <a:latin typeface="+mn-lt"/>
                <a:ea typeface="+mn-ea"/>
              </a:rPr>
              <a:t>食品安全法</a:t>
            </a:r>
            <a:r>
              <a:rPr lang="en-US" altLang="zh-CN" sz="2400" dirty="0">
                <a:solidFill>
                  <a:schemeClr val="tx1"/>
                </a:solidFill>
                <a:latin typeface="+mn-lt"/>
                <a:ea typeface="+mn-ea"/>
              </a:rPr>
              <a:t>》</a:t>
            </a:r>
            <a:r>
              <a:rPr lang="zh-CN" altLang="en-US" sz="2400" dirty="0">
                <a:solidFill>
                  <a:schemeClr val="tx1"/>
                </a:solidFill>
                <a:latin typeface="+mn-lt"/>
                <a:ea typeface="+mn-ea"/>
              </a:rPr>
              <a:t>、</a:t>
            </a:r>
            <a:r>
              <a:rPr lang="en-US" altLang="zh-CN" sz="2400" dirty="0">
                <a:solidFill>
                  <a:schemeClr val="tx1"/>
                </a:solidFill>
                <a:latin typeface="+mn-lt"/>
                <a:ea typeface="+mn-ea"/>
              </a:rPr>
              <a:t>2015</a:t>
            </a:r>
            <a:r>
              <a:rPr lang="zh-CN" altLang="en-US" sz="2400" dirty="0">
                <a:solidFill>
                  <a:schemeClr val="tx1"/>
                </a:solidFill>
                <a:latin typeface="+mn-lt"/>
                <a:ea typeface="+mn-ea"/>
              </a:rPr>
              <a:t>年</a:t>
            </a:r>
            <a:r>
              <a:rPr lang="en-US" altLang="zh-CN" sz="2400" dirty="0">
                <a:solidFill>
                  <a:schemeClr val="tx1"/>
                </a:solidFill>
                <a:latin typeface="+mn-lt"/>
                <a:ea typeface="+mn-ea"/>
              </a:rPr>
              <a:t>10</a:t>
            </a:r>
            <a:r>
              <a:rPr lang="zh-CN" altLang="en-US" sz="2400" dirty="0">
                <a:solidFill>
                  <a:schemeClr val="tx1"/>
                </a:solidFill>
                <a:latin typeface="+mn-lt"/>
                <a:ea typeface="+mn-ea"/>
              </a:rPr>
              <a:t>月</a:t>
            </a:r>
            <a:r>
              <a:rPr lang="en-US" altLang="zh-CN" sz="2400" dirty="0">
                <a:solidFill>
                  <a:schemeClr val="tx1"/>
                </a:solidFill>
                <a:latin typeface="+mn-lt"/>
                <a:ea typeface="+mn-ea"/>
              </a:rPr>
              <a:t>1</a:t>
            </a:r>
            <a:r>
              <a:rPr lang="zh-CN" altLang="en-US" sz="2400" dirty="0">
                <a:solidFill>
                  <a:schemeClr val="tx1"/>
                </a:solidFill>
                <a:latin typeface="+mn-lt"/>
                <a:ea typeface="+mn-ea"/>
              </a:rPr>
              <a:t>日新</a:t>
            </a:r>
            <a:r>
              <a:rPr lang="en-US" altLang="zh-CN" sz="2400" dirty="0">
                <a:solidFill>
                  <a:schemeClr val="tx1"/>
                </a:solidFill>
                <a:latin typeface="+mn-lt"/>
                <a:ea typeface="+mn-ea"/>
              </a:rPr>
              <a:t>《</a:t>
            </a:r>
            <a:r>
              <a:rPr lang="zh-CN" altLang="en-US" sz="2400" dirty="0">
                <a:solidFill>
                  <a:schemeClr val="tx1"/>
                </a:solidFill>
                <a:latin typeface="+mn-lt"/>
                <a:ea typeface="+mn-ea"/>
              </a:rPr>
              <a:t>食品安全法</a:t>
            </a:r>
            <a:r>
              <a:rPr lang="en-US" altLang="zh-CN" sz="2400" dirty="0">
                <a:solidFill>
                  <a:schemeClr val="tx1"/>
                </a:solidFill>
                <a:latin typeface="+mn-lt"/>
                <a:ea typeface="+mn-ea"/>
              </a:rPr>
              <a:t>》</a:t>
            </a:r>
            <a:r>
              <a:rPr lang="zh-CN" altLang="en-US" sz="2400" dirty="0">
                <a:solidFill>
                  <a:schemeClr val="tx1"/>
                </a:solidFill>
                <a:latin typeface="+mn-lt"/>
                <a:ea typeface="+mn-ea"/>
              </a:rPr>
              <a:t>先后实施以后，我</a:t>
            </a:r>
            <a:r>
              <a:rPr lang="zh-CN" altLang="en-US" sz="2400" dirty="0" smtClean="0">
                <a:solidFill>
                  <a:schemeClr val="tx1"/>
                </a:solidFill>
                <a:latin typeface="+mn-lt"/>
                <a:ea typeface="+mn-ea"/>
              </a:rPr>
              <a:t>国学校食</a:t>
            </a:r>
            <a:r>
              <a:rPr lang="zh-CN" altLang="en-US" sz="2400" dirty="0">
                <a:solidFill>
                  <a:schemeClr val="tx1"/>
                </a:solidFill>
                <a:latin typeface="+mn-lt"/>
                <a:ea typeface="+mn-ea"/>
              </a:rPr>
              <a:t>品卫生面貌焕然一新，各项配套的法规、规章日臻完善，至今已基本建立了一套相对完整的食品安全管理和监督体系。</a:t>
            </a:r>
            <a:endParaRPr lang="zh-CN" altLang="en-US" sz="2400" dirty="0">
              <a:solidFill>
                <a:schemeClr val="tx1"/>
              </a:solidFill>
              <a:latin typeface="+mn-lt"/>
              <a:ea typeface="+mn-ea"/>
            </a:endParaRPr>
          </a:p>
          <a:p>
            <a:pPr algn="just"/>
            <a:r>
              <a:rPr lang="zh-CN" altLang="en-US" sz="2400" dirty="0">
                <a:solidFill>
                  <a:schemeClr val="tx1"/>
                </a:solidFill>
                <a:latin typeface="+mn-lt"/>
                <a:ea typeface="+mn-ea"/>
              </a:rPr>
              <a:t>        </a:t>
            </a:r>
            <a:endParaRPr lang="zh-CN" altLang="en-US" sz="2400" dirty="0">
              <a:solidFill>
                <a:schemeClr val="tx1"/>
              </a:solidFill>
              <a:latin typeface="+mn-lt"/>
              <a:ea typeface="+mn-ea"/>
            </a:endParaRPr>
          </a:p>
          <a:p>
            <a:r>
              <a:rPr lang="zh-CN" altLang="en-US" sz="2400" dirty="0">
                <a:solidFill>
                  <a:schemeClr val="tx1"/>
                </a:solidFill>
                <a:latin typeface="+mn-lt"/>
                <a:ea typeface="+mn-ea"/>
              </a:rPr>
              <a:t>        本讲座主要以</a:t>
            </a:r>
            <a:r>
              <a:rPr lang="en-US" altLang="zh-CN" sz="2400" dirty="0">
                <a:solidFill>
                  <a:schemeClr val="tx1"/>
                </a:solidFill>
                <a:latin typeface="+mn-lt"/>
                <a:ea typeface="+mn-ea"/>
              </a:rPr>
              <a:t>《</a:t>
            </a:r>
            <a:r>
              <a:rPr lang="zh-CN" altLang="en-US" sz="2400" dirty="0">
                <a:solidFill>
                  <a:schemeClr val="tx1"/>
                </a:solidFill>
                <a:latin typeface="+mn-lt"/>
                <a:ea typeface="+mn-ea"/>
              </a:rPr>
              <a:t>餐饮服务食品安全操作规范</a:t>
            </a:r>
            <a:r>
              <a:rPr lang="en-US" altLang="zh-CN" sz="2400" dirty="0" smtClean="0">
                <a:solidFill>
                  <a:schemeClr val="tx1"/>
                </a:solidFill>
                <a:latin typeface="+mn-lt"/>
                <a:ea typeface="+mn-ea"/>
              </a:rPr>
              <a:t>》</a:t>
            </a:r>
            <a:r>
              <a:rPr lang="zh-CN" altLang="en-US" sz="2400" dirty="0" smtClean="0">
                <a:solidFill>
                  <a:schemeClr val="tx1"/>
                </a:solidFill>
                <a:latin typeface="+mn-lt"/>
                <a:ea typeface="+mn-ea"/>
              </a:rPr>
              <a:t>、</a:t>
            </a:r>
            <a:r>
              <a:rPr lang="en-US" altLang="zh-CN" sz="2400" dirty="0" smtClean="0">
                <a:solidFill>
                  <a:schemeClr val="tx1"/>
                </a:solidFill>
                <a:latin typeface="+mn-lt"/>
                <a:ea typeface="+mn-ea"/>
              </a:rPr>
              <a:t>《</a:t>
            </a:r>
            <a:r>
              <a:rPr lang="zh-CN" altLang="zh-CN" sz="2400" dirty="0" smtClean="0">
                <a:solidFill>
                  <a:schemeClr val="tx1"/>
                </a:solidFill>
                <a:latin typeface="+mn-lt"/>
                <a:ea typeface="+mn-ea"/>
              </a:rPr>
              <a:t>学校食品安全与营养健康管理规定</a:t>
            </a:r>
            <a:r>
              <a:rPr lang="en-US" altLang="zh-CN" sz="2400" dirty="0" smtClean="0">
                <a:solidFill>
                  <a:schemeClr val="tx1"/>
                </a:solidFill>
                <a:latin typeface="+mn-lt"/>
                <a:ea typeface="+mn-ea"/>
              </a:rPr>
              <a:t>》</a:t>
            </a:r>
            <a:r>
              <a:rPr lang="zh-CN" altLang="en-US" sz="2400" dirty="0" smtClean="0">
                <a:solidFill>
                  <a:schemeClr val="tx1"/>
                </a:solidFill>
                <a:latin typeface="+mn-lt"/>
                <a:ea typeface="+mn-ea"/>
              </a:rPr>
              <a:t>和</a:t>
            </a:r>
            <a:r>
              <a:rPr lang="zh-CN" altLang="en-US" sz="2400" dirty="0">
                <a:solidFill>
                  <a:schemeClr val="tx1"/>
                </a:solidFill>
                <a:latin typeface="+mn-lt"/>
                <a:ea typeface="+mn-ea"/>
              </a:rPr>
              <a:t>美国食品药品监管局培训资料为蓝本，结合</a:t>
            </a:r>
            <a:r>
              <a:rPr lang="en-US" altLang="zh-CN" sz="2400" dirty="0">
                <a:solidFill>
                  <a:schemeClr val="tx1"/>
                </a:solidFill>
                <a:latin typeface="+mn-lt"/>
                <a:ea typeface="+mn-ea"/>
              </a:rPr>
              <a:t>20</a:t>
            </a:r>
            <a:r>
              <a:rPr lang="zh-CN" altLang="en-US" sz="2400" dirty="0">
                <a:solidFill>
                  <a:schemeClr val="tx1"/>
                </a:solidFill>
                <a:latin typeface="+mn-lt"/>
                <a:ea typeface="+mn-ea"/>
              </a:rPr>
              <a:t>多年来国内</a:t>
            </a:r>
            <a:r>
              <a:rPr lang="zh-CN" altLang="en-US" sz="2400" dirty="0" smtClean="0">
                <a:solidFill>
                  <a:schemeClr val="tx1"/>
                </a:solidFill>
                <a:latin typeface="+mn-lt"/>
                <a:ea typeface="+mn-ea"/>
              </a:rPr>
              <a:t>外重大食</a:t>
            </a:r>
            <a:r>
              <a:rPr lang="zh-CN" altLang="en-US" sz="2400" dirty="0">
                <a:solidFill>
                  <a:schemeClr val="tx1"/>
                </a:solidFill>
                <a:latin typeface="+mn-lt"/>
                <a:ea typeface="+mn-ea"/>
              </a:rPr>
              <a:t>物中毒事故，与各位共同研</a:t>
            </a:r>
            <a:r>
              <a:rPr lang="zh-CN" altLang="en-US" sz="2400" dirty="0" smtClean="0">
                <a:solidFill>
                  <a:schemeClr val="tx1"/>
                </a:solidFill>
                <a:latin typeface="+mn-lt"/>
                <a:ea typeface="+mn-ea"/>
              </a:rPr>
              <a:t>讨学校食</a:t>
            </a:r>
            <a:r>
              <a:rPr lang="zh-CN" altLang="en-US" sz="2400" dirty="0">
                <a:solidFill>
                  <a:schemeClr val="tx1"/>
                </a:solidFill>
                <a:latin typeface="+mn-lt"/>
                <a:ea typeface="+mn-ea"/>
              </a:rPr>
              <a:t>品安全风险防控和危机管理工作，旨在提</a:t>
            </a:r>
            <a:r>
              <a:rPr lang="zh-CN" altLang="en-US" sz="2400" dirty="0" smtClean="0">
                <a:solidFill>
                  <a:schemeClr val="tx1"/>
                </a:solidFill>
                <a:latin typeface="+mn-lt"/>
                <a:ea typeface="+mn-ea"/>
              </a:rPr>
              <a:t>高学校食</a:t>
            </a:r>
            <a:r>
              <a:rPr lang="zh-CN" altLang="en-US" sz="2400" dirty="0">
                <a:solidFill>
                  <a:schemeClr val="tx1"/>
                </a:solidFill>
                <a:latin typeface="+mn-lt"/>
                <a:ea typeface="+mn-ea"/>
              </a:rPr>
              <a:t>物中毒和食源性疾病的防制水平。</a:t>
            </a:r>
            <a:br>
              <a:rPr lang="zh-CN" altLang="en-US" sz="3200" dirty="0">
                <a:solidFill>
                  <a:schemeClr val="tx1"/>
                </a:solidFill>
                <a:latin typeface="宋体" panose="02010600030101010101" pitchFamily="2" charset="-122"/>
                <a:ea typeface="宋体" panose="02010600030101010101" pitchFamily="2" charset="-122"/>
              </a:rPr>
            </a:br>
            <a:br>
              <a:rPr lang="zh-CN" altLang="en-US" sz="1000" b="0" dirty="0">
                <a:solidFill>
                  <a:schemeClr val="tx1"/>
                </a:solidFill>
                <a:latin typeface="Times New Roman" panose="02020603050405020304" pitchFamily="18" charset="0"/>
                <a:ea typeface="宋体" panose="02010600030101010101" pitchFamily="2" charset="-122"/>
              </a:rPr>
            </a:br>
            <a:endParaRPr lang="zh-CN" altLang="en-US" sz="10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3"/>
          <p:cNvSpPr txBox="1"/>
          <p:nvPr/>
        </p:nvSpPr>
        <p:spPr>
          <a:xfrm>
            <a:off x="1600200" y="533400"/>
            <a:ext cx="7162800" cy="946150"/>
          </a:xfrm>
          <a:prstGeom prst="rect">
            <a:avLst/>
          </a:prstGeom>
          <a:noFill/>
          <a:ln w="12700">
            <a:noFill/>
          </a:ln>
        </p:spPr>
        <p:txBody>
          <a:bodyPr anchor="t">
            <a:spAutoFit/>
          </a:bodyPr>
          <a:lstStyle/>
          <a:p>
            <a:pPr algn="ctr">
              <a:spcBef>
                <a:spcPct val="50000"/>
              </a:spcBef>
            </a:pPr>
            <a:br>
              <a:rPr lang="zh-CN" altLang="en-US" sz="2800" dirty="0">
                <a:solidFill>
                  <a:schemeClr val="tx1"/>
                </a:solidFill>
                <a:latin typeface="Times New Roman" panose="02020603050405020304" pitchFamily="18" charset="0"/>
                <a:ea typeface="宋体" panose="02010600030101010101" pitchFamily="2" charset="-122"/>
              </a:rPr>
            </a:br>
            <a:endParaRPr lang="zh-CN" altLang="en-US" sz="2800" dirty="0">
              <a:solidFill>
                <a:schemeClr val="tx1"/>
              </a:solidFill>
              <a:latin typeface="Times New Roman" panose="02020603050405020304" pitchFamily="18" charset="0"/>
              <a:ea typeface="宋体" panose="02010600030101010101" pitchFamily="2" charset="-122"/>
            </a:endParaRPr>
          </a:p>
        </p:txBody>
      </p:sp>
      <p:sp>
        <p:nvSpPr>
          <p:cNvPr id="20482" name="Text Box 8"/>
          <p:cNvSpPr txBox="1"/>
          <p:nvPr/>
        </p:nvSpPr>
        <p:spPr>
          <a:xfrm>
            <a:off x="2514600" y="3733800"/>
            <a:ext cx="5181600" cy="457200"/>
          </a:xfrm>
          <a:prstGeom prst="rect">
            <a:avLst/>
          </a:prstGeom>
          <a:noFill/>
          <a:ln w="9525">
            <a:noFill/>
          </a:ln>
        </p:spPr>
        <p:txBody>
          <a:bodyPr anchor="t">
            <a:spAutoFit/>
          </a:bodyPr>
          <a:lstStyle/>
          <a:p>
            <a:pPr algn="ct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0483" name="Rectangle 10"/>
          <p:cNvSpPr/>
          <p:nvPr/>
        </p:nvSpPr>
        <p:spPr>
          <a:xfrm>
            <a:off x="1447800" y="609600"/>
            <a:ext cx="7162800" cy="5453063"/>
          </a:xfrm>
          <a:prstGeom prst="rect">
            <a:avLst/>
          </a:prstGeom>
          <a:noFill/>
          <a:ln w="9525">
            <a:noFill/>
          </a:ln>
        </p:spPr>
        <p:txBody>
          <a:bodyPr anchor="t">
            <a:spAutoFit/>
          </a:bodyPr>
          <a:lstStyle/>
          <a:p>
            <a:pPr indent="266700"/>
            <a:r>
              <a:rPr lang="en-US" altLang="zh-CN" sz="3200">
                <a:solidFill>
                  <a:schemeClr val="tx1"/>
                </a:solidFill>
                <a:latin typeface="Times New Roman" panose="02020603050405020304" pitchFamily="18" charset="0"/>
                <a:ea typeface="宋体" panose="02010600030101010101" pitchFamily="2" charset="-122"/>
              </a:rPr>
              <a:t>4</a:t>
            </a:r>
            <a:r>
              <a:rPr lang="zh-CN" altLang="en-US" sz="3200" dirty="0">
                <a:solidFill>
                  <a:schemeClr val="tx1"/>
                </a:solidFill>
                <a:latin typeface="Times New Roman" panose="02020603050405020304" pitchFamily="18" charset="0"/>
                <a:ea typeface="宋体" panose="02010600030101010101" pitchFamily="2" charset="-122"/>
              </a:rPr>
              <a:t>．动物性毒素中毒</a:t>
            </a:r>
            <a:endParaRPr lang="zh-CN" altLang="en-US" sz="3200" dirty="0">
              <a:solidFill>
                <a:schemeClr val="tx1"/>
              </a:solidFill>
              <a:latin typeface="Times New Roman" panose="02020603050405020304" pitchFamily="18" charset="0"/>
              <a:ea typeface="宋体" panose="02010600030101010101" pitchFamily="2" charset="-122"/>
            </a:endParaRPr>
          </a:p>
          <a:p>
            <a:pPr indent="266700"/>
            <a:r>
              <a:rPr lang="zh-CN" altLang="en-US" sz="3200" dirty="0">
                <a:solidFill>
                  <a:schemeClr val="tx1"/>
                </a:solidFill>
                <a:latin typeface="Times New Roman" panose="02020603050405020304" pitchFamily="18" charset="0"/>
                <a:ea typeface="宋体" panose="02010600030101010101" pitchFamily="2" charset="-122"/>
              </a:rPr>
              <a:t>     某些动物性食品本身所含有的有毒成分引起的中毒性疾病，如有毒河豚鱼引起的河豚鱼中毒、有毒贝类引起的贝类中毒等。</a:t>
            </a:r>
            <a:endParaRPr lang="zh-CN" altLang="en-US" sz="3200" dirty="0">
              <a:solidFill>
                <a:schemeClr val="tx1"/>
              </a:solidFill>
              <a:latin typeface="Times New Roman" panose="02020603050405020304" pitchFamily="18" charset="0"/>
              <a:ea typeface="宋体" panose="02010600030101010101" pitchFamily="2" charset="-122"/>
            </a:endParaRPr>
          </a:p>
          <a:p>
            <a:pPr indent="266700"/>
            <a:endParaRPr lang="en-US" altLang="zh-CN" sz="3200">
              <a:solidFill>
                <a:schemeClr val="tx1"/>
              </a:solidFill>
              <a:latin typeface="Times New Roman" panose="02020603050405020304" pitchFamily="18" charset="0"/>
              <a:ea typeface="宋体" panose="02010600030101010101" pitchFamily="2" charset="-122"/>
            </a:endParaRPr>
          </a:p>
          <a:p>
            <a:pPr indent="266700"/>
            <a:r>
              <a:rPr lang="en-US" altLang="zh-CN" sz="3200">
                <a:solidFill>
                  <a:schemeClr val="tx1"/>
                </a:solidFill>
                <a:latin typeface="Times New Roman" panose="02020603050405020304" pitchFamily="18" charset="0"/>
                <a:ea typeface="宋体" panose="02010600030101010101" pitchFamily="2" charset="-122"/>
              </a:rPr>
              <a:t>5</a:t>
            </a:r>
            <a:r>
              <a:rPr lang="zh-CN" altLang="en-US" sz="3200" dirty="0">
                <a:solidFill>
                  <a:schemeClr val="tx1"/>
                </a:solidFill>
                <a:latin typeface="Times New Roman" panose="02020603050405020304" pitchFamily="18" charset="0"/>
                <a:ea typeface="宋体" panose="02010600030101010101" pitchFamily="2" charset="-122"/>
              </a:rPr>
              <a:t>．植物性毒素中毒</a:t>
            </a:r>
            <a:endParaRPr lang="zh-CN" altLang="en-US" sz="3200" dirty="0">
              <a:solidFill>
                <a:schemeClr val="tx1"/>
              </a:solidFill>
              <a:latin typeface="Times New Roman" panose="02020603050405020304" pitchFamily="18" charset="0"/>
              <a:ea typeface="宋体" panose="02010600030101010101" pitchFamily="2" charset="-122"/>
            </a:endParaRPr>
          </a:p>
          <a:p>
            <a:pPr indent="266700"/>
            <a:r>
              <a:rPr lang="zh-CN" altLang="en-US" sz="3200" dirty="0">
                <a:solidFill>
                  <a:schemeClr val="tx1"/>
                </a:solidFill>
                <a:latin typeface="Times New Roman" panose="02020603050405020304" pitchFamily="18" charset="0"/>
                <a:ea typeface="宋体" panose="02010600030101010101" pitchFamily="2" charset="-122"/>
              </a:rPr>
              <a:t>     某些植物性食品本身所含有的有毒成分引起的中毒性疾病，如菜豆所含的皂苷引起的中毒和鲜黄花菜所含的秋水仙碱中毒等。</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4"/>
          <p:cNvSpPr txBox="1"/>
          <p:nvPr/>
        </p:nvSpPr>
        <p:spPr>
          <a:xfrm>
            <a:off x="1403648" y="332656"/>
            <a:ext cx="7272808" cy="6001643"/>
          </a:xfrm>
          <a:prstGeom prst="rect">
            <a:avLst/>
          </a:prstGeom>
          <a:noFill/>
          <a:ln w="12700">
            <a:noFill/>
          </a:ln>
        </p:spPr>
        <p:txBody>
          <a:bodyPr wrap="square"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a:t>
            </a:r>
            <a:r>
              <a:rPr lang="zh-CN" altLang="en-US" sz="3200" dirty="0" smtClean="0">
                <a:solidFill>
                  <a:schemeClr val="tx1"/>
                </a:solidFill>
                <a:latin typeface="Times New Roman" panose="02020603050405020304" pitchFamily="18" charset="0"/>
                <a:ea typeface="宋体" panose="02010600030101010101" pitchFamily="2" charset="-122"/>
              </a:rPr>
              <a:t>二）按</a:t>
            </a:r>
            <a:r>
              <a:rPr lang="zh-CN" altLang="en-US" sz="3200" dirty="0">
                <a:solidFill>
                  <a:schemeClr val="tx1"/>
                </a:solidFill>
                <a:latin typeface="Times New Roman" panose="02020603050405020304" pitchFamily="18" charset="0"/>
                <a:ea typeface="宋体" panose="02010600030101010101" pitchFamily="2" charset="-122"/>
              </a:rPr>
              <a:t>发病机制分类</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3200" dirty="0" smtClean="0">
              <a:solidFill>
                <a:schemeClr val="tx1"/>
              </a:solidFill>
              <a:latin typeface="Times New Roman" panose="02020603050405020304" pitchFamily="18" charset="0"/>
              <a:ea typeface="宋体" panose="02010600030101010101" pitchFamily="2" charset="-122"/>
            </a:endParaRPr>
          </a:p>
          <a:p>
            <a:r>
              <a:rPr lang="en-US" altLang="zh-CN" sz="3200" dirty="0" smtClean="0">
                <a:solidFill>
                  <a:schemeClr val="tx1"/>
                </a:solidFill>
                <a:latin typeface="Times New Roman" panose="02020603050405020304" pitchFamily="18" charset="0"/>
                <a:ea typeface="宋体" panose="02010600030101010101" pitchFamily="2" charset="-122"/>
              </a:rPr>
              <a:t>1</a:t>
            </a:r>
            <a:r>
              <a:rPr lang="zh-CN" altLang="en-US" sz="3200" dirty="0">
                <a:solidFill>
                  <a:schemeClr val="tx1"/>
                </a:solidFill>
                <a:latin typeface="Times New Roman" panose="02020603050405020304" pitchFamily="18" charset="0"/>
                <a:ea typeface="宋体" panose="02010600030101010101" pitchFamily="2" charset="-122"/>
              </a:rPr>
              <a:t>．食源性感</a:t>
            </a:r>
            <a:r>
              <a:rPr lang="zh-CN" altLang="en-US" sz="3200" dirty="0" smtClean="0">
                <a:solidFill>
                  <a:schemeClr val="tx1"/>
                </a:solidFill>
                <a:latin typeface="Times New Roman" panose="02020603050405020304" pitchFamily="18" charset="0"/>
                <a:ea typeface="宋体" panose="02010600030101010101" pitchFamily="2" charset="-122"/>
              </a:rPr>
              <a:t>染（</a:t>
            </a:r>
            <a:r>
              <a:rPr lang="en-US" altLang="zh-CN" sz="3200" dirty="0" err="1" smtClean="0">
                <a:solidFill>
                  <a:schemeClr val="tx1"/>
                </a:solidFill>
                <a:ea typeface="宋体" panose="02010600030101010101" pitchFamily="2" charset="-122"/>
              </a:rPr>
              <a:t>foodborne</a:t>
            </a:r>
            <a:r>
              <a:rPr lang="en-US" altLang="zh-CN" sz="3200" dirty="0" smtClean="0">
                <a:solidFill>
                  <a:schemeClr val="tx1"/>
                </a:solidFill>
                <a:ea typeface="宋体" panose="02010600030101010101" pitchFamily="2" charset="-122"/>
              </a:rPr>
              <a:t> infections</a:t>
            </a:r>
            <a:r>
              <a:rPr lang="zh-CN" altLang="en-US" sz="3200" dirty="0" smtClean="0">
                <a:solidFill>
                  <a:schemeClr val="tx1"/>
                </a:solidFill>
                <a:latin typeface="Times New Roman" panose="02020603050405020304" pitchFamily="18" charset="0"/>
                <a:ea typeface="宋体" panose="02010600030101010101" pitchFamily="2" charset="-122"/>
              </a:rPr>
              <a:t>） </a:t>
            </a:r>
            <a:endParaRPr lang="en-US" altLang="zh-CN" sz="3200" dirty="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食源性感染通常是由摄入受细菌污染的食品所引起的一类感染性疾病。</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食源性感染有以</a:t>
            </a:r>
            <a:r>
              <a:rPr lang="zh-CN" altLang="en-US" sz="3200" dirty="0" smtClean="0">
                <a:solidFill>
                  <a:schemeClr val="tx1"/>
                </a:solidFill>
                <a:latin typeface="Times New Roman" panose="02020603050405020304" pitchFamily="18" charset="0"/>
                <a:ea typeface="宋体" panose="02010600030101010101" pitchFamily="2" charset="-122"/>
              </a:rPr>
              <a:t>下</a:t>
            </a:r>
            <a:r>
              <a:rPr lang="zh-CN" altLang="en-US" sz="3200" dirty="0">
                <a:solidFill>
                  <a:schemeClr val="tx1"/>
                </a:solidFill>
                <a:ea typeface="宋体" panose="02010600030101010101" pitchFamily="2" charset="-122"/>
              </a:rPr>
              <a:t>两</a:t>
            </a:r>
            <a:r>
              <a:rPr lang="zh-CN" altLang="en-US" sz="3200" dirty="0" smtClean="0">
                <a:solidFill>
                  <a:schemeClr val="tx1"/>
                </a:solidFill>
                <a:latin typeface="Times New Roman" panose="02020603050405020304" pitchFamily="18" charset="0"/>
                <a:ea typeface="宋体" panose="02010600030101010101" pitchFamily="2" charset="-122"/>
              </a:rPr>
              <a:t>种</a:t>
            </a:r>
            <a:r>
              <a:rPr lang="zh-CN" altLang="en-US" sz="3200" dirty="0">
                <a:solidFill>
                  <a:schemeClr val="tx1"/>
                </a:solidFill>
                <a:latin typeface="Times New Roman" panose="02020603050405020304" pitchFamily="18" charset="0"/>
                <a:ea typeface="宋体" panose="02010600030101010101" pitchFamily="2" charset="-122"/>
              </a:rPr>
              <a:t>发病形式：</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   </a:t>
            </a:r>
            <a:r>
              <a:rPr lang="zh-CN" altLang="en-US" sz="3200" dirty="0">
                <a:solidFill>
                  <a:schemeClr val="tx1"/>
                </a:solidFill>
                <a:latin typeface="Times New Roman" panose="02020603050405020304" pitchFamily="18" charset="0"/>
                <a:ea typeface="宋体" panose="02010600030101010101" pitchFamily="2" charset="-122"/>
              </a:rPr>
              <a:t>经食物摄入人体内的细菌侵入并在肠黏膜或其他组织中繁殖；</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a:t>
            </a: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经食物摄入人体内的细菌侵入和在肠道内繁殖，并释放毒素损害周围的组织或影响正常器官或组织的功能。这种类型的感染有时被称为毒素介导性感染。</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5"/>
          <p:cNvSpPr txBox="1"/>
          <p:nvPr/>
        </p:nvSpPr>
        <p:spPr>
          <a:xfrm>
            <a:off x="1295400" y="549275"/>
            <a:ext cx="7620000" cy="5816977"/>
          </a:xfrm>
          <a:prstGeom prst="rect">
            <a:avLst/>
          </a:prstGeom>
          <a:noFill/>
          <a:ln w="9525">
            <a:noFill/>
          </a:ln>
        </p:spPr>
        <p:txBody>
          <a:bodyPr anchor="t">
            <a:spAutoFit/>
          </a:bodyPr>
          <a:lstStyle/>
          <a:p>
            <a:pPr algn="just">
              <a:spcBef>
                <a:spcPct val="50000"/>
              </a:spcBef>
            </a:pPr>
            <a:endParaRPr lang="zh-CN" altLang="en-US" sz="2800" dirty="0">
              <a:solidFill>
                <a:schemeClr val="tx1"/>
              </a:solidFill>
              <a:latin typeface="Times New Roman" panose="02020603050405020304" pitchFamily="18" charset="0"/>
              <a:ea typeface="宋体" panose="02010600030101010101" pitchFamily="2" charset="-122"/>
            </a:endParaRPr>
          </a:p>
          <a:p>
            <a:r>
              <a:rPr lang="en-US" altLang="zh-CN" sz="3200" dirty="0">
                <a:solidFill>
                  <a:schemeClr val="tx1"/>
                </a:solidFill>
                <a:latin typeface="Times New Roman" panose="02020603050405020304" pitchFamily="18" charset="0"/>
                <a:ea typeface="宋体" panose="02010600030101010101" pitchFamily="2" charset="-122"/>
              </a:rPr>
              <a:t>2</a:t>
            </a:r>
            <a:r>
              <a:rPr lang="zh-CN" altLang="en-US" sz="3200" dirty="0">
                <a:solidFill>
                  <a:schemeClr val="tx1"/>
                </a:solidFill>
                <a:latin typeface="Times New Roman" panose="02020603050405020304" pitchFamily="18" charset="0"/>
                <a:ea typeface="宋体" panose="02010600030101010101" pitchFamily="2" charset="-122"/>
              </a:rPr>
              <a:t>．食源性中</a:t>
            </a:r>
            <a:r>
              <a:rPr lang="zh-CN" altLang="en-US" sz="3200" dirty="0" smtClean="0">
                <a:solidFill>
                  <a:schemeClr val="tx1"/>
                </a:solidFill>
                <a:latin typeface="Times New Roman" panose="02020603050405020304" pitchFamily="18" charset="0"/>
                <a:ea typeface="宋体" panose="02010600030101010101" pitchFamily="2" charset="-122"/>
              </a:rPr>
              <a:t>毒（</a:t>
            </a:r>
            <a:r>
              <a:rPr lang="en-US" altLang="zh-CN" sz="3200" dirty="0" err="1" smtClean="0">
                <a:solidFill>
                  <a:schemeClr val="tx1"/>
                </a:solidFill>
                <a:ea typeface="宋体" panose="02010600030101010101" pitchFamily="2" charset="-122"/>
              </a:rPr>
              <a:t>foodborne</a:t>
            </a:r>
            <a:r>
              <a:rPr lang="en-US" altLang="zh-CN" sz="3200" dirty="0" smtClean="0">
                <a:solidFill>
                  <a:schemeClr val="tx1"/>
                </a:solidFill>
                <a:ea typeface="宋体" panose="02010600030101010101" pitchFamily="2" charset="-122"/>
              </a:rPr>
              <a:t> intoxications</a:t>
            </a:r>
            <a:r>
              <a:rPr lang="zh-CN" altLang="en-US" sz="3200" dirty="0" smtClean="0">
                <a:solidFill>
                  <a:schemeClr val="tx1"/>
                </a:solidFill>
                <a:latin typeface="Times New Roman" panose="02020603050405020304" pitchFamily="18" charset="0"/>
                <a:ea typeface="宋体" panose="02010600030101010101" pitchFamily="2" charset="-122"/>
              </a:rPr>
              <a:t>） </a:t>
            </a:r>
            <a:endParaRPr lang="en-US" altLang="zh-CN"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食源性中毒是摄人已受到某种毒物污染的食品所引起的一类中毒性疾病。</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食品中各种毒物的来源主要有：</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a:t>
            </a: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某些细菌繁殖过程中产生的细菌毒素；  </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a:t>
            </a:r>
            <a:r>
              <a:rPr lang="zh-CN" altLang="en-US" sz="18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有毒化学物</a:t>
            </a:r>
            <a:r>
              <a:rPr lang="zh-CN" altLang="en-US" sz="3200" dirty="0" smtClean="0">
                <a:solidFill>
                  <a:schemeClr val="tx1"/>
                </a:solidFill>
                <a:ea typeface="宋体" panose="02010600030101010101" pitchFamily="2" charset="-122"/>
              </a:rPr>
              <a:t>质（如有毒重金属等）</a:t>
            </a:r>
            <a:r>
              <a:rPr lang="zh-CN" altLang="en-US" sz="3200" dirty="0" smtClean="0">
                <a:solidFill>
                  <a:schemeClr val="tx1"/>
                </a:solidFill>
                <a:latin typeface="Times New Roman" panose="02020603050405020304" pitchFamily="18" charset="0"/>
                <a:ea typeface="宋体" panose="02010600030101010101" pitchFamily="2" charset="-122"/>
              </a:rPr>
              <a:t>；</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  </a:t>
            </a:r>
            <a:r>
              <a:rPr lang="zh-CN" altLang="en-US" sz="3200" dirty="0">
                <a:solidFill>
                  <a:schemeClr val="tx1"/>
                </a:solidFill>
                <a:latin typeface="Times New Roman" panose="02020603050405020304" pitchFamily="18" charset="0"/>
                <a:ea typeface="宋体" panose="02010600030101010101" pitchFamily="2" charset="-122"/>
              </a:rPr>
              <a:t>动植物或真菌天然存在或形成的毒</a:t>
            </a:r>
            <a:r>
              <a:rPr lang="zh-CN" altLang="en-US" sz="3200" dirty="0" smtClean="0">
                <a:solidFill>
                  <a:schemeClr val="tx1"/>
                </a:solidFill>
                <a:ea typeface="宋体" panose="02010600030101010101" pitchFamily="2" charset="-122"/>
              </a:rPr>
              <a:t>素（如某些有毒鱼类、有毒贝类和某些有毒野生蕈类）</a:t>
            </a:r>
            <a:r>
              <a:rPr lang="zh-CN" altLang="en-US" sz="3200" dirty="0" smtClean="0">
                <a:solidFill>
                  <a:schemeClr val="tx1"/>
                </a:solidFill>
                <a:latin typeface="Times New Roman" panose="02020603050405020304" pitchFamily="18" charset="0"/>
                <a:ea typeface="宋体" panose="02010600030101010101" pitchFamily="2" charset="-122"/>
              </a:rPr>
              <a:t>。</a:t>
            </a:r>
            <a:br>
              <a:rPr lang="zh-CN" altLang="en-US" sz="3200" dirty="0">
                <a:solidFill>
                  <a:schemeClr val="tx1"/>
                </a:solidFill>
                <a:latin typeface="Times New Roman" panose="02020603050405020304" pitchFamily="18" charset="0"/>
                <a:ea typeface="宋体" panose="02010600030101010101" pitchFamily="2" charset="-122"/>
              </a:rPr>
            </a:b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6"/>
          <p:cNvSpPr/>
          <p:nvPr/>
        </p:nvSpPr>
        <p:spPr>
          <a:xfrm>
            <a:off x="1371600" y="2492375"/>
            <a:ext cx="7162800" cy="1066800"/>
          </a:xfrm>
          <a:prstGeom prst="rect">
            <a:avLst/>
          </a:prstGeom>
          <a:noFill/>
          <a:ln w="9525">
            <a:noFill/>
          </a:ln>
        </p:spPr>
        <p:txBody>
          <a:bodyPr anchor="t">
            <a:spAutoFit/>
          </a:bodyPr>
          <a:lstStyle/>
          <a:p>
            <a:pPr algn="ctr"/>
            <a:r>
              <a:rPr lang="zh-CN" altLang="en-US" sz="4000" dirty="0">
                <a:solidFill>
                  <a:schemeClr val="tx1"/>
                </a:solidFill>
                <a:latin typeface="Times New Roman" panose="02020603050405020304" pitchFamily="18" charset="0"/>
                <a:ea typeface="华文新魏" panose="02010800040101010101" pitchFamily="2" charset="-122"/>
              </a:rPr>
              <a:t>三、食物中毒的致病因子</a:t>
            </a:r>
            <a:endParaRPr lang="zh-CN" altLang="en-US" sz="4000" dirty="0">
              <a:solidFill>
                <a:schemeClr val="tx1"/>
              </a:solidFill>
              <a:latin typeface="Times New Roman" panose="02020603050405020304" pitchFamily="18" charset="0"/>
              <a:ea typeface="华文新魏" panose="02010800040101010101" pitchFamily="2" charset="-122"/>
            </a:endParaRPr>
          </a:p>
          <a:p>
            <a:pPr algn="ctr"/>
            <a:r>
              <a:rPr lang="zh-CN" altLang="en-US" sz="2400" dirty="0">
                <a:solidFill>
                  <a:schemeClr val="tx1"/>
                </a:solidFill>
                <a:latin typeface="Times New Roman" panose="02020603050405020304" pitchFamily="18" charset="0"/>
                <a:ea typeface="宋体" panose="02010600030101010101" pitchFamily="2" charset="-122"/>
              </a:rPr>
              <a:t> </a:t>
            </a:r>
            <a:endParaRPr lang="zh-CN" altLang="en-US" sz="10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8"/>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4578" name="Rectangle 9"/>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sp>
        <p:nvSpPr>
          <p:cNvPr id="24579" name="Rectangle 10"/>
          <p:cNvSpPr/>
          <p:nvPr/>
        </p:nvSpPr>
        <p:spPr>
          <a:xfrm>
            <a:off x="1524000" y="1052513"/>
            <a:ext cx="7239000" cy="4894262"/>
          </a:xfrm>
          <a:prstGeom prst="rect">
            <a:avLst/>
          </a:prstGeom>
          <a:noFill/>
          <a:ln w="9525">
            <a:noFill/>
          </a:ln>
        </p:spPr>
        <p:txBody>
          <a:bodyPr anchor="t">
            <a:spAutoFit/>
          </a:bodyPr>
          <a:lstStyle/>
          <a:p>
            <a:pPr indent="266700"/>
            <a:r>
              <a:rPr lang="zh-CN" altLang="en-US" sz="3200" dirty="0" smtClean="0">
                <a:solidFill>
                  <a:schemeClr val="tx1"/>
                </a:solidFill>
                <a:latin typeface="Times New Roman" panose="02020603050405020304" pitchFamily="18" charset="0"/>
                <a:ea typeface="宋体" panose="02010600030101010101" pitchFamily="2" charset="-122"/>
              </a:rPr>
              <a:t>（一）天</a:t>
            </a:r>
            <a:r>
              <a:rPr lang="zh-CN" altLang="en-US" sz="3200" dirty="0">
                <a:solidFill>
                  <a:schemeClr val="tx1"/>
                </a:solidFill>
                <a:latin typeface="Times New Roman" panose="02020603050405020304" pitchFamily="18" charset="0"/>
                <a:ea typeface="宋体" panose="02010600030101010101" pitchFamily="2" charset="-122"/>
              </a:rPr>
              <a:t>然有毒成分</a:t>
            </a:r>
            <a:endParaRPr lang="zh-CN" altLang="en-US" sz="3200" dirty="0">
              <a:solidFill>
                <a:schemeClr val="tx1"/>
              </a:solidFill>
              <a:latin typeface="Times New Roman" panose="02020603050405020304" pitchFamily="18" charset="0"/>
              <a:ea typeface="宋体" panose="02010600030101010101" pitchFamily="2" charset="-122"/>
            </a:endParaRPr>
          </a:p>
          <a:p>
            <a:pPr indent="266700"/>
            <a:endParaRPr lang="en-US" altLang="zh-CN" sz="3200" dirty="0">
              <a:solidFill>
                <a:schemeClr val="tx1"/>
              </a:solidFill>
              <a:latin typeface="Times New Roman" panose="02020603050405020304" pitchFamily="18" charset="0"/>
              <a:ea typeface="宋体" panose="02010600030101010101" pitchFamily="2" charset="-122"/>
            </a:endParaRPr>
          </a:p>
          <a:p>
            <a:pPr indent="266700"/>
            <a:r>
              <a:rPr lang="en-US" altLang="zh-CN" sz="3200" dirty="0">
                <a:solidFill>
                  <a:schemeClr val="tx1"/>
                </a:solidFill>
                <a:latin typeface="Times New Roman" panose="02020603050405020304" pitchFamily="18" charset="0"/>
                <a:ea typeface="宋体" panose="02010600030101010101" pitchFamily="2" charset="-122"/>
              </a:rPr>
              <a:t>1</a:t>
            </a:r>
            <a:r>
              <a:rPr lang="zh-CN" altLang="en-US" sz="3200" dirty="0">
                <a:solidFill>
                  <a:schemeClr val="tx1"/>
                </a:solidFill>
                <a:latin typeface="Times New Roman" panose="02020603050405020304" pitchFamily="18" charset="0"/>
                <a:ea typeface="宋体" panose="02010600030101010101" pitchFamily="2" charset="-122"/>
              </a:rPr>
              <a:t>．海洋生物毒素</a:t>
            </a:r>
            <a:endParaRPr lang="zh-CN" altLang="en-US" sz="3200" dirty="0">
              <a:solidFill>
                <a:schemeClr val="tx1"/>
              </a:solidFill>
              <a:latin typeface="Times New Roman" panose="02020603050405020304" pitchFamily="18" charset="0"/>
              <a:ea typeface="宋体" panose="02010600030101010101" pitchFamily="2" charset="-122"/>
            </a:endParaRPr>
          </a:p>
          <a:p>
            <a:pPr indent="266700"/>
            <a:endParaRPr lang="zh-CN" altLang="en-US" sz="3200" dirty="0">
              <a:solidFill>
                <a:schemeClr val="tx1"/>
              </a:solidFill>
              <a:latin typeface="Times New Roman" panose="02020603050405020304" pitchFamily="18" charset="0"/>
              <a:ea typeface="宋体" panose="02010600030101010101" pitchFamily="2" charset="-122"/>
            </a:endParaRPr>
          </a:p>
          <a:p>
            <a:pPr indent="266700"/>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海洋藻类毒素是由海洋中的微藻产生的一类生物活性物质。</a:t>
            </a:r>
            <a:endParaRPr lang="en-US" altLang="zh-CN" sz="3200" dirty="0">
              <a:solidFill>
                <a:schemeClr val="tx1"/>
              </a:solidFill>
              <a:latin typeface="Times New Roman" panose="02020603050405020304" pitchFamily="18" charset="0"/>
              <a:ea typeface="宋体" panose="02010600030101010101" pitchFamily="2" charset="-122"/>
            </a:endParaRPr>
          </a:p>
          <a:p>
            <a:pPr indent="266700"/>
            <a:endParaRPr lang="zh-CN" altLang="en-US" sz="2400" b="0" dirty="0">
              <a:solidFill>
                <a:schemeClr val="tx1"/>
              </a:solidFill>
              <a:latin typeface="Times New Roman" panose="02020603050405020304" pitchFamily="18" charset="0"/>
              <a:ea typeface="宋体" panose="02010600030101010101" pitchFamily="2" charset="-122"/>
            </a:endParaRPr>
          </a:p>
          <a:p>
            <a:pPr indent="266700"/>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通常可以通过食物链的富集作用蓄积在鱼贝类等海洋生物媒介的体内，人摄食染毒的鱼贝类即可引起中毒。</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5602" name="Rectangle 3"/>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sp>
        <p:nvSpPr>
          <p:cNvPr id="25603" name="Rectangle 4"/>
          <p:cNvSpPr/>
          <p:nvPr/>
        </p:nvSpPr>
        <p:spPr>
          <a:xfrm>
            <a:off x="1475656" y="548680"/>
            <a:ext cx="7200801" cy="6370975"/>
          </a:xfrm>
          <a:prstGeom prst="rect">
            <a:avLst/>
          </a:prstGeom>
          <a:noFill/>
          <a:ln w="9525">
            <a:noFill/>
          </a:ln>
        </p:spPr>
        <p:txBody>
          <a:bodyPr wrap="square" anchor="t">
            <a:spAutoFit/>
          </a:bodyPr>
          <a:lstStyle/>
          <a:p>
            <a:pPr indent="266700" algn="just"/>
            <a:r>
              <a:rPr lang="zh-CN" altLang="en-US" sz="3200" dirty="0" smtClean="0">
                <a:solidFill>
                  <a:schemeClr val="tx1"/>
                </a:solidFill>
                <a:latin typeface="Times New Roman" panose="02020603050405020304" pitchFamily="18" charset="0"/>
                <a:ea typeface="宋体" panose="02010600030101010101" pitchFamily="2" charset="-122"/>
              </a:rPr>
              <a:t>（</a:t>
            </a:r>
            <a:r>
              <a:rPr lang="en-US" altLang="zh-CN" sz="3200" dirty="0" smtClean="0">
                <a:solidFill>
                  <a:schemeClr val="tx1"/>
                </a:solidFill>
                <a:ea typeface="宋体" panose="02010600030101010101" pitchFamily="2" charset="-122"/>
              </a:rPr>
              <a:t>1</a:t>
            </a:r>
            <a:r>
              <a:rPr lang="zh-CN" altLang="en-US" sz="3200" dirty="0" smtClean="0">
                <a:solidFill>
                  <a:schemeClr val="tx1"/>
                </a:solidFill>
                <a:latin typeface="Times New Roman" panose="02020603050405020304" pitchFamily="18" charset="0"/>
                <a:ea typeface="宋体" panose="02010600030101010101" pitchFamily="2" charset="-122"/>
              </a:rPr>
              <a:t>）西</a:t>
            </a:r>
            <a:r>
              <a:rPr lang="zh-CN" altLang="en-US" sz="3200" dirty="0">
                <a:solidFill>
                  <a:schemeClr val="tx1"/>
                </a:solidFill>
                <a:latin typeface="Times New Roman" panose="02020603050405020304" pitchFamily="18" charset="0"/>
                <a:ea typeface="宋体" panose="02010600030101010101" pitchFamily="2" charset="-122"/>
              </a:rPr>
              <a:t>加毒素（雪卡毒素）</a:t>
            </a:r>
            <a:endParaRPr lang="zh-CN" altLang="en-US" sz="3200" dirty="0">
              <a:solidFill>
                <a:schemeClr val="tx1"/>
              </a:solidFill>
              <a:latin typeface="Times New Roman" panose="02020603050405020304" pitchFamily="18" charset="0"/>
              <a:ea typeface="宋体" panose="02010600030101010101" pitchFamily="2" charset="-122"/>
            </a:endParaRPr>
          </a:p>
          <a:p>
            <a:pPr indent="266700" algn="just"/>
            <a:endParaRPr lang="zh-CN" altLang="en-US" sz="2400" b="0" dirty="0">
              <a:solidFill>
                <a:schemeClr val="tx1"/>
              </a:solidFill>
              <a:latin typeface="Times New Roman" panose="02020603050405020304" pitchFamily="18" charset="0"/>
              <a:ea typeface="宋体" panose="02010600030101010101" pitchFamily="2" charset="-122"/>
            </a:endParaRPr>
          </a:p>
          <a:p>
            <a:pPr indent="266700" algn="just"/>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雪卡毒素的产毒源是生活于珊瑚礁附近的多种热带和亚热带底栖微藻。在南太平洋岛国、西沙群岛、香港、海南和台湾等地珊瑚礁海域均有发现</a:t>
            </a:r>
            <a:r>
              <a:rPr lang="zh-CN" altLang="en-US" sz="3200" dirty="0" smtClean="0">
                <a:solidFill>
                  <a:schemeClr val="tx1"/>
                </a:solidFill>
                <a:latin typeface="Times New Roman" panose="02020603050405020304" pitchFamily="18" charset="0"/>
                <a:ea typeface="宋体" panose="02010600030101010101" pitchFamily="2" charset="-122"/>
              </a:rPr>
              <a:t>。裸胸鳝还</a:t>
            </a:r>
            <a:r>
              <a:rPr lang="zh-CN" altLang="en-US" sz="3200" dirty="0" smtClean="0">
                <a:solidFill>
                  <a:schemeClr val="tx1"/>
                </a:solidFill>
                <a:ea typeface="宋体" panose="02010600030101010101" pitchFamily="2" charset="-122"/>
              </a:rPr>
              <a:t>分布于东海，</a:t>
            </a:r>
            <a:r>
              <a:rPr lang="zh-CN" altLang="en-US" sz="3200" dirty="0" smtClean="0">
                <a:solidFill>
                  <a:schemeClr val="tx1"/>
                </a:solidFill>
                <a:latin typeface="Times New Roman" panose="02020603050405020304" pitchFamily="18" charset="0"/>
                <a:ea typeface="宋体" panose="02010600030101010101" pitchFamily="2" charset="-122"/>
              </a:rPr>
              <a:t>主要</a:t>
            </a:r>
            <a:r>
              <a:rPr lang="zh-CN" altLang="en-US" sz="3200" dirty="0" smtClean="0">
                <a:solidFill>
                  <a:schemeClr val="tx1"/>
                </a:solidFill>
                <a:ea typeface="宋体" panose="02010600030101010101" pitchFamily="2" charset="-122"/>
              </a:rPr>
              <a:t>产于西沙群岛、台湾以及福建沿海的珊瑚礁浅海中。</a:t>
            </a:r>
            <a:endParaRPr lang="zh-CN" altLang="en-US" sz="3200" dirty="0">
              <a:solidFill>
                <a:schemeClr val="tx1"/>
              </a:solidFill>
              <a:latin typeface="Times New Roman" panose="02020603050405020304" pitchFamily="18" charset="0"/>
              <a:ea typeface="宋体" panose="02010600030101010101" pitchFamily="2" charset="-122"/>
            </a:endParaRPr>
          </a:p>
          <a:p>
            <a:pPr indent="266700" algn="just"/>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smtClean="0">
                <a:solidFill>
                  <a:schemeClr val="tx1"/>
                </a:solidFill>
                <a:latin typeface="Times New Roman" panose="02020603050405020304" pitchFamily="18" charset="0"/>
                <a:ea typeface="宋体" panose="02010600030101010101" pitchFamily="2" charset="-122"/>
              </a:rPr>
              <a:t>该毒</a:t>
            </a:r>
            <a:r>
              <a:rPr lang="zh-CN" altLang="en-US" sz="3200" dirty="0">
                <a:solidFill>
                  <a:schemeClr val="tx1"/>
                </a:solidFill>
                <a:latin typeface="Times New Roman" panose="02020603050405020304" pitchFamily="18" charset="0"/>
                <a:ea typeface="宋体" panose="02010600030101010101" pitchFamily="2" charset="-122"/>
              </a:rPr>
              <a:t>素</a:t>
            </a:r>
            <a:r>
              <a:rPr lang="zh-CN" altLang="en-US" sz="3200" dirty="0" smtClean="0">
                <a:solidFill>
                  <a:schemeClr val="tx1"/>
                </a:solidFill>
                <a:latin typeface="Times New Roman" panose="02020603050405020304" pitchFamily="18" charset="0"/>
                <a:ea typeface="宋体" panose="02010600030101010101" pitchFamily="2" charset="-122"/>
              </a:rPr>
              <a:t>是</a:t>
            </a:r>
            <a:r>
              <a:rPr lang="en-US" altLang="zh-CN" sz="3200" dirty="0" smtClean="0">
                <a:solidFill>
                  <a:schemeClr val="tx1"/>
                </a:solidFill>
                <a:latin typeface="Times New Roman" panose="02020603050405020304" pitchFamily="18" charset="0"/>
                <a:ea typeface="宋体" panose="02010600030101010101" pitchFamily="2" charset="-122"/>
              </a:rPr>
              <a:t>1960</a:t>
            </a:r>
            <a:r>
              <a:rPr lang="zh-CN" altLang="en-US" sz="3200" dirty="0" smtClean="0">
                <a:solidFill>
                  <a:schemeClr val="tx1"/>
                </a:solidFill>
                <a:latin typeface="Times New Roman" panose="02020603050405020304" pitchFamily="18" charset="0"/>
                <a:ea typeface="宋体" panose="02010600030101010101" pitchFamily="2" charset="-122"/>
              </a:rPr>
              <a:t>年代从裸胸鳝肝脏中提取发现的一类富</a:t>
            </a:r>
            <a:r>
              <a:rPr lang="zh-CN" altLang="en-US" sz="3200" dirty="0" smtClean="0">
                <a:solidFill>
                  <a:schemeClr val="tx1"/>
                </a:solidFill>
                <a:ea typeface="宋体" panose="02010600030101010101" pitchFamily="2" charset="-122"/>
              </a:rPr>
              <a:t>集于珊瑚礁鱼体内的</a:t>
            </a:r>
            <a:r>
              <a:rPr lang="zh-CN" altLang="en-US" sz="3200" dirty="0" smtClean="0">
                <a:solidFill>
                  <a:schemeClr val="tx1"/>
                </a:solidFill>
                <a:latin typeface="Times New Roman" panose="02020603050405020304" pitchFamily="18" charset="0"/>
                <a:ea typeface="宋体" panose="02010600030101010101" pitchFamily="2" charset="-122"/>
              </a:rPr>
              <a:t>神</a:t>
            </a:r>
            <a:r>
              <a:rPr lang="zh-CN" altLang="en-US" sz="3200" dirty="0">
                <a:solidFill>
                  <a:schemeClr val="tx1"/>
                </a:solidFill>
                <a:latin typeface="Times New Roman" panose="02020603050405020304" pitchFamily="18" charset="0"/>
                <a:ea typeface="宋体" panose="02010600030101010101" pitchFamily="2" charset="-122"/>
              </a:rPr>
              <a:t>经性毒素，它可以和躯体神经、自主神经的钠通道受体结合而产生作用。</a:t>
            </a:r>
            <a:r>
              <a:rPr lang="zh-CN" altLang="en-US" sz="3200" b="0" dirty="0">
                <a:solidFill>
                  <a:schemeClr val="tx1"/>
                </a:solidFill>
                <a:latin typeface="Times New Roman" panose="02020603050405020304" pitchFamily="18" charset="0"/>
                <a:ea typeface="宋体" panose="02010600030101010101" pitchFamily="2" charset="-122"/>
              </a:rPr>
              <a:t> </a:t>
            </a:r>
            <a:endParaRPr lang="zh-CN" altLang="en-US" sz="2400" b="0" dirty="0">
              <a:solidFill>
                <a:schemeClr val="tx1"/>
              </a:solidFill>
              <a:latin typeface="Times New Roman" panose="02020603050405020304" pitchFamily="18" charset="0"/>
              <a:ea typeface="宋体" panose="02010600030101010101" pitchFamily="2" charset="-122"/>
            </a:endParaRPr>
          </a:p>
          <a:p>
            <a:pPr indent="266700" algn="just"/>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5602" name="Rectangle 3"/>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sp>
        <p:nvSpPr>
          <p:cNvPr id="25603" name="Rectangle 4"/>
          <p:cNvSpPr/>
          <p:nvPr/>
        </p:nvSpPr>
        <p:spPr>
          <a:xfrm>
            <a:off x="1524000" y="549275"/>
            <a:ext cx="7369175" cy="6001643"/>
          </a:xfrm>
          <a:prstGeom prst="rect">
            <a:avLst/>
          </a:prstGeom>
          <a:noFill/>
          <a:ln w="9525">
            <a:noFill/>
          </a:ln>
        </p:spPr>
        <p:txBody>
          <a:bodyPr anchor="t">
            <a:spAutoFit/>
          </a:bodyPr>
          <a:lstStyle/>
          <a:p>
            <a:pPr indent="266700" algn="just"/>
            <a:endParaRPr lang="zh-CN" altLang="en-US" sz="2400" b="0" dirty="0" smtClean="0">
              <a:solidFill>
                <a:schemeClr val="tx1"/>
              </a:solidFill>
              <a:latin typeface="Times New Roman" panose="02020603050405020304" pitchFamily="18" charset="0"/>
              <a:ea typeface="宋体" panose="02010600030101010101" pitchFamily="2" charset="-122"/>
            </a:endParaRPr>
          </a:p>
          <a:p>
            <a:pPr indent="266700" algn="just"/>
            <a:r>
              <a:rPr lang="zh-CN" altLang="en-US" sz="2400" b="0" dirty="0" smtClean="0">
                <a:solidFill>
                  <a:schemeClr val="tx1"/>
                </a:solidFill>
                <a:ea typeface="宋体" panose="02010600030101010101" pitchFamily="2" charset="-122"/>
              </a:rPr>
              <a:t>●</a:t>
            </a:r>
            <a:r>
              <a:rPr lang="zh-CN" altLang="en-US" sz="1800" b="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该</a:t>
            </a:r>
            <a:r>
              <a:rPr lang="zh-CN" altLang="en-US" sz="3200" dirty="0" smtClean="0">
                <a:solidFill>
                  <a:schemeClr val="tx1"/>
                </a:solidFill>
                <a:latin typeface="+mn-ea"/>
                <a:ea typeface="+mn-ea"/>
              </a:rPr>
              <a:t>毒素不会被高温高压分解。</a:t>
            </a:r>
            <a:endParaRPr lang="en-US" altLang="zh-CN" sz="3200" dirty="0" smtClean="0">
              <a:solidFill>
                <a:schemeClr val="tx1"/>
              </a:solidFill>
              <a:latin typeface="+mn-ea"/>
              <a:ea typeface="+mn-ea"/>
            </a:endParaRPr>
          </a:p>
          <a:p>
            <a:pPr indent="266700" algn="just"/>
            <a:endParaRPr lang="en-US" altLang="zh-CN" sz="2400" b="0" dirty="0" smtClean="0">
              <a:solidFill>
                <a:schemeClr val="tx1"/>
              </a:solidFill>
              <a:ea typeface="宋体" panose="02010600030101010101" pitchFamily="2" charset="-122"/>
            </a:endParaRPr>
          </a:p>
          <a:p>
            <a:pPr indent="266700" algn="just"/>
            <a:r>
              <a:rPr lang="zh-CN" altLang="en-US" sz="2400" b="0" dirty="0" smtClean="0">
                <a:solidFill>
                  <a:schemeClr val="tx1"/>
                </a:solidFill>
                <a:ea typeface="宋体" panose="02010600030101010101" pitchFamily="2" charset="-122"/>
              </a:rPr>
              <a:t>●</a:t>
            </a:r>
            <a:r>
              <a:rPr lang="zh-CN" altLang="en-US" sz="3200" b="0" dirty="0" smtClean="0">
                <a:solidFill>
                  <a:schemeClr val="tx1"/>
                </a:solidFill>
                <a:ea typeface="宋体" panose="02010600030101010101" pitchFamily="2" charset="-122"/>
              </a:rPr>
              <a:t> </a:t>
            </a:r>
            <a:r>
              <a:rPr lang="zh-CN" altLang="en-US" sz="3200" dirty="0" smtClean="0">
                <a:solidFill>
                  <a:schemeClr val="tx1"/>
                </a:solidFill>
                <a:latin typeface="+mn-lt"/>
                <a:ea typeface="+mn-ea"/>
              </a:rPr>
              <a:t>鱼肉中含量达到 </a:t>
            </a:r>
            <a:r>
              <a:rPr lang="en-US" altLang="zh-CN" sz="3200" dirty="0" smtClean="0">
                <a:solidFill>
                  <a:schemeClr val="tx1"/>
                </a:solidFill>
                <a:latin typeface="+mn-lt"/>
                <a:ea typeface="+mn-ea"/>
              </a:rPr>
              <a:t>0.1ug</a:t>
            </a:r>
            <a:r>
              <a:rPr lang="zh-CN" altLang="en-US" sz="3200" dirty="0" smtClean="0">
                <a:solidFill>
                  <a:schemeClr val="tx1"/>
                </a:solidFill>
                <a:latin typeface="+mn-lt"/>
                <a:ea typeface="+mn-ea"/>
              </a:rPr>
              <a:t>／</a:t>
            </a:r>
            <a:r>
              <a:rPr lang="en-US" altLang="zh-CN" sz="3200" dirty="0" smtClean="0">
                <a:solidFill>
                  <a:schemeClr val="tx1"/>
                </a:solidFill>
                <a:latin typeface="+mn-lt"/>
                <a:ea typeface="+mn-ea"/>
              </a:rPr>
              <a:t>kg </a:t>
            </a:r>
            <a:r>
              <a:rPr lang="zh-CN" altLang="en-US" sz="3200" dirty="0" smtClean="0">
                <a:solidFill>
                  <a:schemeClr val="tx1"/>
                </a:solidFill>
                <a:latin typeface="+mn-lt"/>
                <a:ea typeface="+mn-ea"/>
              </a:rPr>
              <a:t>时就会对人体健康产生危害。鱼头和内脏毒性大，饮酒会加重病情。</a:t>
            </a:r>
            <a:endParaRPr lang="en-US" altLang="zh-CN" sz="3200" dirty="0" smtClean="0">
              <a:solidFill>
                <a:schemeClr val="tx1"/>
              </a:solidFill>
              <a:latin typeface="+mn-lt"/>
              <a:ea typeface="+mn-ea"/>
            </a:endParaRPr>
          </a:p>
          <a:p>
            <a:pPr indent="266700" algn="just"/>
            <a:endParaRPr lang="zh-CN" altLang="en-US" sz="2400" dirty="0" smtClean="0">
              <a:solidFill>
                <a:schemeClr val="tx1"/>
              </a:solidFill>
              <a:ea typeface="宋体" panose="02010600030101010101" pitchFamily="2" charset="-122"/>
            </a:endParaRPr>
          </a:p>
          <a:p>
            <a:pPr indent="266700" algn="just"/>
            <a:r>
              <a:rPr lang="zh-CN" altLang="en-US" sz="1800" b="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赤潮期间和产卵季节毒性较大，超过</a:t>
            </a:r>
            <a:r>
              <a:rPr lang="en-US" altLang="zh-CN" sz="3200" dirty="0" smtClean="0">
                <a:solidFill>
                  <a:schemeClr val="tx1"/>
                </a:solidFill>
                <a:ea typeface="宋体" panose="02010600030101010101" pitchFamily="2" charset="-122"/>
              </a:rPr>
              <a:t>1kg </a:t>
            </a:r>
            <a:r>
              <a:rPr lang="zh-CN" altLang="en-US" sz="3200" dirty="0" smtClean="0">
                <a:solidFill>
                  <a:schemeClr val="tx1"/>
                </a:solidFill>
                <a:ea typeface="宋体" panose="02010600030101010101" pitchFamily="2" charset="-122"/>
              </a:rPr>
              <a:t>的鱼体较危险。 </a:t>
            </a:r>
            <a:endParaRPr lang="zh-CN" altLang="en-US" sz="3200" dirty="0" smtClean="0">
              <a:solidFill>
                <a:schemeClr val="tx1"/>
              </a:solidFill>
              <a:ea typeface="宋体" panose="02010600030101010101" pitchFamily="2" charset="-122"/>
            </a:endParaRPr>
          </a:p>
          <a:p>
            <a:pPr indent="266700" algn="just"/>
            <a:endParaRPr lang="en-US" altLang="zh-CN" sz="2400" b="0" dirty="0" smtClean="0">
              <a:solidFill>
                <a:schemeClr val="tx1"/>
              </a:solidFill>
              <a:latin typeface="Times New Roman" panose="02020603050405020304" pitchFamily="18" charset="0"/>
              <a:ea typeface="宋体" panose="02010600030101010101" pitchFamily="2" charset="-122"/>
            </a:endParaRPr>
          </a:p>
          <a:p>
            <a:pPr indent="266700" algn="just"/>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smtClean="0">
                <a:solidFill>
                  <a:schemeClr val="tx1"/>
                </a:solidFill>
                <a:latin typeface="Times New Roman" panose="02020603050405020304" pitchFamily="18" charset="0"/>
                <a:ea typeface="宋体" panose="02010600030101010101" pitchFamily="2" charset="-122"/>
              </a:rPr>
              <a:t>温度感觉倒置是该毒素特有的特征性表现。</a:t>
            </a:r>
            <a:endParaRPr lang="zh-CN" altLang="en-US" sz="3200" dirty="0" smtClean="0">
              <a:solidFill>
                <a:schemeClr val="tx1"/>
              </a:solidFill>
              <a:latin typeface="Times New Roman" panose="02020603050405020304" pitchFamily="18" charset="0"/>
              <a:ea typeface="宋体" panose="02010600030101010101" pitchFamily="2" charset="-122"/>
            </a:endParaRPr>
          </a:p>
          <a:p>
            <a:pPr indent="266700" algn="just"/>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6626" name="Rectangle 3"/>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sp>
        <p:nvSpPr>
          <p:cNvPr id="26627" name="Rectangle 4"/>
          <p:cNvSpPr/>
          <p:nvPr/>
        </p:nvSpPr>
        <p:spPr>
          <a:xfrm>
            <a:off x="1547664" y="836712"/>
            <a:ext cx="7215336" cy="5386090"/>
          </a:xfrm>
          <a:prstGeom prst="rect">
            <a:avLst/>
          </a:prstGeom>
          <a:noFill/>
          <a:ln w="9525">
            <a:noFill/>
          </a:ln>
        </p:spPr>
        <p:txBody>
          <a:bodyPr wrap="square" anchor="t">
            <a:spAutoFit/>
          </a:bodyPr>
          <a:lstStyle/>
          <a:p>
            <a:pPr indent="266700" algn="just"/>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目前发现染毒并可致人中毒的鱼类有数十种，其代表鱼种有棕点石斑</a:t>
            </a:r>
            <a:r>
              <a:rPr lang="zh-CN" altLang="en-US" sz="3200" dirty="0" smtClean="0">
                <a:solidFill>
                  <a:schemeClr val="tx1"/>
                </a:solidFill>
                <a:latin typeface="Times New Roman" panose="02020603050405020304" pitchFamily="18" charset="0"/>
                <a:ea typeface="宋体" panose="02010600030101010101" pitchFamily="2" charset="-122"/>
              </a:rPr>
              <a:t>鱼</a:t>
            </a:r>
            <a:r>
              <a:rPr lang="zh-CN" altLang="en-US" sz="3200" dirty="0" smtClean="0">
                <a:solidFill>
                  <a:schemeClr val="tx1"/>
                </a:solidFill>
                <a:ea typeface="宋体" panose="02010600030101010101" pitchFamily="2" charset="-122"/>
              </a:rPr>
              <a:t>（老虎斑）、裸胸鳝、侧牙鲈（燕尾斑）</a:t>
            </a:r>
            <a:r>
              <a:rPr lang="zh-CN" altLang="en-US" sz="3200" dirty="0" smtClean="0">
                <a:solidFill>
                  <a:schemeClr val="tx1"/>
                </a:solidFill>
                <a:latin typeface="Times New Roman" panose="02020603050405020304" pitchFamily="18" charset="0"/>
                <a:ea typeface="宋体" panose="02010600030101010101" pitchFamily="2" charset="-122"/>
              </a:rPr>
              <a:t>等</a:t>
            </a:r>
            <a:r>
              <a:rPr lang="zh-CN" altLang="en-US" sz="3200" dirty="0">
                <a:solidFill>
                  <a:schemeClr val="tx1"/>
                </a:solidFill>
                <a:latin typeface="Times New Roman" panose="02020603050405020304" pitchFamily="18" charset="0"/>
                <a:ea typeface="宋体" panose="02010600030101010101" pitchFamily="2" charset="-122"/>
              </a:rPr>
              <a:t>。</a:t>
            </a:r>
            <a:endParaRPr lang="zh-CN" altLang="en-US" sz="3200" dirty="0">
              <a:solidFill>
                <a:schemeClr val="tx1"/>
              </a:solidFill>
              <a:latin typeface="Times New Roman" panose="02020603050405020304" pitchFamily="18" charset="0"/>
              <a:ea typeface="宋体" panose="02010600030101010101" pitchFamily="2" charset="-122"/>
            </a:endParaRPr>
          </a:p>
          <a:p>
            <a:pPr indent="266700" algn="just"/>
            <a:endParaRPr lang="en-US" altLang="zh-CN" sz="2400" b="0" dirty="0" smtClean="0">
              <a:solidFill>
                <a:schemeClr val="tx1"/>
              </a:solidFill>
              <a:latin typeface="Times New Roman" panose="02020603050405020304" pitchFamily="18" charset="0"/>
              <a:ea typeface="宋体" panose="02010600030101010101" pitchFamily="2" charset="-122"/>
            </a:endParaRPr>
          </a:p>
          <a:p>
            <a:pPr indent="266700" algn="just"/>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广东、香港等地每年还直接或间接地从南太平洋岛国大量进口各种活珊瑚鱼，主要为苏眉、东星斑、西星斑、老鼠斑、老虎斑等，均为易感染雪卡毒素的鱼种，都曾直接导致过香港和广东两地大宗的雪卡毒素中毒事件</a:t>
            </a:r>
            <a:r>
              <a:rPr lang="zh-CN" altLang="en-US" sz="3200" dirty="0" smtClean="0">
                <a:solidFill>
                  <a:schemeClr val="tx1"/>
                </a:solidFill>
                <a:latin typeface="Times New Roman" panose="02020603050405020304" pitchFamily="18" charset="0"/>
                <a:ea typeface="宋体" panose="02010600030101010101" pitchFamily="2" charset="-122"/>
              </a:rPr>
              <a:t>。</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6626" name="Rectangle 3"/>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pic>
        <p:nvPicPr>
          <p:cNvPr id="183298" name="Picture 2" descr="https://gss3.bdstatic.com/-Po3dSag_xI4khGkpoWK1HF6hhy/baike/c0%3Dbaike92%2C5%2C5%2C92%2C30/sign=78074228f2dcd100d991f07313e22c75/562c11dfa9ec8a1320e7bfc5fd03918fa0ecc012.jpg"/>
          <p:cNvPicPr>
            <a:picLocks noChangeAspect="1" noChangeArrowheads="1"/>
          </p:cNvPicPr>
          <p:nvPr/>
        </p:nvPicPr>
        <p:blipFill>
          <a:blip r:embed="rId1" cstate="print"/>
          <a:srcRect/>
          <a:stretch>
            <a:fillRect/>
          </a:stretch>
        </p:blipFill>
        <p:spPr bwMode="auto">
          <a:xfrm>
            <a:off x="1115616" y="0"/>
            <a:ext cx="8028384" cy="6858000"/>
          </a:xfrm>
          <a:prstGeom prst="rect">
            <a:avLst/>
          </a:prstGeom>
          <a:noFill/>
        </p:spPr>
      </p:pic>
    </p:spTree>
  </p:cSld>
  <p:clrMapOvr>
    <a:masterClrMapping/>
  </p:clrMapOvr>
  <p:transition spd="med">
    <p:checke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6626" name="Rectangle 3"/>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pic>
        <p:nvPicPr>
          <p:cNvPr id="52226" name="Picture 2" descr="https://gss1.bdstatic.com/9vo3dSag_xI4khGkpoWK1HF6hhy/baike/c0%3Dbaike92%2C5%2C5%2C92%2C30/sign=58b34ff1b91bb0519b29bb7a5713b1d1/5882b2b7d0a20cf4c069bd0c7c094b36adaf996c.jpg"/>
          <p:cNvPicPr>
            <a:picLocks noChangeAspect="1" noChangeArrowheads="1"/>
          </p:cNvPicPr>
          <p:nvPr/>
        </p:nvPicPr>
        <p:blipFill>
          <a:blip r:embed="rId1" cstate="print"/>
          <a:srcRect/>
          <a:stretch>
            <a:fillRect/>
          </a:stretch>
        </p:blipFill>
        <p:spPr bwMode="auto">
          <a:xfrm>
            <a:off x="1115616" y="0"/>
            <a:ext cx="8028384" cy="6858000"/>
          </a:xfrm>
          <a:prstGeom prst="rect">
            <a:avLst/>
          </a:prstGeom>
          <a:noFill/>
        </p:spPr>
      </p:pic>
    </p:spTree>
  </p:cSld>
  <p:clrMapOvr>
    <a:masterClrMapping/>
  </p:clrMapOvr>
  <p:transition spd="med">
    <p:checke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8"/>
          <p:cNvSpPr/>
          <p:nvPr/>
        </p:nvSpPr>
        <p:spPr>
          <a:xfrm>
            <a:off x="1908175" y="1125538"/>
            <a:ext cx="6767513" cy="4832350"/>
          </a:xfrm>
          <a:prstGeom prst="rect">
            <a:avLst/>
          </a:prstGeom>
          <a:noFill/>
          <a:ln w="9525">
            <a:noFill/>
          </a:ln>
        </p:spPr>
        <p:txBody>
          <a:bodyPr anchor="t">
            <a:spAutoFit/>
          </a:bodyPr>
          <a:lstStyle/>
          <a:p>
            <a:endParaRPr lang="zh-CN" altLang="en-US" sz="3200" b="0" dirty="0">
              <a:solidFill>
                <a:schemeClr val="tx1"/>
              </a:solidFill>
              <a:latin typeface="宋体" panose="02010600030101010101" pitchFamily="2" charset="-122"/>
              <a:ea typeface="宋体" panose="02010600030101010101" pitchFamily="2" charset="-122"/>
            </a:endParaRPr>
          </a:p>
          <a:p>
            <a:pPr algn="ctr"/>
            <a:r>
              <a:rPr lang="zh-CN" altLang="en-US" sz="3200" dirty="0">
                <a:solidFill>
                  <a:schemeClr val="tx1"/>
                </a:solidFill>
                <a:latin typeface="Times New Roman" panose="02020603050405020304" pitchFamily="18" charset="0"/>
                <a:ea typeface="宋体" panose="02010600030101010101" pitchFamily="2" charset="-122"/>
              </a:rPr>
              <a:t>世界卫生组织</a:t>
            </a:r>
            <a:r>
              <a:rPr lang="zh-CN" altLang="en-US" sz="3200" dirty="0" smtClean="0">
                <a:solidFill>
                  <a:schemeClr val="tx1"/>
                </a:solidFill>
                <a:latin typeface="Times New Roman" panose="02020603050405020304" pitchFamily="18" charset="0"/>
                <a:ea typeface="宋体" panose="02010600030101010101" pitchFamily="2" charset="-122"/>
              </a:rPr>
              <a:t>在 </a:t>
            </a:r>
            <a:r>
              <a:rPr lang="en-US" altLang="zh-CN" sz="3200" dirty="0" smtClean="0">
                <a:solidFill>
                  <a:schemeClr val="tx1"/>
                </a:solidFill>
                <a:latin typeface="Times New Roman" panose="02020603050405020304" pitchFamily="18" charset="0"/>
                <a:ea typeface="宋体" panose="02010600030101010101" pitchFamily="2" charset="-122"/>
              </a:rPr>
              <a:t>2001</a:t>
            </a:r>
            <a:r>
              <a:rPr lang="zh-CN" altLang="en-US" sz="3200" dirty="0">
                <a:solidFill>
                  <a:schemeClr val="tx1"/>
                </a:solidFill>
                <a:latin typeface="Times New Roman" panose="02020603050405020304" pitchFamily="18" charset="0"/>
                <a:ea typeface="宋体" panose="02010600030101010101" pitchFamily="2" charset="-122"/>
              </a:rPr>
              <a:t>年指出的全球</a:t>
            </a:r>
            <a:endParaRPr lang="zh-CN" altLang="en-US" sz="3200" dirty="0">
              <a:solidFill>
                <a:schemeClr val="tx1"/>
              </a:solidFill>
              <a:latin typeface="Times New Roman" panose="02020603050405020304" pitchFamily="18" charset="0"/>
              <a:ea typeface="宋体" panose="02010600030101010101" pitchFamily="2" charset="-122"/>
            </a:endParaRPr>
          </a:p>
          <a:p>
            <a:pPr algn="ctr"/>
            <a:r>
              <a:rPr lang="zh-CN" altLang="en-US" sz="3200" dirty="0">
                <a:solidFill>
                  <a:schemeClr val="tx1"/>
                </a:solidFill>
                <a:latin typeface="Times New Roman" panose="02020603050405020304" pitchFamily="18" charset="0"/>
                <a:ea typeface="宋体" panose="02010600030101010101" pitchFamily="2" charset="-122"/>
              </a:rPr>
              <a:t>食品安全存在五大问题</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微生物性危害</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化学性危害</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天然毒素危害</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滥用添加物危害</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转基因食品的安全性</a:t>
            </a:r>
            <a:br>
              <a:rPr lang="zh-CN" altLang="en-US" sz="3200" b="0" dirty="0">
                <a:solidFill>
                  <a:schemeClr val="tx1"/>
                </a:solidFill>
                <a:latin typeface="宋体" panose="02010600030101010101" pitchFamily="2" charset="-122"/>
                <a:ea typeface="宋体" panose="02010600030101010101" pitchFamily="2" charset="-122"/>
              </a:rPr>
            </a:br>
            <a:br>
              <a:rPr lang="zh-CN" altLang="en-US" sz="1000" b="0" dirty="0">
                <a:solidFill>
                  <a:schemeClr val="tx1"/>
                </a:solidFill>
                <a:latin typeface="Times New Roman" panose="02020603050405020304" pitchFamily="18" charset="0"/>
                <a:ea typeface="宋体" panose="02010600030101010101" pitchFamily="2" charset="-122"/>
              </a:rPr>
            </a:br>
            <a:endParaRPr lang="zh-CN" altLang="en-US" sz="10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6626" name="Rectangle 3"/>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pic>
        <p:nvPicPr>
          <p:cNvPr id="165890" name="Picture 2" descr="https://timgsa.baidu.com/timg?image&amp;quality=80&amp;size=b9999_10000&amp;sec=1571633198006&amp;di=5e3f194a27a697d9674eff704a983cf3&amp;imgtype=0&amp;src=http%3A%2F%2Fpic4.zhimg.com%2F55709e78223e85ed3967a368fd40c453_b.jpg"/>
          <p:cNvPicPr>
            <a:picLocks noChangeAspect="1" noChangeArrowheads="1"/>
          </p:cNvPicPr>
          <p:nvPr/>
        </p:nvPicPr>
        <p:blipFill>
          <a:blip r:embed="rId1" cstate="print"/>
          <a:srcRect/>
          <a:stretch>
            <a:fillRect/>
          </a:stretch>
        </p:blipFill>
        <p:spPr bwMode="auto">
          <a:xfrm>
            <a:off x="1115616" y="0"/>
            <a:ext cx="8028384" cy="6858000"/>
          </a:xfrm>
          <a:prstGeom prst="rect">
            <a:avLst/>
          </a:prstGeom>
          <a:noFill/>
        </p:spPr>
      </p:pic>
    </p:spTree>
  </p:cSld>
  <p:clrMapOvr>
    <a:masterClrMapping/>
  </p:clrMapOvr>
  <p:transition spd="med">
    <p:checke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6626" name="Rectangle 3"/>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pic>
        <p:nvPicPr>
          <p:cNvPr id="181250" name="Picture 2" descr="https://gss1.bdstatic.com/-vo3dSag_xI4khGkpoWK1HF6hhy/baike/c0%3Dbaike92%2C5%2C5%2C92%2C30/sign=2503a8fcb0315c60579863bdecd8a076/8326cffc1e178a827cfc7b49fa03738da877e813.jpg"/>
          <p:cNvPicPr>
            <a:picLocks noChangeAspect="1" noChangeArrowheads="1"/>
          </p:cNvPicPr>
          <p:nvPr/>
        </p:nvPicPr>
        <p:blipFill>
          <a:blip r:embed="rId1" cstate="print"/>
          <a:srcRect/>
          <a:stretch>
            <a:fillRect/>
          </a:stretch>
        </p:blipFill>
        <p:spPr bwMode="auto">
          <a:xfrm>
            <a:off x="1115617" y="0"/>
            <a:ext cx="8028384" cy="6931868"/>
          </a:xfrm>
          <a:prstGeom prst="rect">
            <a:avLst/>
          </a:prstGeom>
          <a:noFill/>
        </p:spPr>
      </p:pic>
    </p:spTree>
  </p:cSld>
  <p:clrMapOvr>
    <a:masterClrMapping/>
  </p:clrMapOvr>
  <p:transition spd="med">
    <p:checke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6626" name="Rectangle 3"/>
          <p:cNvSpPr/>
          <p:nvPr/>
        </p:nvSpPr>
        <p:spPr>
          <a:xfrm>
            <a:off x="1115616" y="18864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pic>
        <p:nvPicPr>
          <p:cNvPr id="182274" name="Picture 2" descr="https://gss1.bdstatic.com/-vo3dSag_xI4khGkpoWK1HF6hhy/baike/c0%3Dbaike80%2C5%2C5%2C80%2C26/sign=436df139fffaaf5190ee89eded3dff8b/aec379310a55b31966b2db6a41a98226cffc1761.jpg"/>
          <p:cNvPicPr>
            <a:picLocks noChangeAspect="1" noChangeArrowheads="1"/>
          </p:cNvPicPr>
          <p:nvPr/>
        </p:nvPicPr>
        <p:blipFill>
          <a:blip r:embed="rId1" cstate="print"/>
          <a:srcRect/>
          <a:stretch>
            <a:fillRect/>
          </a:stretch>
        </p:blipFill>
        <p:spPr bwMode="auto">
          <a:xfrm>
            <a:off x="1115616" y="0"/>
            <a:ext cx="8928992" cy="6858000"/>
          </a:xfrm>
          <a:prstGeom prst="rect">
            <a:avLst/>
          </a:prstGeom>
          <a:noFill/>
        </p:spPr>
      </p:pic>
    </p:spTree>
  </p:cSld>
  <p:clrMapOvr>
    <a:masterClrMapping/>
  </p:clrMapOvr>
  <p:transition spd="med">
    <p:checke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6626" name="Rectangle 3"/>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pic>
        <p:nvPicPr>
          <p:cNvPr id="1028" name="Picture 4" descr="https://gss0.baidu.com/-fo3dSag_xI4khGko9WTAnF6hhy/zhidao/wh%3D600%2C800/sign=d88894033b87e9504242fb6a20087f7b/1e30e924b899a9012280c0f61c950a7b0308f5bd.jpg"/>
          <p:cNvPicPr>
            <a:picLocks noChangeAspect="1" noChangeArrowheads="1"/>
          </p:cNvPicPr>
          <p:nvPr/>
        </p:nvPicPr>
        <p:blipFill>
          <a:blip r:embed="rId1" cstate="print"/>
          <a:srcRect/>
          <a:stretch>
            <a:fillRect/>
          </a:stretch>
        </p:blipFill>
        <p:spPr bwMode="auto">
          <a:xfrm>
            <a:off x="1115616" y="0"/>
            <a:ext cx="8028384" cy="6858000"/>
          </a:xfrm>
          <a:prstGeom prst="rect">
            <a:avLst/>
          </a:prstGeom>
          <a:noFill/>
        </p:spPr>
      </p:pic>
    </p:spTree>
  </p:cSld>
  <p:clrMapOvr>
    <a:masterClrMapping/>
  </p:clrMapOvr>
  <p:transition spd="med">
    <p:checke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p:nvPr/>
        </p:nvSpPr>
        <p:spPr>
          <a:xfrm>
            <a:off x="2438400" y="685800"/>
            <a:ext cx="5715000" cy="457200"/>
          </a:xfrm>
          <a:prstGeom prst="rect">
            <a:avLst/>
          </a:prstGeom>
          <a:noFill/>
          <a:ln w="9525">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6626" name="Rectangle 3"/>
          <p:cNvSpPr/>
          <p:nvPr/>
        </p:nvSpPr>
        <p:spPr>
          <a:xfrm>
            <a:off x="1371600" y="457200"/>
            <a:ext cx="7543800" cy="519113"/>
          </a:xfrm>
          <a:prstGeom prst="rect">
            <a:avLst/>
          </a:prstGeom>
          <a:noFill/>
          <a:ln w="9525">
            <a:noFill/>
          </a:ln>
        </p:spPr>
        <p:txBody>
          <a:bodyPr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p:txBody>
      </p:sp>
      <p:pic>
        <p:nvPicPr>
          <p:cNvPr id="184322" name="Picture 2" descr="https://gss0.bdstatic.com/-4o3dSag_xI4khGkpoWK1HF6hhy/baike/c0%3Dbaike80%2C5%2C5%2C80%2C26/sign=de7f7e5d4bfbfbedc8543e2d19999c53/b7003af33a87e950b1fa1c0e10385343faf2b4e7.jpg"/>
          <p:cNvPicPr>
            <a:picLocks noChangeAspect="1" noChangeArrowheads="1"/>
          </p:cNvPicPr>
          <p:nvPr/>
        </p:nvPicPr>
        <p:blipFill>
          <a:blip r:embed="rId1" cstate="print"/>
          <a:srcRect/>
          <a:stretch>
            <a:fillRect/>
          </a:stretch>
        </p:blipFill>
        <p:spPr bwMode="auto">
          <a:xfrm>
            <a:off x="1115616" y="0"/>
            <a:ext cx="8028384" cy="6858000"/>
          </a:xfrm>
          <a:prstGeom prst="rect">
            <a:avLst/>
          </a:prstGeom>
          <a:noFill/>
        </p:spPr>
      </p:pic>
    </p:spTree>
  </p:cSld>
  <p:clrMapOvr>
    <a:masterClrMapping/>
  </p:clrMapOvr>
  <p:transition spd="med">
    <p:checke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6"/>
          <p:cNvSpPr txBox="1"/>
          <p:nvPr/>
        </p:nvSpPr>
        <p:spPr>
          <a:xfrm>
            <a:off x="2438400" y="990600"/>
            <a:ext cx="6248400" cy="457200"/>
          </a:xfrm>
          <a:prstGeom prst="rect">
            <a:avLst/>
          </a:prstGeom>
          <a:noFill/>
          <a:ln w="12700">
            <a:noFill/>
          </a:ln>
        </p:spPr>
        <p:txBody>
          <a:bodyPr anchor="t">
            <a:spAutoFit/>
          </a:bodyPr>
          <a:lstStyle/>
          <a:p>
            <a:pPr eaLnBrk="0" hangingPunct="0"/>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7650" name="Rectangle 10"/>
          <p:cNvSpPr/>
          <p:nvPr/>
        </p:nvSpPr>
        <p:spPr>
          <a:xfrm>
            <a:off x="1547664" y="620688"/>
            <a:ext cx="7215336" cy="6001643"/>
          </a:xfrm>
          <a:prstGeom prst="rect">
            <a:avLst/>
          </a:prstGeom>
          <a:noFill/>
          <a:ln w="9525">
            <a:noFill/>
          </a:ln>
        </p:spPr>
        <p:txBody>
          <a:bodyPr wrap="square" anchor="t">
            <a:spAutoFit/>
          </a:bodyPr>
          <a:lstStyle/>
          <a:p>
            <a:r>
              <a:rPr lang="zh-CN" altLang="en-US" sz="3200" dirty="0" smtClean="0">
                <a:solidFill>
                  <a:schemeClr val="tx1"/>
                </a:solidFill>
                <a:ea typeface="宋体" panose="02010600030101010101" pitchFamily="2" charset="-122"/>
              </a:rPr>
              <a:t>（</a:t>
            </a:r>
            <a:r>
              <a:rPr lang="en-US" altLang="zh-CN" sz="3200" dirty="0" smtClean="0">
                <a:solidFill>
                  <a:schemeClr val="tx1"/>
                </a:solidFill>
                <a:ea typeface="宋体" panose="02010600030101010101" pitchFamily="2" charset="-122"/>
              </a:rPr>
              <a:t>2</a:t>
            </a:r>
            <a:r>
              <a:rPr lang="zh-CN" altLang="en-US" sz="3200" dirty="0" smtClean="0">
                <a:solidFill>
                  <a:schemeClr val="tx1"/>
                </a:solidFill>
                <a:ea typeface="宋体" panose="02010600030101010101" pitchFamily="2" charset="-122"/>
              </a:rPr>
              <a:t>）河</a:t>
            </a:r>
            <a:r>
              <a:rPr lang="zh-CN" altLang="en-US" sz="3200" dirty="0">
                <a:solidFill>
                  <a:schemeClr val="tx1"/>
                </a:solidFill>
                <a:latin typeface="Times New Roman" panose="02020603050405020304" pitchFamily="18" charset="0"/>
                <a:ea typeface="宋体" panose="02010600030101010101" pitchFamily="2" charset="-122"/>
              </a:rPr>
              <a:t>豚毒素</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 河豚毒素是蓄积分布在河豚体内的一种海洋生物毒</a:t>
            </a:r>
            <a:r>
              <a:rPr lang="zh-CN" altLang="en-US" sz="3200" dirty="0" smtClean="0">
                <a:solidFill>
                  <a:schemeClr val="tx1"/>
                </a:solidFill>
                <a:latin typeface="Times New Roman" panose="02020603050405020304" pitchFamily="18" charset="0"/>
                <a:ea typeface="宋体" panose="02010600030101010101" pitchFamily="2" charset="-122"/>
              </a:rPr>
              <a:t>素。</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对热稳</a:t>
            </a:r>
            <a:r>
              <a:rPr lang="zh-CN" altLang="en-US" sz="3200" dirty="0" smtClean="0">
                <a:solidFill>
                  <a:schemeClr val="tx1"/>
                </a:solidFill>
                <a:latin typeface="Times New Roman" panose="02020603050405020304" pitchFamily="18" charset="0"/>
                <a:ea typeface="宋体" panose="02010600030101010101" pitchFamily="2" charset="-122"/>
              </a:rPr>
              <a:t>定。</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有毒河豚鱼的代表鱼种有双斑东方豚、虫纹东方豚、铅点东方豚</a:t>
            </a:r>
            <a:r>
              <a:rPr lang="zh-CN" altLang="en-US" sz="3200" dirty="0" smtClean="0">
                <a:solidFill>
                  <a:schemeClr val="tx1"/>
                </a:solidFill>
                <a:latin typeface="Times New Roman" panose="02020603050405020304" pitchFamily="18" charset="0"/>
                <a:ea typeface="宋体" panose="02010600030101010101" pitchFamily="2" charset="-122"/>
              </a:rPr>
              <a:t>等。</a:t>
            </a:r>
            <a:endParaRPr lang="en-US" altLang="zh-CN" sz="3200" dirty="0" smtClean="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mn-lt"/>
              </a:rPr>
              <a:t>●</a:t>
            </a:r>
            <a:r>
              <a:rPr lang="zh-CN" altLang="en-US" sz="3200" b="0" dirty="0" smtClean="0">
                <a:solidFill>
                  <a:schemeClr val="tx1"/>
                </a:solidFill>
                <a:latin typeface="+mn-lt"/>
              </a:rPr>
              <a:t>  </a:t>
            </a:r>
            <a:r>
              <a:rPr lang="en-US" altLang="zh-CN" sz="3200" dirty="0" smtClean="0">
                <a:solidFill>
                  <a:schemeClr val="tx1"/>
                </a:solidFill>
                <a:latin typeface="+mn-lt"/>
                <a:ea typeface="+mn-ea"/>
              </a:rPr>
              <a:t>2016</a:t>
            </a:r>
            <a:r>
              <a:rPr lang="zh-CN" altLang="en-US" sz="3200" dirty="0" smtClean="0">
                <a:solidFill>
                  <a:schemeClr val="tx1"/>
                </a:solidFill>
                <a:latin typeface="+mn-lt"/>
                <a:ea typeface="+mn-ea"/>
              </a:rPr>
              <a:t>年 </a:t>
            </a:r>
            <a:r>
              <a:rPr lang="en-US" altLang="zh-CN" sz="3200" dirty="0" smtClean="0">
                <a:solidFill>
                  <a:schemeClr val="tx1"/>
                </a:solidFill>
                <a:latin typeface="+mn-lt"/>
                <a:ea typeface="+mn-ea"/>
              </a:rPr>
              <a:t>9</a:t>
            </a:r>
            <a:r>
              <a:rPr lang="zh-CN" altLang="en-US" sz="3200" dirty="0" smtClean="0">
                <a:solidFill>
                  <a:schemeClr val="tx1"/>
                </a:solidFill>
                <a:latin typeface="+mn-lt"/>
                <a:ea typeface="+mn-ea"/>
              </a:rPr>
              <a:t>月 </a:t>
            </a:r>
            <a:r>
              <a:rPr lang="en-US" altLang="zh-CN" sz="3200" dirty="0" smtClean="0">
                <a:solidFill>
                  <a:schemeClr val="tx1"/>
                </a:solidFill>
                <a:latin typeface="+mn-lt"/>
                <a:ea typeface="+mn-ea"/>
              </a:rPr>
              <a:t>5</a:t>
            </a:r>
            <a:r>
              <a:rPr lang="zh-CN" altLang="en-US" sz="3200" dirty="0" smtClean="0">
                <a:solidFill>
                  <a:schemeClr val="tx1"/>
                </a:solidFill>
                <a:latin typeface="+mn-lt"/>
                <a:ea typeface="+mn-ea"/>
              </a:rPr>
              <a:t>日农</a:t>
            </a:r>
            <a:r>
              <a:rPr lang="zh-CN" altLang="en-US" sz="3200" dirty="0" smtClean="0">
                <a:solidFill>
                  <a:schemeClr val="tx1"/>
                </a:solidFill>
                <a:latin typeface="+mn-ea"/>
                <a:ea typeface="+mn-ea"/>
              </a:rPr>
              <a:t>业部办公厅、国家食品药品监督管理局办公厅发布</a:t>
            </a:r>
            <a:r>
              <a:rPr lang="en-US" altLang="zh-CN" sz="3200" dirty="0" smtClean="0">
                <a:solidFill>
                  <a:schemeClr val="tx1"/>
                </a:solidFill>
                <a:latin typeface="+mn-ea"/>
                <a:ea typeface="+mn-ea"/>
              </a:rPr>
              <a:t>《</a:t>
            </a:r>
            <a:r>
              <a:rPr lang="zh-CN" altLang="en-US" sz="3200" dirty="0" smtClean="0">
                <a:solidFill>
                  <a:schemeClr val="tx1"/>
                </a:solidFill>
                <a:latin typeface="+mn-ea"/>
                <a:ea typeface="+mn-ea"/>
              </a:rPr>
              <a:t>关于有条件放开养殖红鳍东方鲀和养殖暗纹东方鲀加工经营的通知</a:t>
            </a:r>
            <a:r>
              <a:rPr lang="en-US" altLang="zh-CN" sz="3200" dirty="0" smtClean="0">
                <a:solidFill>
                  <a:schemeClr val="tx1"/>
                </a:solidFill>
                <a:latin typeface="+mn-ea"/>
                <a:ea typeface="+mn-ea"/>
              </a:rPr>
              <a:t>》 </a:t>
            </a:r>
            <a:br>
              <a:rPr lang="zh-CN" altLang="en-US" sz="3200" dirty="0">
                <a:solidFill>
                  <a:schemeClr val="tx1"/>
                </a:solidFill>
                <a:latin typeface="Times New Roman" panose="02020603050405020304" pitchFamily="18" charset="0"/>
                <a:ea typeface="宋体" panose="02010600030101010101" pitchFamily="2" charset="-122"/>
              </a:rPr>
            </a:b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spli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6"/>
          <p:cNvSpPr txBox="1"/>
          <p:nvPr/>
        </p:nvSpPr>
        <p:spPr>
          <a:xfrm>
            <a:off x="2438400" y="990600"/>
            <a:ext cx="6248400" cy="457200"/>
          </a:xfrm>
          <a:prstGeom prst="rect">
            <a:avLst/>
          </a:prstGeom>
          <a:noFill/>
          <a:ln w="12700">
            <a:noFill/>
          </a:ln>
        </p:spPr>
        <p:txBody>
          <a:bodyPr anchor="t">
            <a:spAutoFit/>
          </a:bodyPr>
          <a:lstStyle/>
          <a:p>
            <a:pPr eaLnBrk="0" hangingPunct="0"/>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27650" name="Rectangle 10"/>
          <p:cNvSpPr/>
          <p:nvPr/>
        </p:nvSpPr>
        <p:spPr>
          <a:xfrm>
            <a:off x="1547664" y="620688"/>
            <a:ext cx="7215336" cy="1077218"/>
          </a:xfrm>
          <a:prstGeom prst="rect">
            <a:avLst/>
          </a:prstGeom>
          <a:noFill/>
          <a:ln w="9525">
            <a:noFill/>
          </a:ln>
        </p:spPr>
        <p:txBody>
          <a:bodyPr wrap="square" anchor="t">
            <a:spAutoFit/>
          </a:bodyPr>
          <a:lstStyle/>
          <a:p>
            <a:br>
              <a:rPr lang="zh-CN" altLang="en-US" sz="3200" dirty="0">
                <a:solidFill>
                  <a:schemeClr val="tx1"/>
                </a:solidFill>
                <a:latin typeface="Times New Roman" panose="02020603050405020304" pitchFamily="18" charset="0"/>
                <a:ea typeface="宋体" panose="02010600030101010101" pitchFamily="2" charset="-122"/>
              </a:rPr>
            </a:br>
            <a:endParaRPr lang="zh-CN" altLang="en-US" sz="3200" dirty="0">
              <a:solidFill>
                <a:schemeClr val="tx1"/>
              </a:solidFill>
              <a:latin typeface="Times New Roman" panose="02020603050405020304" pitchFamily="18" charset="0"/>
              <a:ea typeface="宋体" panose="02010600030101010101" pitchFamily="2" charset="-122"/>
            </a:endParaRPr>
          </a:p>
        </p:txBody>
      </p:sp>
      <p:pic>
        <p:nvPicPr>
          <p:cNvPr id="185346" name="Picture 2" descr="https://gss0.bdstatic.com/94o3dSag_xI4khGkpoWK1HF6hhy/baike/c0%3Dbaike80%2C5%2C5%2C80%2C26/sign=a9470bcec511728b24208470a995a8ab/908fa0ec08fa513d5ed0e881356d55fbb2fbd973.jpg"/>
          <p:cNvPicPr>
            <a:picLocks noChangeAspect="1" noChangeArrowheads="1"/>
          </p:cNvPicPr>
          <p:nvPr/>
        </p:nvPicPr>
        <p:blipFill>
          <a:blip r:embed="rId1" cstate="print"/>
          <a:srcRect/>
          <a:stretch>
            <a:fillRect/>
          </a:stretch>
        </p:blipFill>
        <p:spPr bwMode="auto">
          <a:xfrm>
            <a:off x="1115616" y="0"/>
            <a:ext cx="8028384" cy="6858000"/>
          </a:xfrm>
          <a:prstGeom prst="rect">
            <a:avLst/>
          </a:prstGeom>
          <a:noFill/>
        </p:spPr>
      </p:pic>
    </p:spTree>
  </p:cSld>
  <p:clrMapOvr>
    <a:masterClrMapping/>
  </p:clrMapOvr>
  <p:transition spd="med">
    <p:spli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5"/>
          <p:cNvSpPr txBox="1"/>
          <p:nvPr/>
        </p:nvSpPr>
        <p:spPr>
          <a:xfrm>
            <a:off x="1676400" y="549275"/>
            <a:ext cx="6858000" cy="6986528"/>
          </a:xfrm>
          <a:prstGeom prst="rect">
            <a:avLst/>
          </a:prstGeom>
          <a:noFill/>
          <a:ln w="12700">
            <a:noFill/>
          </a:ln>
        </p:spPr>
        <p:txBody>
          <a:bodyPr anchor="t">
            <a:spAutoFit/>
          </a:bodyPr>
          <a:lstStyle/>
          <a:p>
            <a:r>
              <a:rPr lang="zh-CN" altLang="en-US" sz="3200" dirty="0" smtClean="0">
                <a:solidFill>
                  <a:schemeClr val="tx1"/>
                </a:solidFill>
                <a:ea typeface="宋体" panose="02010600030101010101" pitchFamily="2" charset="-122"/>
              </a:rPr>
              <a:t>（</a:t>
            </a:r>
            <a:r>
              <a:rPr lang="en-US" altLang="zh-CN" sz="3200" dirty="0" smtClean="0">
                <a:solidFill>
                  <a:schemeClr val="tx1"/>
                </a:solidFill>
                <a:ea typeface="宋体" panose="02010600030101010101" pitchFamily="2" charset="-122"/>
              </a:rPr>
              <a:t>3</a:t>
            </a:r>
            <a:r>
              <a:rPr lang="zh-CN" altLang="en-US" sz="3200" dirty="0" smtClean="0">
                <a:solidFill>
                  <a:schemeClr val="tx1"/>
                </a:solidFill>
                <a:ea typeface="宋体" panose="02010600030101010101" pitchFamily="2" charset="-122"/>
              </a:rPr>
              <a:t>）贝</a:t>
            </a:r>
            <a:r>
              <a:rPr lang="zh-CN" altLang="en-US" sz="3200" dirty="0">
                <a:solidFill>
                  <a:schemeClr val="tx1"/>
                </a:solidFill>
                <a:latin typeface="Times New Roman" panose="02020603050405020304" pitchFamily="18" charset="0"/>
                <a:ea typeface="宋体" panose="02010600030101010101" pitchFamily="2" charset="-122"/>
              </a:rPr>
              <a:t>类毒素</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贝类毒素是以海洋微藻类为食物源的贝类被藻</a:t>
            </a:r>
            <a:r>
              <a:rPr lang="zh-CN" altLang="en-US" sz="3200" dirty="0" smtClean="0">
                <a:solidFill>
                  <a:schemeClr val="tx1"/>
                </a:solidFill>
                <a:ea typeface="宋体" panose="02010600030101010101" pitchFamily="2" charset="-122"/>
              </a:rPr>
              <a:t>类（尤其是涡鞭毛藻属）</a:t>
            </a:r>
            <a:r>
              <a:rPr lang="zh-CN" altLang="en-US" sz="3200" dirty="0" smtClean="0">
                <a:solidFill>
                  <a:schemeClr val="tx1"/>
                </a:solidFill>
                <a:latin typeface="Times New Roman" panose="02020603050405020304" pitchFamily="18" charset="0"/>
                <a:ea typeface="宋体" panose="02010600030101010101" pitchFamily="2" charset="-122"/>
              </a:rPr>
              <a:t>所</a:t>
            </a:r>
            <a:r>
              <a:rPr lang="zh-CN" altLang="en-US" sz="3200" dirty="0">
                <a:solidFill>
                  <a:schemeClr val="tx1"/>
                </a:solidFill>
                <a:latin typeface="Times New Roman" panose="02020603050405020304" pitchFamily="18" charset="0"/>
                <a:ea typeface="宋体" panose="02010600030101010101" pitchFamily="2" charset="-122"/>
              </a:rPr>
              <a:t>产毒素毒化并蓄积在贝类体内的一类海洋生物毒</a:t>
            </a:r>
            <a:r>
              <a:rPr lang="zh-CN" altLang="en-US" sz="3200" dirty="0" smtClean="0">
                <a:solidFill>
                  <a:schemeClr val="tx1"/>
                </a:solidFill>
                <a:latin typeface="Times New Roman" panose="02020603050405020304" pitchFamily="18" charset="0"/>
                <a:ea typeface="宋体" panose="02010600030101010101" pitchFamily="2" charset="-122"/>
              </a:rPr>
              <a:t>素。</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根据贝类中毒引起的不同临床症状或中毒表现，目前将贝类中毒分为四类：麻痹性贝类中</a:t>
            </a:r>
            <a:r>
              <a:rPr lang="zh-CN" altLang="en-US" sz="3200" dirty="0" smtClean="0">
                <a:solidFill>
                  <a:schemeClr val="tx1"/>
                </a:solidFill>
                <a:latin typeface="Times New Roman" panose="02020603050405020304" pitchFamily="18" charset="0"/>
                <a:ea typeface="宋体" panose="02010600030101010101" pitchFamily="2" charset="-122"/>
              </a:rPr>
              <a:t>毒（</a:t>
            </a:r>
            <a:r>
              <a:rPr lang="en-US" altLang="zh-CN" sz="3200" dirty="0" smtClean="0">
                <a:solidFill>
                  <a:schemeClr val="tx1"/>
                </a:solidFill>
                <a:ea typeface="宋体" panose="02010600030101010101" pitchFamily="2" charset="-122"/>
              </a:rPr>
              <a:t>PSP</a:t>
            </a:r>
            <a:r>
              <a:rPr lang="zh-CN" altLang="en-US" sz="3200" dirty="0" smtClean="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腹泻性贝类中</a:t>
            </a:r>
            <a:r>
              <a:rPr lang="zh-CN" altLang="en-US" sz="3200" dirty="0" smtClean="0">
                <a:solidFill>
                  <a:schemeClr val="tx1"/>
                </a:solidFill>
                <a:latin typeface="Times New Roman" panose="02020603050405020304" pitchFamily="18" charset="0"/>
                <a:ea typeface="宋体" panose="02010600030101010101" pitchFamily="2" charset="-122"/>
              </a:rPr>
              <a:t>毒（</a:t>
            </a:r>
            <a:r>
              <a:rPr lang="en-US" altLang="zh-CN" sz="3200" dirty="0" smtClean="0">
                <a:solidFill>
                  <a:schemeClr val="tx1"/>
                </a:solidFill>
                <a:ea typeface="宋体" panose="02010600030101010101" pitchFamily="2" charset="-122"/>
              </a:rPr>
              <a:t>DSP</a:t>
            </a:r>
            <a:r>
              <a:rPr lang="zh-CN" altLang="en-US" sz="3200" dirty="0" smtClean="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神经性贝类中</a:t>
            </a:r>
            <a:r>
              <a:rPr lang="zh-CN" altLang="en-US" sz="3200" dirty="0" smtClean="0">
                <a:solidFill>
                  <a:schemeClr val="tx1"/>
                </a:solidFill>
                <a:latin typeface="Times New Roman" panose="02020603050405020304" pitchFamily="18" charset="0"/>
                <a:ea typeface="宋体" panose="02010600030101010101" pitchFamily="2" charset="-122"/>
              </a:rPr>
              <a:t>毒（</a:t>
            </a:r>
            <a:r>
              <a:rPr lang="en-US" altLang="zh-CN" sz="3200" dirty="0" smtClean="0">
                <a:solidFill>
                  <a:schemeClr val="tx1"/>
                </a:solidFill>
                <a:ea typeface="宋体" panose="02010600030101010101" pitchFamily="2" charset="-122"/>
              </a:rPr>
              <a:t>NSP</a:t>
            </a:r>
            <a:r>
              <a:rPr lang="zh-CN" altLang="en-US" sz="3200" dirty="0" smtClean="0">
                <a:solidFill>
                  <a:schemeClr val="tx1"/>
                </a:solidFill>
                <a:latin typeface="Times New Roman" panose="02020603050405020304" pitchFamily="18" charset="0"/>
                <a:ea typeface="宋体" panose="02010600030101010101" pitchFamily="2" charset="-122"/>
              </a:rPr>
              <a:t>）和</a:t>
            </a:r>
            <a:r>
              <a:rPr lang="zh-CN" altLang="en-US" sz="3200" dirty="0">
                <a:solidFill>
                  <a:schemeClr val="tx1"/>
                </a:solidFill>
                <a:latin typeface="Times New Roman" panose="02020603050405020304" pitchFamily="18" charset="0"/>
                <a:ea typeface="宋体" panose="02010600030101010101" pitchFamily="2" charset="-122"/>
              </a:rPr>
              <a:t>失忆性贝类中</a:t>
            </a:r>
            <a:r>
              <a:rPr lang="zh-CN" altLang="en-US" sz="3200" dirty="0" smtClean="0">
                <a:solidFill>
                  <a:schemeClr val="tx1"/>
                </a:solidFill>
                <a:latin typeface="Times New Roman" panose="02020603050405020304" pitchFamily="18" charset="0"/>
                <a:ea typeface="宋体" panose="02010600030101010101" pitchFamily="2" charset="-122"/>
              </a:rPr>
              <a:t>毒（</a:t>
            </a:r>
            <a:r>
              <a:rPr lang="en-US" altLang="zh-CN" sz="3200" dirty="0" smtClean="0">
                <a:solidFill>
                  <a:schemeClr val="tx1"/>
                </a:solidFill>
                <a:ea typeface="宋体" panose="02010600030101010101" pitchFamily="2" charset="-122"/>
              </a:rPr>
              <a:t>ASP</a:t>
            </a:r>
            <a:r>
              <a:rPr lang="zh-CN" altLang="en-US" sz="3200" dirty="0" smtClean="0">
                <a:solidFill>
                  <a:schemeClr val="tx1"/>
                </a:solidFill>
                <a:latin typeface="Times New Roman" panose="02020603050405020304" pitchFamily="18" charset="0"/>
                <a:ea typeface="宋体" panose="02010600030101010101" pitchFamily="2" charset="-122"/>
              </a:rPr>
              <a:t>）等</a:t>
            </a:r>
            <a:r>
              <a:rPr lang="zh-CN" altLang="en-US" sz="3200" dirty="0">
                <a:solidFill>
                  <a:schemeClr val="tx1"/>
                </a:solidFill>
                <a:latin typeface="Times New Roman" panose="02020603050405020304" pitchFamily="18" charset="0"/>
                <a:ea typeface="宋体" panose="02010600030101010101" pitchFamily="2" charset="-122"/>
              </a:rPr>
              <a:t>。</a:t>
            </a:r>
            <a:r>
              <a:rPr lang="zh-CN" altLang="en-US" sz="2800" dirty="0">
                <a:solidFill>
                  <a:schemeClr val="tx1"/>
                </a:solidFill>
                <a:latin typeface="Times New Roman" panose="02020603050405020304" pitchFamily="18" charset="0"/>
                <a:ea typeface="宋体" panose="02010600030101010101" pitchFamily="2" charset="-122"/>
              </a:rPr>
              <a:t>  </a:t>
            </a:r>
            <a:endParaRPr lang="zh-CN" altLang="en-US" sz="2800" dirty="0">
              <a:solidFill>
                <a:schemeClr val="tx1"/>
              </a:solidFill>
              <a:latin typeface="Times New Roman" panose="02020603050405020304" pitchFamily="18" charset="0"/>
              <a:ea typeface="宋体" panose="02010600030101010101" pitchFamily="2" charset="-122"/>
            </a:endParaRPr>
          </a:p>
          <a:p>
            <a:pPr eaLnBrk="0" hangingPunct="0"/>
            <a:br>
              <a:rPr lang="zh-CN" altLang="en-US" sz="2400" b="0" dirty="0">
                <a:solidFill>
                  <a:schemeClr val="tx1"/>
                </a:solidFill>
                <a:latin typeface="Times New Roman" panose="02020603050405020304" pitchFamily="18" charset="0"/>
                <a:ea typeface="宋体" panose="02010600030101010101" pitchFamily="2" charset="-122"/>
              </a:rPr>
            </a:br>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blinds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5"/>
          <p:cNvSpPr txBox="1"/>
          <p:nvPr/>
        </p:nvSpPr>
        <p:spPr>
          <a:xfrm>
            <a:off x="1676400" y="549275"/>
            <a:ext cx="6858000" cy="830997"/>
          </a:xfrm>
          <a:prstGeom prst="rect">
            <a:avLst/>
          </a:prstGeom>
          <a:noFill/>
          <a:ln w="12700">
            <a:noFill/>
          </a:ln>
        </p:spPr>
        <p:txBody>
          <a:bodyPr anchor="t">
            <a:spAutoFit/>
          </a:bodyPr>
          <a:lstStyle/>
          <a:p>
            <a:pPr eaLnBrk="0" hangingPunct="0"/>
            <a:br>
              <a:rPr lang="zh-CN" altLang="en-US" sz="2400" b="0" dirty="0">
                <a:solidFill>
                  <a:schemeClr val="tx1"/>
                </a:solidFill>
                <a:latin typeface="Times New Roman" panose="02020603050405020304" pitchFamily="18" charset="0"/>
                <a:ea typeface="宋体" panose="02010600030101010101" pitchFamily="2" charset="-122"/>
              </a:rPr>
            </a:br>
            <a:endParaRPr lang="zh-CN" altLang="en-US" sz="2400" b="0" dirty="0">
              <a:solidFill>
                <a:schemeClr val="tx1"/>
              </a:solidFill>
              <a:latin typeface="Times New Roman" panose="02020603050405020304" pitchFamily="18" charset="0"/>
              <a:ea typeface="宋体" panose="02010600030101010101" pitchFamily="2" charset="-122"/>
            </a:endParaRPr>
          </a:p>
        </p:txBody>
      </p:sp>
      <p:pic>
        <p:nvPicPr>
          <p:cNvPr id="186370" name="Picture 2" descr="https://gss2.bdstatic.com/9fo3dSag_xI4khGkpoWK1HF6hhy/baike/c0%3Dbaike116%2C5%2C5%2C116%2C38/sign=dcd005e7fffaaf5190ee89eded3dff8b/cdbf6c81800a19d8aef529c431fa828ba71e4678.jpg"/>
          <p:cNvPicPr>
            <a:picLocks noChangeAspect="1" noChangeArrowheads="1"/>
          </p:cNvPicPr>
          <p:nvPr/>
        </p:nvPicPr>
        <p:blipFill>
          <a:blip r:embed="rId1" cstate="print"/>
          <a:srcRect/>
          <a:stretch>
            <a:fillRect/>
          </a:stretch>
        </p:blipFill>
        <p:spPr bwMode="auto">
          <a:xfrm>
            <a:off x="1115616" y="0"/>
            <a:ext cx="8028384" cy="6858000"/>
          </a:xfrm>
          <a:prstGeom prst="rect">
            <a:avLst/>
          </a:prstGeom>
          <a:noFill/>
        </p:spPr>
      </p:pic>
    </p:spTree>
  </p:cSld>
  <p:clrMapOvr>
    <a:masterClrMapping/>
  </p:clrMapOvr>
  <p:transition spd="med">
    <p:blinds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4"/>
          <p:cNvSpPr txBox="1"/>
          <p:nvPr/>
        </p:nvSpPr>
        <p:spPr>
          <a:xfrm>
            <a:off x="1295400" y="457200"/>
            <a:ext cx="7848600" cy="5829288"/>
          </a:xfrm>
          <a:prstGeom prst="rect">
            <a:avLst/>
          </a:prstGeom>
          <a:noFill/>
          <a:ln w="12700">
            <a:noFill/>
          </a:ln>
        </p:spPr>
        <p:txBody>
          <a:bodyPr anchor="t">
            <a:spAutoFit/>
          </a:bodyPr>
          <a:lstStyle/>
          <a:p>
            <a:pPr eaLnBrk="0" fontAlgn="ctr" hangingPunct="0">
              <a:lnSpc>
                <a:spcPct val="115000"/>
              </a:lnSpc>
            </a:pPr>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4</a:t>
            </a:r>
            <a:r>
              <a:rPr lang="zh-CN" altLang="en-US" sz="3200" dirty="0">
                <a:solidFill>
                  <a:schemeClr val="tx1"/>
                </a:solidFill>
                <a:latin typeface="Times New Roman" panose="02020603050405020304" pitchFamily="18" charset="0"/>
                <a:ea typeface="宋体" panose="02010600030101010101" pitchFamily="2" charset="-122"/>
              </a:rPr>
              <a:t>）鲭精毒素（组胺）</a:t>
            </a:r>
            <a:endParaRPr lang="zh-CN" altLang="en-US" sz="3200" dirty="0">
              <a:solidFill>
                <a:schemeClr val="tx1"/>
              </a:solidFill>
              <a:latin typeface="Times New Roman" panose="02020603050405020304" pitchFamily="18" charset="0"/>
              <a:ea typeface="宋体" panose="02010600030101010101" pitchFamily="2" charset="-122"/>
            </a:endParaRPr>
          </a:p>
          <a:p>
            <a:pPr eaLnBrk="0" fontAlgn="ctr" hangingPunct="0">
              <a:lnSpc>
                <a:spcPct val="105000"/>
              </a:lnSpc>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组胺污染食品后任何热处理、罐装和冷冻等工艺都无法降低其毒性，爆发性中毒事件多发生在集体食用罐装和冷冻海产品中。</a:t>
            </a:r>
            <a:endParaRPr lang="zh-CN" altLang="en-US" sz="3200" dirty="0">
              <a:solidFill>
                <a:schemeClr val="tx1"/>
              </a:solidFill>
              <a:latin typeface="Times New Roman" panose="02020603050405020304" pitchFamily="18" charset="0"/>
              <a:ea typeface="宋体" panose="02010600030101010101" pitchFamily="2" charset="-122"/>
            </a:endParaRPr>
          </a:p>
          <a:p>
            <a:pPr eaLnBrk="0" fontAlgn="ctr" hangingPunct="0">
              <a:lnSpc>
                <a:spcPct val="105000"/>
              </a:lnSpc>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可能含有组胺的主要食品是组织坏死的青皮红肉鱼类及其制品，这些鱼类包括鲐</a:t>
            </a:r>
            <a:r>
              <a:rPr lang="zh-CN" altLang="en-US" sz="3200" dirty="0" smtClean="0">
                <a:solidFill>
                  <a:schemeClr val="tx1"/>
                </a:solidFill>
                <a:latin typeface="Times New Roman" panose="02020603050405020304" pitchFamily="18" charset="0"/>
                <a:ea typeface="宋体" panose="02010600030101010101" pitchFamily="2" charset="-122"/>
              </a:rPr>
              <a:t>鱼（</a:t>
            </a:r>
            <a:r>
              <a:rPr lang="zh-CN" altLang="en-US" sz="3200" dirty="0" smtClean="0">
                <a:solidFill>
                  <a:schemeClr val="tx1"/>
                </a:solidFill>
                <a:ea typeface="宋体" panose="02010600030101010101" pitchFamily="2" charset="-122"/>
              </a:rPr>
              <a:t>鲭鱼</a:t>
            </a:r>
            <a:r>
              <a:rPr lang="zh-CN" altLang="en-US" sz="3200" dirty="0" smtClean="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金枪鱼、沙丁鱼、鲣</a:t>
            </a:r>
            <a:r>
              <a:rPr lang="zh-CN" altLang="en-US" sz="3200" dirty="0" smtClean="0">
                <a:solidFill>
                  <a:schemeClr val="tx1"/>
                </a:solidFill>
                <a:latin typeface="Times New Roman" panose="02020603050405020304" pitchFamily="18" charset="0"/>
                <a:ea typeface="宋体" panose="02010600030101010101" pitchFamily="2" charset="-122"/>
              </a:rPr>
              <a:t>鱼等</a:t>
            </a:r>
            <a:r>
              <a:rPr lang="zh-CN" altLang="en-US" sz="3200" dirty="0">
                <a:solidFill>
                  <a:schemeClr val="tx1"/>
                </a:solidFill>
                <a:latin typeface="Times New Roman" panose="02020603050405020304" pitchFamily="18" charset="0"/>
                <a:ea typeface="宋体" panose="02010600030101010101" pitchFamily="2" charset="-122"/>
              </a:rPr>
              <a:t>。</a:t>
            </a:r>
            <a:endParaRPr lang="zh-CN" altLang="en-US" sz="3200" dirty="0">
              <a:solidFill>
                <a:schemeClr val="tx1"/>
              </a:solidFill>
              <a:latin typeface="Times New Roman" panose="02020603050405020304" pitchFamily="18" charset="0"/>
              <a:ea typeface="宋体" panose="02010600030101010101" pitchFamily="2" charset="-122"/>
            </a:endParaRPr>
          </a:p>
          <a:p>
            <a:pPr eaLnBrk="0" fontAlgn="ctr" hangingPunct="0">
              <a:lnSpc>
                <a:spcPct val="105000"/>
              </a:lnSpc>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组胺首先是死亡的海产品在组氨酸酶的作用下释放出组氨酸，再在微生物的脱羧酶作用下脱羧形成组胺。</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p:nvPr/>
        </p:nvSpPr>
        <p:spPr>
          <a:xfrm>
            <a:off x="1763713" y="1484313"/>
            <a:ext cx="6696075" cy="4660900"/>
          </a:xfrm>
          <a:prstGeom prst="rect">
            <a:avLst/>
          </a:prstGeom>
          <a:noFill/>
          <a:ln w="9525">
            <a:noFill/>
          </a:ln>
        </p:spPr>
        <p:txBody>
          <a:bodyPr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我国食品安全问题的五大特点</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微生物污染</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从农田、水体到餐桌食物链污染</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食品企业违法生产加工食品</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食品新技术新资源的应用带来新的</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食品安全隐患</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食品安全研究发现的新问题</a:t>
            </a:r>
            <a:br>
              <a:rPr lang="zh-CN" altLang="en-US" sz="3200" dirty="0">
                <a:solidFill>
                  <a:schemeClr val="tx1"/>
                </a:solidFill>
                <a:latin typeface="宋体" panose="02010600030101010101" pitchFamily="2" charset="-122"/>
                <a:ea typeface="宋体" panose="02010600030101010101" pitchFamily="2" charset="-122"/>
              </a:rPr>
            </a:br>
            <a:br>
              <a:rPr lang="zh-CN" altLang="en-US" sz="3200" b="0" dirty="0">
                <a:solidFill>
                  <a:schemeClr val="tx1"/>
                </a:solidFill>
                <a:latin typeface="宋体" panose="02010600030101010101" pitchFamily="2" charset="-122"/>
                <a:ea typeface="宋体" panose="02010600030101010101" pitchFamily="2" charset="-122"/>
              </a:rPr>
            </a:br>
            <a:br>
              <a:rPr lang="zh-CN" altLang="en-US" sz="1000" b="0" dirty="0">
                <a:solidFill>
                  <a:schemeClr val="tx1"/>
                </a:solidFill>
                <a:latin typeface="Times New Roman" panose="02020603050405020304" pitchFamily="18" charset="0"/>
                <a:ea typeface="宋体" panose="02010600030101010101" pitchFamily="2" charset="-122"/>
              </a:rPr>
            </a:br>
            <a:endParaRPr lang="zh-CN" altLang="en-US" sz="10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4" name="Picture 2" descr="https://gss1.bdstatic.com/9vo3dSag_xI4khGkpoWK1HF6hhy/baike/c0%3Dbaike150%2C5%2C5%2C150%2C50/sign=808aff24d754564ef168ec6bd2b7f7e7/738b4710b912c8fc0a1035faf6039245d6882122.jpg"/>
          <p:cNvPicPr>
            <a:picLocks noChangeAspect="1" noChangeArrowheads="1"/>
          </p:cNvPicPr>
          <p:nvPr/>
        </p:nvPicPr>
        <p:blipFill>
          <a:blip r:embed="rId1" cstate="print"/>
          <a:srcRect/>
          <a:stretch>
            <a:fillRect/>
          </a:stretch>
        </p:blipFill>
        <p:spPr bwMode="auto">
          <a:xfrm>
            <a:off x="1115616" y="0"/>
            <a:ext cx="8028384" cy="6858000"/>
          </a:xfrm>
          <a:prstGeom prst="rect">
            <a:avLst/>
          </a:prstGeom>
          <a:noFill/>
        </p:spPr>
      </p:pic>
    </p:spTree>
  </p:cSld>
  <p:clrMapOvr>
    <a:masterClrMapping/>
  </p:clrMapOvr>
  <p:transition>
    <p:dissolv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6"/>
          <p:cNvSpPr/>
          <p:nvPr/>
        </p:nvSpPr>
        <p:spPr>
          <a:xfrm>
            <a:off x="1691680" y="836712"/>
            <a:ext cx="6995120" cy="5386090"/>
          </a:xfrm>
          <a:prstGeom prst="rect">
            <a:avLst/>
          </a:prstGeom>
          <a:noFill/>
          <a:ln w="9525">
            <a:noFill/>
          </a:ln>
        </p:spPr>
        <p:txBody>
          <a:bodyPr wrap="square" anchor="t">
            <a:spAutoFit/>
          </a:bodyPr>
          <a:lstStyle/>
          <a:p>
            <a:r>
              <a:rPr lang="en-US" altLang="zh-CN" sz="3200" dirty="0">
                <a:solidFill>
                  <a:schemeClr val="tx1"/>
                </a:solidFill>
                <a:latin typeface="Times New Roman" panose="02020603050405020304" pitchFamily="18" charset="0"/>
                <a:ea typeface="宋体" panose="02010600030101010101" pitchFamily="2" charset="-122"/>
              </a:rPr>
              <a:t>2</a:t>
            </a:r>
            <a:r>
              <a:rPr lang="zh-CN" altLang="en-US" sz="3200" dirty="0">
                <a:solidFill>
                  <a:schemeClr val="tx1"/>
                </a:solidFill>
                <a:latin typeface="Times New Roman" panose="02020603050405020304" pitchFamily="18" charset="0"/>
                <a:ea typeface="宋体" panose="02010600030101010101" pitchFamily="2" charset="-122"/>
              </a:rPr>
              <a:t>．植物毒素</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按植物来源、化学结构和毒作用，将植物毒素分为六</a:t>
            </a:r>
            <a:r>
              <a:rPr lang="zh-CN" altLang="en-US" sz="3200" dirty="0" smtClean="0">
                <a:solidFill>
                  <a:schemeClr val="tx1"/>
                </a:solidFill>
                <a:latin typeface="Times New Roman" panose="02020603050405020304" pitchFamily="18" charset="0"/>
                <a:ea typeface="宋体" panose="02010600030101010101" pitchFamily="2" charset="-122"/>
              </a:rPr>
              <a:t>类：</a:t>
            </a:r>
            <a:br>
              <a:rPr lang="zh-CN" altLang="en-US" sz="3200" dirty="0">
                <a:solidFill>
                  <a:schemeClr val="tx1"/>
                </a:solidFill>
                <a:latin typeface="Times New Roman" panose="02020603050405020304" pitchFamily="18" charset="0"/>
                <a:ea typeface="宋体" panose="02010600030101010101" pitchFamily="2" charset="-122"/>
              </a:rPr>
            </a:br>
            <a:r>
              <a:rPr lang="zh-CN" altLang="en-US" sz="3200" dirty="0">
                <a:solidFill>
                  <a:schemeClr val="tx1"/>
                </a:solidFill>
                <a:latin typeface="Times New Roman" panose="02020603050405020304" pitchFamily="18" charset="0"/>
                <a:ea typeface="宋体" panose="02010600030101010101" pitchFamily="2" charset="-122"/>
              </a:rPr>
              <a:t>   </a:t>
            </a:r>
            <a:r>
              <a:rPr lang="zh-CN" altLang="en-US" sz="18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有毒蛋白质</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  </a:t>
            </a:r>
            <a:r>
              <a:rPr lang="zh-CN" altLang="en-US" sz="3200" dirty="0">
                <a:solidFill>
                  <a:schemeClr val="tx1"/>
                </a:solidFill>
                <a:latin typeface="Times New Roman" panose="02020603050405020304" pitchFamily="18" charset="0"/>
                <a:ea typeface="宋体" panose="02010600030101010101" pitchFamily="2" charset="-122"/>
              </a:rPr>
              <a:t>有毒氨基</a:t>
            </a:r>
            <a:r>
              <a:rPr lang="zh-CN" altLang="en-US" sz="3200" dirty="0" smtClean="0">
                <a:solidFill>
                  <a:schemeClr val="tx1"/>
                </a:solidFill>
                <a:ea typeface="宋体" panose="02010600030101010101" pitchFamily="2" charset="-122"/>
              </a:rPr>
              <a:t>酸（非蛋白氨基酸）</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  </a:t>
            </a:r>
            <a:r>
              <a:rPr lang="zh-CN" altLang="en-US" sz="3200" dirty="0">
                <a:solidFill>
                  <a:schemeClr val="tx1"/>
                </a:solidFill>
                <a:latin typeface="Times New Roman" panose="02020603050405020304" pitchFamily="18" charset="0"/>
                <a:ea typeface="宋体" panose="02010600030101010101" pitchFamily="2" charset="-122"/>
              </a:rPr>
              <a:t>生物碱</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  </a:t>
            </a:r>
            <a:r>
              <a:rPr lang="zh-CN" altLang="en-US" sz="3200" dirty="0">
                <a:solidFill>
                  <a:schemeClr val="tx1"/>
                </a:solidFill>
                <a:latin typeface="Times New Roman" panose="02020603050405020304" pitchFamily="18" charset="0"/>
                <a:ea typeface="宋体" panose="02010600030101010101" pitchFamily="2" charset="-122"/>
              </a:rPr>
              <a:t>木藜芦烷类毒素</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  </a:t>
            </a:r>
            <a:r>
              <a:rPr lang="zh-CN" altLang="en-US" sz="3200" dirty="0">
                <a:solidFill>
                  <a:schemeClr val="tx1"/>
                </a:solidFill>
                <a:latin typeface="Times New Roman" panose="02020603050405020304" pitchFamily="18" charset="0"/>
                <a:ea typeface="宋体" panose="02010600030101010101" pitchFamily="2" charset="-122"/>
              </a:rPr>
              <a:t>毒苷</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  </a:t>
            </a:r>
            <a:r>
              <a:rPr lang="zh-CN" altLang="en-US" sz="3200" dirty="0">
                <a:solidFill>
                  <a:schemeClr val="tx1"/>
                </a:solidFill>
                <a:latin typeface="Times New Roman" panose="02020603050405020304" pitchFamily="18" charset="0"/>
                <a:ea typeface="宋体" panose="02010600030101010101" pitchFamily="2" charset="-122"/>
              </a:rPr>
              <a:t>酚类衍生化物</a:t>
            </a:r>
            <a:br>
              <a:rPr lang="zh-CN" altLang="en-US" sz="3200" dirty="0">
                <a:solidFill>
                  <a:schemeClr val="tx1"/>
                </a:solidFill>
                <a:latin typeface="Times New Roman" panose="02020603050405020304" pitchFamily="18" charset="0"/>
                <a:ea typeface="宋体" panose="02010600030101010101" pitchFamily="2" charset="-122"/>
              </a:rPr>
            </a:b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strips/>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6"/>
          <p:cNvSpPr txBox="1"/>
          <p:nvPr/>
        </p:nvSpPr>
        <p:spPr>
          <a:xfrm>
            <a:off x="1676400" y="990600"/>
            <a:ext cx="6934200" cy="822325"/>
          </a:xfrm>
          <a:prstGeom prst="rect">
            <a:avLst/>
          </a:prstGeom>
          <a:noFill/>
          <a:ln w="12700">
            <a:noFill/>
          </a:ln>
        </p:spPr>
        <p:txBody>
          <a:bodyPr anchor="t">
            <a:spAutoFit/>
          </a:bodyPr>
          <a:lstStyle/>
          <a:p>
            <a:pPr eaLnBrk="0" hangingPunct="0"/>
            <a:br>
              <a:rPr lang="zh-CN" altLang="en-US" sz="2400" b="0" dirty="0">
                <a:solidFill>
                  <a:schemeClr val="tx1"/>
                </a:solidFill>
                <a:latin typeface="Times New Roman" panose="02020603050405020304" pitchFamily="18" charset="0"/>
                <a:ea typeface="宋体" panose="02010600030101010101" pitchFamily="2" charset="-122"/>
              </a:rPr>
            </a:b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31746" name="Rectangle 9"/>
          <p:cNvSpPr/>
          <p:nvPr/>
        </p:nvSpPr>
        <p:spPr>
          <a:xfrm>
            <a:off x="1524000" y="620713"/>
            <a:ext cx="7239000" cy="5386387"/>
          </a:xfrm>
          <a:prstGeom prst="rect">
            <a:avLst/>
          </a:prstGeom>
          <a:noFill/>
          <a:ln w="9525">
            <a:noFill/>
          </a:ln>
        </p:spPr>
        <p:txBody>
          <a:bodyPr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1</a:t>
            </a:r>
            <a:r>
              <a:rPr lang="zh-CN" altLang="en-US" sz="3200" dirty="0">
                <a:solidFill>
                  <a:schemeClr val="tx1"/>
                </a:solidFill>
                <a:latin typeface="Times New Roman" panose="02020603050405020304" pitchFamily="18" charset="0"/>
                <a:ea typeface="宋体" panose="02010600030101010101" pitchFamily="2" charset="-122"/>
              </a:rPr>
              <a:t>）有毒蛋白质 </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目前所发现的有毒蛋白质主要来自植物性食品，包括血凝素（植物红细胞凝聚素）和酶抑制剂。</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最典型的食物中毒是未烧熟煮透而引发的四季豆中</a:t>
            </a:r>
            <a:r>
              <a:rPr lang="zh-CN" altLang="en-US" sz="3200" dirty="0" smtClean="0">
                <a:solidFill>
                  <a:schemeClr val="tx1"/>
                </a:solidFill>
                <a:latin typeface="Times New Roman" panose="02020603050405020304" pitchFamily="18" charset="0"/>
                <a:ea typeface="宋体" panose="02010600030101010101" pitchFamily="2" charset="-122"/>
              </a:rPr>
              <a:t>毒。</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血凝素是某些豆科、大戟科等蔬菜中的有毒蛋白质。 酶抑制剂主要是胰蛋白酶抑制剂和淀粉酶抑制剂，能引起消化不良和过敏反应，有人称其为过敏原。</a:t>
            </a:r>
            <a:endParaRPr lang="en-US" altLang="zh-CN"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wipe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p:nvPr/>
        </p:nvSpPr>
        <p:spPr>
          <a:xfrm>
            <a:off x="1752600" y="457200"/>
            <a:ext cx="6934200" cy="6002338"/>
          </a:xfrm>
          <a:prstGeom prst="rect">
            <a:avLst/>
          </a:prstGeom>
          <a:noFill/>
          <a:ln w="9525">
            <a:noFill/>
          </a:ln>
        </p:spPr>
        <p:txBody>
          <a:bodyPr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2</a:t>
            </a:r>
            <a:r>
              <a:rPr lang="zh-CN" altLang="en-US" sz="3200" dirty="0">
                <a:solidFill>
                  <a:schemeClr val="tx1"/>
                </a:solidFill>
                <a:latin typeface="Times New Roman" panose="02020603050405020304" pitchFamily="18" charset="0"/>
                <a:ea typeface="宋体" panose="02010600030101010101" pitchFamily="2" charset="-122"/>
              </a:rPr>
              <a:t>）有毒氨基酸</a:t>
            </a:r>
            <a:br>
              <a:rPr lang="zh-CN" altLang="en-US" sz="3200" dirty="0">
                <a:solidFill>
                  <a:schemeClr val="tx1"/>
                </a:solidFill>
                <a:latin typeface="Times New Roman" panose="02020603050405020304" pitchFamily="18" charset="0"/>
                <a:ea typeface="宋体" panose="02010600030101010101" pitchFamily="2" charset="-122"/>
              </a:rPr>
            </a:br>
            <a:r>
              <a:rPr lang="zh-CN" altLang="en-US" sz="3200" dirty="0">
                <a:solidFill>
                  <a:schemeClr val="tx1"/>
                </a:solidFill>
                <a:latin typeface="Times New Roman" panose="02020603050405020304" pitchFamily="18" charset="0"/>
                <a:ea typeface="宋体" panose="02010600030101010101" pitchFamily="2" charset="-122"/>
              </a:rPr>
              <a:t>   </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主要指有毒的非蛋白氨基酸，大都存在于毒蕈和豆科植物</a:t>
            </a:r>
            <a:r>
              <a:rPr lang="zh-CN" altLang="en-US" sz="3200" dirty="0" smtClean="0">
                <a:solidFill>
                  <a:schemeClr val="tx1"/>
                </a:solidFill>
                <a:latin typeface="Times New Roman" panose="02020603050405020304" pitchFamily="18" charset="0"/>
                <a:ea typeface="宋体" panose="02010600030101010101" pitchFamily="2" charset="-122"/>
              </a:rPr>
              <a:t>中。</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它们作为一种“伪神经递质”取代正常的氨基酸，而产生神经毒性。如蚕豆中含有的氰基丙氨酸即为一种神经性毒素，蚕豆中还含有二羟基苯丙氨酸即多巴，引起的主要中毒症状是急性溶血性贫血症。</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重要的毒性非蛋白氨基酸是刀豆氨酸、香碗豆氨酸</a:t>
            </a:r>
            <a:r>
              <a:rPr lang="zh-CN" altLang="en-US" sz="3200" dirty="0" smtClean="0">
                <a:solidFill>
                  <a:schemeClr val="tx1"/>
                </a:solidFill>
                <a:latin typeface="Times New Roman" panose="02020603050405020304" pitchFamily="18" charset="0"/>
                <a:ea typeface="宋体" panose="02010600030101010101" pitchFamily="2" charset="-122"/>
              </a:rPr>
              <a:t>等</a:t>
            </a:r>
            <a:r>
              <a:rPr lang="zh-CN" altLang="en-US" sz="3200" dirty="0" smtClean="0">
                <a:solidFill>
                  <a:schemeClr val="tx1"/>
                </a:solidFill>
                <a:ea typeface="宋体" panose="02010600030101010101" pitchFamily="2" charset="-122"/>
              </a:rPr>
              <a:t>。</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p:nvPr/>
        </p:nvSpPr>
        <p:spPr>
          <a:xfrm>
            <a:off x="1447800" y="1052513"/>
            <a:ext cx="7227888" cy="5386387"/>
          </a:xfrm>
          <a:prstGeom prst="rect">
            <a:avLst/>
          </a:prstGeom>
          <a:noFill/>
          <a:ln w="9525">
            <a:noFill/>
          </a:ln>
        </p:spPr>
        <p:txBody>
          <a:bodyPr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值得注意的是色氨酸是蛋白氨基酸，现已发现它的某些衍生物对中枢神经有</a:t>
            </a:r>
            <a:r>
              <a:rPr lang="zh-CN" altLang="en-US" sz="3200" dirty="0" smtClean="0">
                <a:solidFill>
                  <a:schemeClr val="tx1"/>
                </a:solidFill>
                <a:latin typeface="Times New Roman" panose="02020603050405020304" pitchFamily="18" charset="0"/>
                <a:ea typeface="宋体" panose="02010600030101010101" pitchFamily="2" charset="-122"/>
              </a:rPr>
              <a:t>毒。</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1989</a:t>
            </a:r>
            <a:r>
              <a:rPr lang="zh-CN" altLang="en-US" sz="3200" dirty="0">
                <a:solidFill>
                  <a:schemeClr val="tx1"/>
                </a:solidFill>
                <a:latin typeface="Times New Roman" panose="02020603050405020304" pitchFamily="18" charset="0"/>
                <a:ea typeface="宋体" panose="02010600030101010101" pitchFamily="2" charset="-122"/>
              </a:rPr>
              <a:t>年美国发生了一起“色氨酸事件”，原因是日本一公司通过基因工程生产色氨酸含有色氨酸衍生化</a:t>
            </a:r>
            <a:r>
              <a:rPr lang="zh-CN" altLang="en-US" sz="3200" dirty="0" smtClean="0">
                <a:solidFill>
                  <a:schemeClr val="tx1"/>
                </a:solidFill>
                <a:ea typeface="宋体" panose="02010600030101010101" pitchFamily="2" charset="-122"/>
              </a:rPr>
              <a:t>物（有毒氨基酸）</a:t>
            </a:r>
            <a:r>
              <a:rPr lang="zh-CN" altLang="en-US" sz="3200" dirty="0" smtClean="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造</a:t>
            </a:r>
            <a:r>
              <a:rPr lang="zh-CN" altLang="en-US" sz="3200" dirty="0" smtClean="0">
                <a:solidFill>
                  <a:schemeClr val="tx1"/>
                </a:solidFill>
                <a:latin typeface="Times New Roman" panose="02020603050405020304" pitchFamily="18" charset="0"/>
                <a:ea typeface="宋体" panose="02010600030101010101" pitchFamily="2" charset="-122"/>
              </a:rPr>
              <a:t>成 </a:t>
            </a:r>
            <a:r>
              <a:rPr lang="en-US" altLang="zh-CN" sz="3200" dirty="0" smtClean="0">
                <a:solidFill>
                  <a:schemeClr val="tx1"/>
                </a:solidFill>
                <a:latin typeface="Times New Roman" panose="02020603050405020304" pitchFamily="18" charset="0"/>
                <a:ea typeface="宋体" panose="02010600030101010101" pitchFamily="2" charset="-122"/>
              </a:rPr>
              <a:t>5 </a:t>
            </a:r>
            <a:r>
              <a:rPr lang="en-US" altLang="zh-CN" sz="3200" dirty="0">
                <a:solidFill>
                  <a:schemeClr val="tx1"/>
                </a:solidFill>
                <a:latin typeface="Times New Roman" panose="02020603050405020304" pitchFamily="18" charset="0"/>
                <a:ea typeface="宋体" panose="02010600030101010101" pitchFamily="2" charset="-122"/>
              </a:rPr>
              <a:t>000</a:t>
            </a:r>
            <a:r>
              <a:rPr lang="zh-CN" altLang="en-US" sz="3200" dirty="0">
                <a:solidFill>
                  <a:schemeClr val="tx1"/>
                </a:solidFill>
                <a:latin typeface="Times New Roman" panose="02020603050405020304" pitchFamily="18" charset="0"/>
                <a:ea typeface="宋体" panose="02010600030101010101" pitchFamily="2" charset="-122"/>
              </a:rPr>
              <a:t>多人得了嗜酸性肌痛综合症，其</a:t>
            </a:r>
            <a:r>
              <a:rPr lang="zh-CN" altLang="en-US" sz="3200" dirty="0" smtClean="0">
                <a:solidFill>
                  <a:schemeClr val="tx1"/>
                </a:solidFill>
                <a:latin typeface="Times New Roman" panose="02020603050405020304" pitchFamily="18" charset="0"/>
                <a:ea typeface="宋体" panose="02010600030101010101" pitchFamily="2" charset="-122"/>
              </a:rPr>
              <a:t>中 </a:t>
            </a:r>
            <a:r>
              <a:rPr lang="en-US" altLang="zh-CN" sz="3200" dirty="0" smtClean="0">
                <a:solidFill>
                  <a:schemeClr val="tx1"/>
                </a:solidFill>
                <a:latin typeface="Times New Roman" panose="02020603050405020304" pitchFamily="18" charset="0"/>
                <a:ea typeface="宋体" panose="02010600030101010101" pitchFamily="2" charset="-122"/>
              </a:rPr>
              <a:t>37</a:t>
            </a:r>
            <a:r>
              <a:rPr lang="zh-CN" altLang="en-US" sz="3200" dirty="0">
                <a:solidFill>
                  <a:schemeClr val="tx1"/>
                </a:solidFill>
                <a:latin typeface="Times New Roman" panose="02020603050405020304" pitchFamily="18" charset="0"/>
                <a:ea typeface="宋体" panose="02010600030101010101" pitchFamily="2" charset="-122"/>
              </a:rPr>
              <a:t>人死亡，</a:t>
            </a:r>
            <a:r>
              <a:rPr lang="en-US" altLang="zh-CN" sz="3200" dirty="0">
                <a:solidFill>
                  <a:schemeClr val="tx1"/>
                </a:solidFill>
                <a:latin typeface="Times New Roman" panose="02020603050405020304" pitchFamily="18" charset="0"/>
                <a:ea typeface="宋体" panose="02010600030101010101" pitchFamily="2" charset="-122"/>
              </a:rPr>
              <a:t>1 511</a:t>
            </a:r>
            <a:r>
              <a:rPr lang="zh-CN" altLang="en-US" sz="3200" dirty="0">
                <a:solidFill>
                  <a:schemeClr val="tx1"/>
                </a:solidFill>
                <a:latin typeface="Times New Roman" panose="02020603050405020304" pitchFamily="18" charset="0"/>
                <a:ea typeface="宋体" panose="02010600030101010101" pitchFamily="2" charset="-122"/>
              </a:rPr>
              <a:t>人因病长久丧失劳动能力。</a:t>
            </a:r>
            <a:br>
              <a:rPr lang="zh-CN" altLang="en-US" sz="3200" dirty="0">
                <a:solidFill>
                  <a:schemeClr val="tx1"/>
                </a:solidFill>
                <a:latin typeface="Times New Roman" panose="02020603050405020304" pitchFamily="18" charset="0"/>
                <a:ea typeface="宋体" panose="02010600030101010101" pitchFamily="2" charset="-122"/>
              </a:rPr>
            </a:b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p:nvPr/>
        </p:nvSpPr>
        <p:spPr>
          <a:xfrm>
            <a:off x="1691680" y="1412776"/>
            <a:ext cx="6840760" cy="4031873"/>
          </a:xfrm>
          <a:prstGeom prst="rect">
            <a:avLst/>
          </a:prstGeom>
          <a:noFill/>
          <a:ln w="9525">
            <a:noFill/>
          </a:ln>
        </p:spPr>
        <p:txBody>
          <a:bodyPr wrap="square"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3</a:t>
            </a:r>
            <a:r>
              <a:rPr lang="zh-CN" altLang="en-US" sz="3200" dirty="0">
                <a:solidFill>
                  <a:schemeClr val="tx1"/>
                </a:solidFill>
                <a:latin typeface="Times New Roman" panose="02020603050405020304" pitchFamily="18" charset="0"/>
                <a:ea typeface="宋体" panose="02010600030101010101" pitchFamily="2" charset="-122"/>
              </a:rPr>
              <a:t>）生物碱</a:t>
            </a:r>
            <a:br>
              <a:rPr lang="zh-CN" altLang="en-US" sz="3200" dirty="0">
                <a:solidFill>
                  <a:schemeClr val="tx1"/>
                </a:solidFill>
                <a:latin typeface="Times New Roman" panose="02020603050405020304" pitchFamily="18" charset="0"/>
                <a:ea typeface="宋体" panose="02010600030101010101" pitchFamily="2" charset="-122"/>
              </a:rPr>
            </a:br>
            <a:r>
              <a:rPr lang="zh-CN" altLang="en-US" sz="3200" dirty="0">
                <a:solidFill>
                  <a:schemeClr val="tx1"/>
                </a:solidFill>
                <a:latin typeface="Times New Roman" panose="02020603050405020304" pitchFamily="18" charset="0"/>
                <a:ea typeface="宋体" panose="02010600030101010101" pitchFamily="2" charset="-122"/>
              </a:rPr>
              <a:t>  </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a:t>
            </a: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生物碱类是存在于毛茛科、芸香科、豆科等许多植物根、果中的有毒生物碱，成分极其复杂。</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常见的如鲜黄花菜的秋水仙</a:t>
            </a:r>
            <a:r>
              <a:rPr lang="zh-CN" altLang="en-US" sz="3200" dirty="0" smtClean="0">
                <a:solidFill>
                  <a:schemeClr val="tx1"/>
                </a:solidFill>
                <a:latin typeface="Times New Roman" panose="02020603050405020304" pitchFamily="18" charset="0"/>
                <a:ea typeface="宋体" panose="02010600030101010101" pitchFamily="2" charset="-122"/>
              </a:rPr>
              <a:t>碱、咖啡的咖啡因、乌头的乌头碱、洋金花的莨菪碱、断肠草的钩吻碱等。</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p:nvPr/>
        </p:nvSpPr>
        <p:spPr>
          <a:xfrm>
            <a:off x="1547664" y="548681"/>
            <a:ext cx="7128024" cy="6432530"/>
          </a:xfrm>
          <a:prstGeom prst="rect">
            <a:avLst/>
          </a:prstGeom>
          <a:noFill/>
          <a:ln w="9525">
            <a:noFill/>
          </a:ln>
        </p:spPr>
        <p:txBody>
          <a:bodyPr wrap="square" anchor="t">
            <a:spAutoFit/>
          </a:bodyPr>
          <a:lstStyle/>
          <a:p>
            <a:pPr algn="just"/>
            <a:r>
              <a:rPr lang="zh-CN" altLang="en-US" sz="2400" b="0" dirty="0" smtClean="0">
                <a:solidFill>
                  <a:schemeClr val="tx1"/>
                </a:solidFill>
                <a:latin typeface="Times New Roman" panose="02020603050405020304" pitchFamily="18" charset="0"/>
                <a:ea typeface="宋体" panose="02010600030101010101" pitchFamily="2" charset="-122"/>
              </a:rPr>
              <a:t>●</a:t>
            </a:r>
            <a:r>
              <a:rPr lang="zh-CN" altLang="en-US" sz="2400" b="0" dirty="0" smtClean="0">
                <a:solidFill>
                  <a:schemeClr val="tx1"/>
                </a:solidFill>
                <a:ea typeface="宋体" panose="02010600030101010101" pitchFamily="2" charset="-122"/>
              </a:rPr>
              <a:t>  </a:t>
            </a:r>
            <a:r>
              <a:rPr lang="zh-CN" altLang="en-US" sz="3200" dirty="0" smtClean="0">
                <a:solidFill>
                  <a:schemeClr val="tx1"/>
                </a:solidFill>
                <a:ea typeface="宋体" panose="02010600030101010101" pitchFamily="2" charset="-122"/>
              </a:rPr>
              <a:t>能引起摄食者轻微的肝损伤，但中毒的第一反应是恶心、呕吐、腹痛、腹泻甚至腹水，连续食用生物碱食品</a:t>
            </a:r>
            <a:r>
              <a:rPr lang="en-US" altLang="zh-CN" sz="3200" dirty="0" smtClean="0">
                <a:solidFill>
                  <a:schemeClr val="tx1"/>
                </a:solidFill>
                <a:ea typeface="宋体" panose="02010600030101010101" pitchFamily="2" charset="-122"/>
              </a:rPr>
              <a:t>2</a:t>
            </a:r>
            <a:r>
              <a:rPr lang="zh-CN" altLang="en-US" sz="3200" dirty="0" smtClean="0">
                <a:solidFill>
                  <a:schemeClr val="tx1"/>
                </a:solidFill>
                <a:ea typeface="宋体" panose="02010600030101010101" pitchFamily="2" charset="-122"/>
              </a:rPr>
              <a:t>周甚至</a:t>
            </a:r>
            <a:r>
              <a:rPr lang="en-US" altLang="zh-CN" sz="3200" dirty="0" smtClean="0">
                <a:solidFill>
                  <a:schemeClr val="tx1"/>
                </a:solidFill>
                <a:ea typeface="宋体" panose="02010600030101010101" pitchFamily="2" charset="-122"/>
              </a:rPr>
              <a:t>2</a:t>
            </a:r>
            <a:r>
              <a:rPr lang="zh-CN" altLang="en-US" sz="3200" dirty="0" smtClean="0">
                <a:solidFill>
                  <a:schemeClr val="tx1"/>
                </a:solidFill>
                <a:ea typeface="宋体" panose="02010600030101010101" pitchFamily="2" charset="-122"/>
              </a:rPr>
              <a:t>年才有可能出现死亡，一般中毒者都可康复。但口服纯乌头碱</a:t>
            </a:r>
            <a:r>
              <a:rPr lang="en-US" altLang="zh-CN" sz="3200" dirty="0" smtClean="0">
                <a:solidFill>
                  <a:schemeClr val="tx1"/>
                </a:solidFill>
                <a:ea typeface="宋体" panose="02010600030101010101" pitchFamily="2" charset="-122"/>
              </a:rPr>
              <a:t>3mg</a:t>
            </a:r>
            <a:r>
              <a:rPr lang="zh-CN" altLang="en-US" sz="3200" dirty="0" smtClean="0">
                <a:solidFill>
                  <a:schemeClr val="tx1"/>
                </a:solidFill>
                <a:ea typeface="宋体" panose="02010600030101010101" pitchFamily="2" charset="-122"/>
              </a:rPr>
              <a:t>即可致死。</a:t>
            </a:r>
            <a:endParaRPr lang="zh-CN" altLang="en-US" sz="3200" dirty="0" smtClean="0">
              <a:solidFill>
                <a:schemeClr val="tx1"/>
              </a:solidFill>
              <a:ea typeface="宋体" panose="02010600030101010101" pitchFamily="2" charset="-122"/>
            </a:endParaRPr>
          </a:p>
          <a:p>
            <a:pPr algn="just"/>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引起人体生物碱中毒的主要食物源是</a:t>
            </a:r>
            <a:r>
              <a:rPr lang="zh-CN" altLang="en-US" sz="3200" dirty="0" smtClean="0">
                <a:solidFill>
                  <a:schemeClr val="tx1"/>
                </a:solidFill>
                <a:ea typeface="宋体" panose="02010600030101010101" pitchFamily="2" charset="-122"/>
              </a:rPr>
              <a:t>：特殊食疗食品（自制药酒）、农</a:t>
            </a:r>
            <a:r>
              <a:rPr lang="zh-CN" altLang="en-US" sz="3200" dirty="0">
                <a:solidFill>
                  <a:schemeClr val="tx1"/>
                </a:solidFill>
                <a:latin typeface="Times New Roman" panose="02020603050405020304" pitchFamily="18" charset="0"/>
                <a:ea typeface="宋体" panose="02010600030101010101" pitchFamily="2" charset="-122"/>
              </a:rPr>
              <a:t>作物被含生物碱的杂草污染，进入面粉及相关食品中；食用含生物碱植物的动物所产的奶和蜂蜜等食</a:t>
            </a:r>
            <a:r>
              <a:rPr lang="zh-CN" altLang="en-US" sz="3200" dirty="0" smtClean="0">
                <a:solidFill>
                  <a:schemeClr val="tx1"/>
                </a:solidFill>
                <a:latin typeface="Times New Roman" panose="02020603050405020304" pitchFamily="18" charset="0"/>
                <a:ea typeface="宋体" panose="02010600030101010101" pitchFamily="2" charset="-122"/>
              </a:rPr>
              <a:t>品。</a:t>
            </a:r>
            <a:br>
              <a:rPr lang="zh-CN" altLang="en-US" sz="2800" dirty="0">
                <a:solidFill>
                  <a:schemeClr val="tx1"/>
                </a:solidFill>
                <a:latin typeface="Times New Roman" panose="02020603050405020304" pitchFamily="18" charset="0"/>
                <a:ea typeface="宋体" panose="02010600030101010101" pitchFamily="2" charset="-122"/>
              </a:rPr>
            </a:br>
            <a:endParaRPr lang="zh-CN" altLang="en-US" sz="28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p:nvPr/>
        </p:nvSpPr>
        <p:spPr>
          <a:xfrm>
            <a:off x="1692275" y="549275"/>
            <a:ext cx="7146925" cy="6247864"/>
          </a:xfrm>
          <a:prstGeom prst="rect">
            <a:avLst/>
          </a:prstGeom>
          <a:noFill/>
          <a:ln w="9525">
            <a:noFill/>
          </a:ln>
        </p:spPr>
        <p:txBody>
          <a:bodyPr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4</a:t>
            </a:r>
            <a:r>
              <a:rPr lang="zh-CN" altLang="en-US" sz="3200" dirty="0">
                <a:solidFill>
                  <a:schemeClr val="tx1"/>
                </a:solidFill>
                <a:latin typeface="Times New Roman" panose="02020603050405020304" pitchFamily="18" charset="0"/>
                <a:ea typeface="宋体" panose="02010600030101010101" pitchFamily="2" charset="-122"/>
              </a:rPr>
              <a:t>）木藜芦烷类毒素</a:t>
            </a:r>
            <a:br>
              <a:rPr lang="zh-CN" altLang="en-US" sz="3200" dirty="0">
                <a:solidFill>
                  <a:schemeClr val="tx1"/>
                </a:solidFill>
                <a:latin typeface="Times New Roman" panose="02020603050405020304" pitchFamily="18" charset="0"/>
                <a:ea typeface="宋体" panose="02010600030101010101" pitchFamily="2" charset="-122"/>
              </a:rPr>
            </a:br>
            <a:r>
              <a:rPr lang="zh-CN" altLang="en-US" sz="3200" dirty="0">
                <a:solidFill>
                  <a:schemeClr val="tx1"/>
                </a:solidFill>
                <a:latin typeface="Times New Roman" panose="02020603050405020304" pitchFamily="18" charset="0"/>
                <a:ea typeface="宋体" panose="02010600030101010101" pitchFamily="2" charset="-122"/>
              </a:rPr>
              <a:t> </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主要作用于消化系统、心血管系统和神经系统，是心脏－神经系统毒</a:t>
            </a:r>
            <a:r>
              <a:rPr lang="zh-CN" altLang="en-US" sz="3200" dirty="0" smtClean="0">
                <a:solidFill>
                  <a:schemeClr val="tx1"/>
                </a:solidFill>
                <a:latin typeface="Times New Roman" panose="02020603050405020304" pitchFamily="18" charset="0"/>
                <a:ea typeface="宋体" panose="02010600030101010101" pitchFamily="2" charset="-122"/>
              </a:rPr>
              <a:t>素。</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由于这类毒性食源主要来自某些花草的花蜜制品，故又称蜂蜜中</a:t>
            </a:r>
            <a:r>
              <a:rPr lang="zh-CN" altLang="en-US" sz="3200" dirty="0" smtClean="0">
                <a:solidFill>
                  <a:schemeClr val="tx1"/>
                </a:solidFill>
                <a:latin typeface="Times New Roman" panose="02020603050405020304" pitchFamily="18" charset="0"/>
                <a:ea typeface="宋体" panose="02010600030101010101" pitchFamily="2" charset="-122"/>
              </a:rPr>
              <a:t>毒。</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中毒症状有流涎、呕吐、腹痛、腹泻、心跳缓慢、头晕、呼吸困难、肢体麻木和运动失调</a:t>
            </a:r>
            <a:r>
              <a:rPr lang="zh-CN" altLang="en-US" sz="3200" dirty="0" smtClean="0">
                <a:solidFill>
                  <a:schemeClr val="tx1"/>
                </a:solidFill>
                <a:latin typeface="Times New Roman" panose="02020603050405020304" pitchFamily="18" charset="0"/>
                <a:ea typeface="宋体" panose="02010600030101010101" pitchFamily="2" charset="-122"/>
              </a:rPr>
              <a:t>等。</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一般中毒后能</a:t>
            </a:r>
            <a:r>
              <a:rPr lang="zh-CN" altLang="en-US" sz="3200" dirty="0" smtClean="0">
                <a:solidFill>
                  <a:schemeClr val="tx1"/>
                </a:solidFill>
                <a:latin typeface="Times New Roman" panose="02020603050405020304" pitchFamily="18" charset="0"/>
                <a:ea typeface="宋体" panose="02010600030101010101" pitchFamily="2" charset="-122"/>
              </a:rPr>
              <a:t>在 </a:t>
            </a:r>
            <a:r>
              <a:rPr lang="en-US" altLang="zh-CN" sz="3200" dirty="0" smtClean="0">
                <a:solidFill>
                  <a:schemeClr val="tx1"/>
                </a:solidFill>
                <a:latin typeface="Times New Roman" panose="02020603050405020304" pitchFamily="18" charset="0"/>
                <a:ea typeface="宋体" panose="02010600030101010101" pitchFamily="2" charset="-122"/>
              </a:rPr>
              <a:t>24</a:t>
            </a:r>
            <a:r>
              <a:rPr lang="zh-CN" altLang="en-US" sz="3200" dirty="0">
                <a:solidFill>
                  <a:schemeClr val="tx1"/>
                </a:solidFill>
                <a:latin typeface="Times New Roman" panose="02020603050405020304" pitchFamily="18" charset="0"/>
                <a:ea typeface="宋体" panose="02010600030101010101" pitchFamily="2" charset="-122"/>
              </a:rPr>
              <a:t>小时内康</a:t>
            </a:r>
            <a:r>
              <a:rPr lang="zh-CN" altLang="en-US" sz="3200" dirty="0" smtClean="0">
                <a:solidFill>
                  <a:schemeClr val="tx1"/>
                </a:solidFill>
                <a:latin typeface="Times New Roman" panose="02020603050405020304" pitchFamily="18" charset="0"/>
                <a:ea typeface="宋体" panose="02010600030101010101" pitchFamily="2" charset="-122"/>
              </a:rPr>
              <a:t>复。</a:t>
            </a:r>
            <a:br>
              <a:rPr lang="zh-CN" altLang="en-US" sz="3200" dirty="0">
                <a:solidFill>
                  <a:schemeClr val="tx1"/>
                </a:solidFill>
                <a:latin typeface="Times New Roman" panose="02020603050405020304" pitchFamily="18" charset="0"/>
                <a:ea typeface="宋体" panose="02010600030101010101" pitchFamily="2" charset="-122"/>
              </a:rPr>
            </a:br>
            <a:br>
              <a:rPr lang="zh-CN" altLang="en-US" sz="4000" b="0" dirty="0">
                <a:solidFill>
                  <a:schemeClr val="tx1"/>
                </a:solidFill>
                <a:latin typeface="Times New Roman" panose="02020603050405020304" pitchFamily="18" charset="0"/>
                <a:ea typeface="宋体" panose="02010600030101010101" pitchFamily="2" charset="-122"/>
              </a:rPr>
            </a:br>
            <a:endParaRPr lang="zh-CN" altLang="en-US" sz="40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p:nvPr/>
        </p:nvSpPr>
        <p:spPr>
          <a:xfrm>
            <a:off x="1763713" y="1412875"/>
            <a:ext cx="7027862" cy="4400550"/>
          </a:xfrm>
          <a:prstGeom prst="rect">
            <a:avLst/>
          </a:prstGeom>
          <a:noFill/>
          <a:ln w="9525">
            <a:noFill/>
          </a:ln>
        </p:spPr>
        <p:txBody>
          <a:bodyPr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5</a:t>
            </a:r>
            <a:r>
              <a:rPr lang="zh-CN" altLang="en-US" sz="3200" dirty="0">
                <a:solidFill>
                  <a:schemeClr val="tx1"/>
                </a:solidFill>
                <a:latin typeface="Times New Roman" panose="02020603050405020304" pitchFamily="18" charset="0"/>
                <a:ea typeface="宋体" panose="02010600030101010101" pitchFamily="2" charset="-122"/>
              </a:rPr>
              <a:t>）毒苷</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毒苷主要有氰苷、硫苷和皂苷三种类型。主要毒苷化合物是氰苷。</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氰苷典型的有苦杏仁苷、芥子油苷、甾苷、多萜苷等，蓄积在植物的种子、果仁和茎叶中。</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ChangeArrowheads="1"/>
          </p:cNvSpPr>
          <p:nvPr/>
        </p:nvSpPr>
        <p:spPr bwMode="auto">
          <a:xfrm>
            <a:off x="1619673" y="1268759"/>
            <a:ext cx="6954098" cy="390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lr>
                <a:schemeClr val="tx2"/>
              </a:buClr>
              <a:buSzPct val="90000"/>
              <a:buFont typeface="Symbol" panose="05050102010706020507" pitchFamily="18"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Symbol" panose="05050102010706020507" pitchFamily="18" charset="2"/>
              <a:buNone/>
              <a:defRPr/>
            </a:pPr>
            <a:r>
              <a:rPr kumimoji="1" lang="zh-CN" altLang="en-US" sz="2400" b="0"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 </a:t>
            </a:r>
            <a:r>
              <a:rPr kumimoji="1" lang="zh-CN" altLang="en-US" sz="3200" b="1" i="0" u="none" strike="noStrike" kern="1200" cap="none" spc="0" normalizeH="0" baseline="0" noProof="0" dirty="0" smtClean="0">
                <a:ln>
                  <a:noFill/>
                </a:ln>
                <a:solidFill>
                  <a:schemeClr val="tx1"/>
                </a:solidFill>
                <a:effectLst/>
                <a:uLnTx/>
                <a:uFillTx/>
                <a:latin typeface="+mj-ea"/>
                <a:ea typeface="+mj-ea"/>
                <a:cs typeface="+mn-cs"/>
                <a:sym typeface="+mn-ea"/>
              </a:rPr>
              <a:t>氰苷</a:t>
            </a:r>
            <a:r>
              <a:rPr kumimoji="1" lang="zh-CN" altLang="en-US" sz="3200" b="1"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sym typeface="+mn-ea"/>
              </a:rPr>
              <a:t>在酶的作用</a:t>
            </a:r>
            <a:r>
              <a:rPr kumimoji="1"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下在</a:t>
            </a:r>
            <a:r>
              <a:rPr kumimoji="1" lang="zh-CN" altLang="en-US" sz="3200" b="1"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sym typeface="+mn-ea"/>
              </a:rPr>
              <a:t>摄食者体内水解生成剧毒氰、硫氰</a:t>
            </a:r>
            <a:r>
              <a:rPr kumimoji="1"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化合物，</a:t>
            </a:r>
            <a:r>
              <a:rPr kumimoji="1" lang="zh-CN" altLang="en-US" sz="3200" b="1" i="0" u="none" strike="noStrike" kern="1200" cap="none" spc="0" normalizeH="0" baseline="0" noProof="0" dirty="0" smtClean="0">
                <a:ln>
                  <a:noFill/>
                </a:ln>
                <a:solidFill>
                  <a:schemeClr val="tx1"/>
                </a:solidFill>
                <a:effectLst/>
                <a:uLnTx/>
                <a:uFillTx/>
                <a:latin typeface="+mj-ea"/>
                <a:ea typeface="+mj-ea"/>
                <a:cs typeface="+mn-cs"/>
                <a:sym typeface="+mn-ea"/>
              </a:rPr>
              <a:t>氰基易与氧化型细胞色素氧化酶分子中的</a:t>
            </a:r>
            <a:r>
              <a:rPr kumimoji="1" lang="en-US" altLang="zh-CN" sz="3200" b="1" i="0" u="none" strike="noStrike" kern="1200" cap="none" spc="0" normalizeH="0" baseline="0" noProof="0" dirty="0" smtClean="0">
                <a:ln>
                  <a:noFill/>
                </a:ln>
                <a:solidFill>
                  <a:schemeClr val="tx1"/>
                </a:solidFill>
                <a:effectLst/>
                <a:uLnTx/>
                <a:uFillTx/>
                <a:latin typeface="+mj-ea"/>
                <a:ea typeface="+mj-ea"/>
                <a:cs typeface="+mn-cs"/>
                <a:sym typeface="+mn-ea"/>
              </a:rPr>
              <a:t>Fe</a:t>
            </a:r>
            <a:r>
              <a:rPr kumimoji="1" lang="zh-CN" altLang="en-US" sz="3200" b="1" i="0" u="none" strike="noStrike" kern="1200" cap="none" spc="0" normalizeH="0" baseline="0" noProof="0" dirty="0" smtClean="0">
                <a:ln>
                  <a:noFill/>
                </a:ln>
                <a:solidFill>
                  <a:schemeClr val="tx1"/>
                </a:solidFill>
                <a:effectLst/>
                <a:uLnTx/>
                <a:uFillTx/>
                <a:latin typeface="+mj-ea"/>
                <a:ea typeface="+mj-ea"/>
                <a:cs typeface="+mn-cs"/>
                <a:sym typeface="+mn-ea"/>
              </a:rPr>
              <a:t>结合，抑制呼吸酶活性，最后导致呼吸麻痹死亡。 </a:t>
            </a:r>
            <a:endParaRPr kumimoji="1" lang="en-US" altLang="zh-CN" sz="3200" b="1" i="0" u="none" strike="noStrike" kern="1200" cap="none" spc="0" normalizeH="0" baseline="0" noProof="0" dirty="0" smtClean="0">
              <a:ln>
                <a:noFill/>
              </a:ln>
              <a:solidFill>
                <a:schemeClr val="tx1"/>
              </a:solidFill>
              <a:effectLst/>
              <a:uLnTx/>
              <a:uFillTx/>
              <a:latin typeface="+mj-ea"/>
              <a:ea typeface="+mj-ea"/>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Symbol" panose="05050102010706020507" pitchFamily="18" charset="2"/>
              <a:buNone/>
              <a:defRPr/>
            </a:pPr>
            <a:endParaRPr kumimoji="1" lang="en-US" altLang="zh-CN" sz="2400" b="0"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Symbol" panose="05050102010706020507" pitchFamily="18" charset="2"/>
              <a:buNone/>
              <a:defRPr/>
            </a:pPr>
            <a:r>
              <a:rPr kumimoji="1" lang="zh-CN" altLang="en-US" sz="2400" b="0"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  </a:t>
            </a:r>
            <a:r>
              <a:rPr kumimoji="1"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rPr>
              <a:t>典型的氰苷食物中毒是白果中毒、木薯中毒。</a:t>
            </a:r>
            <a:endParaRPr kumimoji="1" lang="zh-CN" altLang="en-US"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p:nvPr/>
        </p:nvSpPr>
        <p:spPr>
          <a:xfrm>
            <a:off x="1371600" y="692150"/>
            <a:ext cx="7593013" cy="6247864"/>
          </a:xfrm>
          <a:prstGeom prst="rect">
            <a:avLst/>
          </a:prstGeom>
          <a:noFill/>
          <a:ln w="9525">
            <a:noFill/>
          </a:ln>
        </p:spPr>
        <p:txBody>
          <a:bodyPr anchor="t">
            <a:spAutoFit/>
          </a:bodyPr>
          <a:lstStyle/>
          <a:p>
            <a:r>
              <a:rPr lang="en-US" altLang="zh-CN" sz="3200" dirty="0">
                <a:solidFill>
                  <a:schemeClr val="tx1"/>
                </a:solidFill>
                <a:latin typeface="Times New Roman" panose="02020603050405020304" pitchFamily="18" charset="0"/>
                <a:ea typeface="宋体" panose="02010600030101010101" pitchFamily="2" charset="-122"/>
              </a:rPr>
              <a:t>20</a:t>
            </a:r>
            <a:r>
              <a:rPr lang="zh-CN" altLang="en-US" sz="3200" dirty="0">
                <a:solidFill>
                  <a:schemeClr val="tx1"/>
                </a:solidFill>
                <a:latin typeface="Times New Roman" panose="02020603050405020304" pitchFamily="18" charset="0"/>
                <a:ea typeface="宋体" panose="02010600030101010101" pitchFamily="2" charset="-122"/>
              </a:rPr>
              <a:t>多年来的国内外重大食物中毒事故回顾：</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dirty="0">
              <a:solidFill>
                <a:schemeClr val="tx1"/>
              </a:solidFill>
              <a:latin typeface="Times New Roman" panose="02020603050405020304" pitchFamily="18" charset="0"/>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  </a:t>
            </a:r>
            <a:r>
              <a:rPr lang="en-US" altLang="zh-CN" sz="240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1996</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5</a:t>
            </a:r>
            <a:r>
              <a:rPr lang="zh-CN" altLang="en-US" sz="3200" dirty="0">
                <a:solidFill>
                  <a:schemeClr val="tx1"/>
                </a:solidFill>
                <a:latin typeface="Times New Roman" panose="02020603050405020304" pitchFamily="18" charset="0"/>
                <a:ea typeface="宋体" panose="02010600030101010101" pitchFamily="2" charset="-122"/>
              </a:rPr>
              <a:t>月下旬至</a:t>
            </a:r>
            <a:r>
              <a:rPr lang="en-US" altLang="zh-CN" sz="3200" dirty="0">
                <a:solidFill>
                  <a:schemeClr val="tx1"/>
                </a:solidFill>
                <a:latin typeface="Times New Roman" panose="02020603050405020304" pitchFamily="18" charset="0"/>
                <a:ea typeface="宋体" panose="02010600030101010101" pitchFamily="2" charset="-122"/>
              </a:rPr>
              <a:t>7</a:t>
            </a:r>
            <a:r>
              <a:rPr lang="zh-CN" altLang="en-US" sz="3200" dirty="0">
                <a:solidFill>
                  <a:schemeClr val="tx1"/>
                </a:solidFill>
                <a:latin typeface="Times New Roman" panose="02020603050405020304" pitchFamily="18" charset="0"/>
                <a:ea typeface="宋体" panose="02010600030101010101" pitchFamily="2" charset="-122"/>
              </a:rPr>
              <a:t>月底，日本有几十所小学和幼儿园相继发生多起</a:t>
            </a:r>
            <a:r>
              <a:rPr lang="zh-CN" altLang="en-US" sz="3200" dirty="0">
                <a:solidFill>
                  <a:srgbClr val="FF0000"/>
                </a:solidFill>
                <a:latin typeface="Times New Roman" panose="02020603050405020304" pitchFamily="18" charset="0"/>
                <a:ea typeface="宋体" panose="02010600030101010101" pitchFamily="2" charset="-122"/>
              </a:rPr>
              <a:t>出血性大肠埃</a:t>
            </a:r>
            <a:r>
              <a:rPr lang="zh-CN" altLang="en-US" sz="3200" dirty="0" smtClean="0">
                <a:solidFill>
                  <a:srgbClr val="FF0000"/>
                </a:solidFill>
                <a:latin typeface="Times New Roman" panose="02020603050405020304" pitchFamily="18" charset="0"/>
                <a:ea typeface="宋体" panose="02010600030101010101" pitchFamily="2" charset="-122"/>
              </a:rPr>
              <a:t>希氏菌</a:t>
            </a:r>
            <a:r>
              <a:rPr lang="en-US" altLang="zh-CN" sz="3200" dirty="0">
                <a:solidFill>
                  <a:srgbClr val="FF0000"/>
                </a:solidFill>
                <a:latin typeface="Times New Roman" panose="02020603050405020304" pitchFamily="18" charset="0"/>
                <a:ea typeface="宋体" panose="02010600030101010101" pitchFamily="2" charset="-122"/>
              </a:rPr>
              <a:t>O157</a:t>
            </a:r>
            <a:r>
              <a:rPr lang="zh-CN" altLang="en-US" sz="3200" dirty="0">
                <a:solidFill>
                  <a:srgbClr val="FF0000"/>
                </a:solidFill>
                <a:latin typeface="Times New Roman" panose="02020603050405020304" pitchFamily="18" charset="0"/>
                <a:ea typeface="宋体" panose="02010600030101010101" pitchFamily="2" charset="-122"/>
              </a:rPr>
              <a:t>：</a:t>
            </a:r>
            <a:r>
              <a:rPr lang="en-US" altLang="zh-CN" sz="3200" dirty="0">
                <a:solidFill>
                  <a:srgbClr val="FF0000"/>
                </a:solidFill>
                <a:latin typeface="Times New Roman" panose="02020603050405020304" pitchFamily="18" charset="0"/>
                <a:ea typeface="宋体" panose="02010600030101010101" pitchFamily="2" charset="-122"/>
              </a:rPr>
              <a:t>H7</a:t>
            </a:r>
            <a:r>
              <a:rPr lang="zh-CN" altLang="en-US" sz="3200" dirty="0">
                <a:solidFill>
                  <a:schemeClr val="tx1"/>
                </a:solidFill>
                <a:latin typeface="Times New Roman" panose="02020603050405020304" pitchFamily="18" charset="0"/>
                <a:ea typeface="宋体" panose="02010600030101010101" pitchFamily="2" charset="-122"/>
              </a:rPr>
              <a:t>食物中毒事件，共有</a:t>
            </a:r>
            <a:endParaRPr lang="zh-CN" altLang="en-US" sz="3200" dirty="0">
              <a:solidFill>
                <a:schemeClr val="tx1"/>
              </a:solidFill>
              <a:latin typeface="Times New Roman" panose="02020603050405020304" pitchFamily="18" charset="0"/>
              <a:ea typeface="宋体" panose="02010600030101010101" pitchFamily="2" charset="-122"/>
            </a:endParaRPr>
          </a:p>
          <a:p>
            <a:r>
              <a:rPr lang="en-US" altLang="zh-CN" sz="3200" dirty="0">
                <a:solidFill>
                  <a:schemeClr val="tx1"/>
                </a:solidFill>
                <a:latin typeface="Times New Roman" panose="02020603050405020304" pitchFamily="18" charset="0"/>
                <a:ea typeface="宋体" panose="02010600030101010101" pitchFamily="2" charset="-122"/>
              </a:rPr>
              <a:t>1 </a:t>
            </a:r>
            <a:r>
              <a:rPr lang="zh-CN" altLang="en-US" sz="3200" dirty="0">
                <a:solidFill>
                  <a:schemeClr val="tx1"/>
                </a:solidFill>
                <a:latin typeface="Times New Roman" panose="02020603050405020304" pitchFamily="18" charset="0"/>
                <a:ea typeface="宋体" panose="02010600030101010101" pitchFamily="2" charset="-122"/>
              </a:rPr>
              <a:t>万余人发病，死亡</a:t>
            </a:r>
            <a:r>
              <a:rPr lang="en-US" altLang="zh-CN" sz="3200" dirty="0">
                <a:solidFill>
                  <a:schemeClr val="tx1"/>
                </a:solidFill>
                <a:latin typeface="Times New Roman" panose="02020603050405020304" pitchFamily="18" charset="0"/>
                <a:ea typeface="宋体" panose="02010600030101010101" pitchFamily="2" charset="-122"/>
              </a:rPr>
              <a:t>11</a:t>
            </a:r>
            <a:r>
              <a:rPr lang="zh-CN" altLang="en-US" sz="3200" dirty="0">
                <a:solidFill>
                  <a:schemeClr val="tx1"/>
                </a:solidFill>
                <a:latin typeface="Times New Roman" panose="02020603050405020304" pitchFamily="18" charset="0"/>
                <a:ea typeface="宋体" panose="02010600030101010101" pitchFamily="2" charset="-122"/>
              </a:rPr>
              <a:t>人，疫情波及</a:t>
            </a:r>
            <a:r>
              <a:rPr lang="en-US" altLang="zh-CN" sz="3200" dirty="0">
                <a:solidFill>
                  <a:schemeClr val="tx1"/>
                </a:solidFill>
                <a:latin typeface="Times New Roman" panose="02020603050405020304" pitchFamily="18" charset="0"/>
                <a:ea typeface="宋体" panose="02010600030101010101" pitchFamily="2" charset="-122"/>
              </a:rPr>
              <a:t>44</a:t>
            </a:r>
            <a:r>
              <a:rPr lang="zh-CN" altLang="en-US" sz="3200" dirty="0">
                <a:solidFill>
                  <a:schemeClr val="tx1"/>
                </a:solidFill>
                <a:latin typeface="Times New Roman" panose="02020603050405020304" pitchFamily="18" charset="0"/>
                <a:ea typeface="宋体" panose="02010600030101010101" pitchFamily="2" charset="-122"/>
              </a:rPr>
              <a:t>个都道府县。</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dirty="0">
              <a:solidFill>
                <a:schemeClr val="tx1"/>
              </a:solidFill>
              <a:latin typeface="Times New Roman" panose="02020603050405020304" pitchFamily="18" charset="0"/>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zh-CN" altLang="en-US"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1998</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2</a:t>
            </a:r>
            <a:r>
              <a:rPr lang="zh-CN" altLang="en-US" sz="3200" dirty="0">
                <a:solidFill>
                  <a:schemeClr val="tx1"/>
                </a:solidFill>
                <a:latin typeface="Times New Roman" panose="02020603050405020304" pitchFamily="18" charset="0"/>
                <a:ea typeface="宋体" panose="02010600030101010101" pitchFamily="2" charset="-122"/>
              </a:rPr>
              <a:t>月，山西省朔州、忻州、大同等地区连续发生多起饮用假酒引起的甲醇中毒事件，有</a:t>
            </a:r>
            <a:r>
              <a:rPr lang="en-US" altLang="zh-CN" sz="3200" dirty="0">
                <a:solidFill>
                  <a:schemeClr val="tx1"/>
                </a:solidFill>
                <a:latin typeface="Times New Roman" panose="02020603050405020304" pitchFamily="18" charset="0"/>
                <a:ea typeface="宋体" panose="02010600030101010101" pitchFamily="2" charset="-122"/>
              </a:rPr>
              <a:t>200</a:t>
            </a:r>
            <a:r>
              <a:rPr lang="zh-CN" altLang="en-US" sz="3200" dirty="0">
                <a:solidFill>
                  <a:schemeClr val="tx1"/>
                </a:solidFill>
                <a:latin typeface="Times New Roman" panose="02020603050405020304" pitchFamily="18" charset="0"/>
                <a:ea typeface="宋体" panose="02010600030101010101" pitchFamily="2" charset="-122"/>
              </a:rPr>
              <a:t>多人中毒发病，</a:t>
            </a:r>
            <a:r>
              <a:rPr lang="en-US" altLang="zh-CN" sz="3200" dirty="0">
                <a:solidFill>
                  <a:schemeClr val="tx1"/>
                </a:solidFill>
                <a:latin typeface="Times New Roman" panose="02020603050405020304" pitchFamily="18" charset="0"/>
                <a:ea typeface="宋体" panose="02010600030101010101" pitchFamily="2" charset="-122"/>
              </a:rPr>
              <a:t>27</a:t>
            </a:r>
            <a:r>
              <a:rPr lang="zh-CN" altLang="en-US" sz="3200" dirty="0">
                <a:solidFill>
                  <a:schemeClr val="tx1"/>
                </a:solidFill>
                <a:latin typeface="Times New Roman" panose="02020603050405020304" pitchFamily="18" charset="0"/>
                <a:ea typeface="宋体" panose="02010600030101010101" pitchFamily="2" charset="-122"/>
              </a:rPr>
              <a:t>人死亡。</a:t>
            </a:r>
            <a:br>
              <a:rPr lang="zh-CN" altLang="en-US" sz="3200" b="0" dirty="0">
                <a:solidFill>
                  <a:schemeClr val="tx1"/>
                </a:solidFill>
                <a:latin typeface="Times New Roman" panose="02020603050405020304" pitchFamily="18" charset="0"/>
                <a:ea typeface="宋体" panose="02010600030101010101" pitchFamily="2" charset="-122"/>
              </a:rPr>
            </a:br>
            <a:endParaRPr lang="zh-CN" altLang="en-US" sz="32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p:nvPr/>
        </p:nvSpPr>
        <p:spPr>
          <a:xfrm>
            <a:off x="1403350" y="981075"/>
            <a:ext cx="7359650" cy="5238750"/>
          </a:xfrm>
          <a:prstGeom prst="rect">
            <a:avLst/>
          </a:prstGeom>
          <a:noFill/>
          <a:ln w="9525">
            <a:noFill/>
          </a:ln>
        </p:spPr>
        <p:txBody>
          <a:bodyPr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硫苷经芥子酶降解后成为硫氰酸酯、异硫氰酸酯和嗯唑烷硫酮，均可致甲状腺肿大。</a:t>
            </a:r>
            <a:endParaRPr lang="en-US" altLang="zh-CN" sz="3200">
              <a:solidFill>
                <a:schemeClr val="tx1"/>
              </a:solidFill>
              <a:latin typeface="Times New Roman" panose="02020603050405020304" pitchFamily="18" charset="0"/>
              <a:ea typeface="宋体" panose="02010600030101010101" pitchFamily="2" charset="-122"/>
            </a:endParaRPr>
          </a:p>
          <a:p>
            <a:pPr eaLnBrk="0" hangingPunct="0">
              <a:spcBef>
                <a:spcPct val="20000"/>
              </a:spcBef>
              <a:buClr>
                <a:schemeClr val="tx2"/>
              </a:buClr>
              <a:buSzPct val="90000"/>
              <a:buFont typeface="Symbol" panose="05050102010706020507" pitchFamily="18" charset="2"/>
              <a:buNone/>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十字花科蔬菜（小白菜、菜心、大白菜、椰菜花、芥菜、榨菜、萝卜等 ）中普遍具有硫苷。</a:t>
            </a:r>
            <a:endParaRPr lang="en-US" altLang="zh-CN" sz="320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致甲状腺肿物质加热可破坏，因此，这类食物必须煮熟后再吃。</a:t>
            </a:r>
            <a:endParaRPr lang="en-US" altLang="zh-CN" sz="320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异硫氰酸酯是少数目前已被研究证明具有预防癌症发生的生物活性物质。</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p:nvPr/>
        </p:nvSpPr>
        <p:spPr>
          <a:xfrm>
            <a:off x="1692275" y="908050"/>
            <a:ext cx="7200900" cy="4770537"/>
          </a:xfrm>
          <a:prstGeom prst="rect">
            <a:avLst/>
          </a:prstGeom>
          <a:noFill/>
          <a:ln w="9525">
            <a:noFill/>
          </a:ln>
        </p:spPr>
        <p:txBody>
          <a:bodyPr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皂苷的代表物质为大豆皂苷和茄</a:t>
            </a:r>
            <a:r>
              <a:rPr lang="zh-CN" altLang="en-US" sz="3200" dirty="0" smtClean="0">
                <a:solidFill>
                  <a:schemeClr val="tx1"/>
                </a:solidFill>
                <a:latin typeface="Times New Roman" panose="02020603050405020304" pitchFamily="18" charset="0"/>
                <a:ea typeface="宋体" panose="02010600030101010101" pitchFamily="2" charset="-122"/>
              </a:rPr>
              <a:t>碱。</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大豆皂苷存在于大豆中，含量甚微。大豆皂苷本身具有溶血作用。</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茄碱又称为龙葵碱或龙葵素，存在于茄子、马铃薯等茄属植物中。其毒性极强，即使在熟煮情况下也不易被破坏。发芽的马铃薯及光致变绿的马铃薯表层，茄碱含量多。</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p:nvPr/>
        </p:nvSpPr>
        <p:spPr>
          <a:xfrm>
            <a:off x="1447800" y="476250"/>
            <a:ext cx="7162800" cy="6740307"/>
          </a:xfrm>
          <a:prstGeom prst="rect">
            <a:avLst/>
          </a:prstGeom>
          <a:noFill/>
          <a:ln w="9525">
            <a:noFill/>
          </a:ln>
        </p:spPr>
        <p:txBody>
          <a:bodyPr anchor="t">
            <a:spAutoFit/>
          </a:bodyPr>
          <a:lstStyle/>
          <a:p>
            <a:r>
              <a:rPr lang="zh-CN" altLang="en-US" sz="280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6</a:t>
            </a:r>
            <a:r>
              <a:rPr lang="zh-CN" altLang="en-US" sz="3200" dirty="0">
                <a:solidFill>
                  <a:schemeClr val="tx1"/>
                </a:solidFill>
                <a:latin typeface="Times New Roman" panose="02020603050405020304" pitchFamily="18" charset="0"/>
                <a:ea typeface="宋体" panose="02010600030101010101" pitchFamily="2" charset="-122"/>
              </a:rPr>
              <a:t>）酚类衍生物</a:t>
            </a:r>
            <a:br>
              <a:rPr lang="zh-CN" altLang="en-US" sz="3200" dirty="0">
                <a:solidFill>
                  <a:schemeClr val="tx1"/>
                </a:solidFill>
                <a:latin typeface="Times New Roman" panose="02020603050405020304" pitchFamily="18" charset="0"/>
                <a:ea typeface="宋体" panose="02010600030101010101" pitchFamily="2" charset="-122"/>
              </a:rPr>
            </a:br>
            <a:r>
              <a:rPr lang="zh-CN" altLang="en-US" sz="3200" dirty="0">
                <a:solidFill>
                  <a:schemeClr val="tx1"/>
                </a:solidFill>
                <a:latin typeface="Times New Roman" panose="02020603050405020304" pitchFamily="18" charset="0"/>
                <a:ea typeface="宋体" panose="02010600030101010101" pitchFamily="2" charset="-122"/>
              </a:rPr>
              <a:t>    </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食品原料尤其是植物性原料中往往含有一些酚类化合物，其中的简单酚类毒性很小，有杀菌、杀虫作用。</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  </a:t>
            </a:r>
            <a:r>
              <a:rPr lang="zh-CN" altLang="en-US" sz="3200" dirty="0">
                <a:solidFill>
                  <a:schemeClr val="tx1"/>
                </a:solidFill>
                <a:latin typeface="Times New Roman" panose="02020603050405020304" pitchFamily="18" charset="0"/>
                <a:ea typeface="宋体" panose="02010600030101010101" pitchFamily="2" charset="-122"/>
              </a:rPr>
              <a:t>食品中有的含有复杂酚类如香豆素、鬼臼毒素、大麻酚和棉酚等特殊结构的酚类化合物，显出毒性。</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典型的食物中毒是棉籽油引发的棉酚中</a:t>
            </a:r>
            <a:r>
              <a:rPr lang="zh-CN" altLang="en-US" sz="3200" dirty="0" smtClean="0">
                <a:solidFill>
                  <a:schemeClr val="tx1"/>
                </a:solidFill>
                <a:latin typeface="Times New Roman" panose="02020603050405020304" pitchFamily="18" charset="0"/>
                <a:ea typeface="宋体" panose="02010600030101010101" pitchFamily="2" charset="-122"/>
              </a:rPr>
              <a:t>毒。</a:t>
            </a:r>
            <a:br>
              <a:rPr lang="zh-CN" altLang="en-US" sz="3200" dirty="0">
                <a:solidFill>
                  <a:schemeClr val="tx1"/>
                </a:solidFill>
                <a:latin typeface="Times New Roman" panose="02020603050405020304" pitchFamily="18" charset="0"/>
                <a:ea typeface="宋体" panose="02010600030101010101" pitchFamily="2" charset="-122"/>
              </a:rPr>
            </a:br>
            <a:br>
              <a:rPr lang="zh-CN" altLang="en-US" sz="3200" dirty="0">
                <a:solidFill>
                  <a:schemeClr val="tx1"/>
                </a:solidFill>
                <a:latin typeface="Times New Roman" panose="02020603050405020304" pitchFamily="18" charset="0"/>
                <a:ea typeface="宋体" panose="02010600030101010101" pitchFamily="2" charset="-122"/>
              </a:rPr>
            </a:b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p:nvPr/>
        </p:nvSpPr>
        <p:spPr>
          <a:xfrm>
            <a:off x="1219200" y="381000"/>
            <a:ext cx="7924800" cy="519113"/>
          </a:xfrm>
          <a:prstGeom prst="rect">
            <a:avLst/>
          </a:prstGeom>
          <a:noFill/>
          <a:ln w="9525">
            <a:noFill/>
          </a:ln>
        </p:spPr>
        <p:txBody>
          <a:bodyPr anchor="t">
            <a:spAutoFit/>
          </a:bodyPr>
          <a:lstStyle/>
          <a:p>
            <a:r>
              <a:rPr lang="zh-CN" altLang="en-US" sz="2800" b="0" dirty="0">
                <a:solidFill>
                  <a:schemeClr val="tx1"/>
                </a:solidFill>
                <a:latin typeface="Times New Roman" panose="02020603050405020304" pitchFamily="18" charset="0"/>
                <a:ea typeface="宋体" panose="02010600030101010101" pitchFamily="2" charset="-122"/>
              </a:rPr>
              <a:t>                         </a:t>
            </a:r>
            <a:endParaRPr lang="zh-CN" altLang="en-US" sz="2800" b="0" dirty="0">
              <a:solidFill>
                <a:schemeClr val="tx1"/>
              </a:solidFill>
              <a:latin typeface="Times New Roman" panose="02020603050405020304" pitchFamily="18" charset="0"/>
              <a:ea typeface="宋体" panose="02010600030101010101" pitchFamily="2" charset="-122"/>
            </a:endParaRPr>
          </a:p>
        </p:txBody>
      </p:sp>
      <p:sp>
        <p:nvSpPr>
          <p:cNvPr id="43010" name="Rectangle 3"/>
          <p:cNvSpPr/>
          <p:nvPr/>
        </p:nvSpPr>
        <p:spPr>
          <a:xfrm>
            <a:off x="1447800" y="692150"/>
            <a:ext cx="7239000" cy="5386388"/>
          </a:xfrm>
          <a:prstGeom prst="rect">
            <a:avLst/>
          </a:prstGeom>
          <a:noFill/>
          <a:ln w="9525">
            <a:noFill/>
          </a:ln>
        </p:spPr>
        <p:txBody>
          <a:bodyPr anchor="t">
            <a:spAutoFit/>
          </a:bodyPr>
          <a:lstStyle/>
          <a:p>
            <a:r>
              <a:rPr lang="en-US" altLang="zh-CN" sz="3200" dirty="0">
                <a:solidFill>
                  <a:schemeClr val="tx1"/>
                </a:solidFill>
                <a:latin typeface="Times New Roman" panose="02020603050405020304" pitchFamily="18" charset="0"/>
                <a:ea typeface="宋体" panose="02010600030101010101" pitchFamily="2" charset="-122"/>
              </a:rPr>
              <a:t>3</a:t>
            </a:r>
            <a:r>
              <a:rPr lang="zh-CN" altLang="en-US" sz="3200" dirty="0">
                <a:solidFill>
                  <a:schemeClr val="tx1"/>
                </a:solidFill>
                <a:latin typeface="Times New Roman" panose="02020603050405020304" pitchFamily="18" charset="0"/>
                <a:ea typeface="宋体" panose="02010600030101010101" pitchFamily="2" charset="-122"/>
              </a:rPr>
              <a:t>．真菌毒素</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真菌是呈菌丝状结构排列的一类多细胞真核生</a:t>
            </a:r>
            <a:r>
              <a:rPr lang="zh-CN" altLang="en-US" sz="3200" dirty="0" smtClean="0">
                <a:solidFill>
                  <a:schemeClr val="tx1"/>
                </a:solidFill>
                <a:latin typeface="Times New Roman" panose="02020603050405020304" pitchFamily="18" charset="0"/>
                <a:ea typeface="宋体" panose="02010600030101010101" pitchFamily="2" charset="-122"/>
              </a:rPr>
              <a:t>物。</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由于缺乏叶绿素，不能利用光合作用制造食物供自身生长繁殖所需，在分类学上一般不归人植物界。</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真菌在生长繁殖过程中可以产生有毒的代谢产物，称为真菌毒素。</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与食源性疾病关系较为密切的真菌毒素主要有蕈毒素和霉菌毒素两</a:t>
            </a:r>
            <a:r>
              <a:rPr lang="zh-CN" altLang="en-US" sz="3200" dirty="0" smtClean="0">
                <a:solidFill>
                  <a:schemeClr val="tx1"/>
                </a:solidFill>
                <a:latin typeface="Times New Roman" panose="02020603050405020304" pitchFamily="18" charset="0"/>
                <a:ea typeface="宋体" panose="02010600030101010101" pitchFamily="2" charset="-122"/>
              </a:rPr>
              <a:t>类。</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p:nvPr/>
        </p:nvSpPr>
        <p:spPr>
          <a:xfrm>
            <a:off x="1371600" y="990600"/>
            <a:ext cx="7232650" cy="4154488"/>
          </a:xfrm>
          <a:prstGeom prst="rect">
            <a:avLst/>
          </a:prstGeom>
          <a:noFill/>
          <a:ln w="9525">
            <a:noFill/>
          </a:ln>
        </p:spPr>
        <p:txBody>
          <a:bodyPr anchor="t">
            <a:spAutoFit/>
          </a:bodyPr>
          <a:lstStyle/>
          <a:p>
            <a:r>
              <a:rPr lang="zh-CN" altLang="en-US" sz="3200" dirty="0" smtClean="0">
                <a:solidFill>
                  <a:schemeClr val="tx1"/>
                </a:solidFill>
                <a:ea typeface="宋体" panose="02010600030101010101" pitchFamily="2" charset="-122"/>
              </a:rPr>
              <a:t>（</a:t>
            </a:r>
            <a:r>
              <a:rPr lang="en-US" altLang="zh-CN" sz="3200" dirty="0" smtClean="0">
                <a:solidFill>
                  <a:schemeClr val="tx1"/>
                </a:solidFill>
                <a:ea typeface="宋体" panose="02010600030101010101" pitchFamily="2" charset="-122"/>
              </a:rPr>
              <a:t>1</a:t>
            </a:r>
            <a:r>
              <a:rPr lang="zh-CN" altLang="en-US" sz="3200" dirty="0" smtClean="0">
                <a:solidFill>
                  <a:schemeClr val="tx1"/>
                </a:solidFill>
                <a:ea typeface="宋体" panose="02010600030101010101" pitchFamily="2" charset="-122"/>
              </a:rPr>
              <a:t>）蕈</a:t>
            </a:r>
            <a:r>
              <a:rPr lang="zh-CN" altLang="en-US" sz="3200" dirty="0">
                <a:solidFill>
                  <a:schemeClr val="tx1"/>
                </a:solidFill>
                <a:latin typeface="Times New Roman" panose="02020603050405020304" pitchFamily="18" charset="0"/>
                <a:ea typeface="宋体" panose="02010600030101010101" pitchFamily="2" charset="-122"/>
              </a:rPr>
              <a:t>毒素</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是一些野生蘑菇含有的毒素总</a:t>
            </a:r>
            <a:r>
              <a:rPr lang="zh-CN" altLang="en-US" sz="3200" dirty="0" smtClean="0">
                <a:solidFill>
                  <a:schemeClr val="tx1"/>
                </a:solidFill>
                <a:latin typeface="Times New Roman" panose="02020603050405020304" pitchFamily="18" charset="0"/>
                <a:ea typeface="宋体" panose="02010600030101010101" pitchFamily="2" charset="-122"/>
              </a:rPr>
              <a:t>称。</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据文献记载，我国有毒蘑菇有</a:t>
            </a:r>
            <a:r>
              <a:rPr lang="en-US" altLang="zh-CN" sz="3200" dirty="0">
                <a:solidFill>
                  <a:schemeClr val="tx1"/>
                </a:solidFill>
                <a:latin typeface="Times New Roman" panose="02020603050405020304" pitchFamily="18" charset="0"/>
                <a:ea typeface="宋体" panose="02010600030101010101" pitchFamily="2" charset="-122"/>
              </a:rPr>
              <a:t>180</a:t>
            </a:r>
            <a:r>
              <a:rPr lang="zh-CN" altLang="en-US" sz="3200" dirty="0">
                <a:solidFill>
                  <a:schemeClr val="tx1"/>
                </a:solidFill>
                <a:latin typeface="Times New Roman" panose="02020603050405020304" pitchFamily="18" charset="0"/>
                <a:ea typeface="宋体" panose="02010600030101010101" pitchFamily="2" charset="-122"/>
              </a:rPr>
              <a:t>多种，其中毒性较大者有</a:t>
            </a:r>
            <a:r>
              <a:rPr lang="en-US" altLang="zh-CN" sz="3200" dirty="0">
                <a:solidFill>
                  <a:schemeClr val="tx1"/>
                </a:solidFill>
                <a:latin typeface="Times New Roman" panose="02020603050405020304" pitchFamily="18" charset="0"/>
                <a:ea typeface="宋体" panose="02010600030101010101" pitchFamily="2" charset="-122"/>
              </a:rPr>
              <a:t>10</a:t>
            </a:r>
            <a:r>
              <a:rPr lang="zh-CN" altLang="en-US" sz="3200" dirty="0">
                <a:solidFill>
                  <a:schemeClr val="tx1"/>
                </a:solidFill>
                <a:latin typeface="Times New Roman" panose="02020603050405020304" pitchFamily="18" charset="0"/>
                <a:ea typeface="宋体" panose="02010600030101010101" pitchFamily="2" charset="-122"/>
              </a:rPr>
              <a:t>余种。</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蕈毒素主要有毒伞肽、鹿花蕈素、毒蝇碱、鹅膏氨酸、毒蝇母和光盖伞素</a:t>
            </a:r>
            <a:r>
              <a:rPr lang="zh-CN" altLang="en-US" sz="3200" dirty="0" smtClean="0">
                <a:solidFill>
                  <a:schemeClr val="tx1"/>
                </a:solidFill>
                <a:latin typeface="Times New Roman" panose="02020603050405020304" pitchFamily="18" charset="0"/>
                <a:ea typeface="宋体" panose="02010600030101010101" pitchFamily="2" charset="-122"/>
              </a:rPr>
              <a:t>等。</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image109.360doc.com/DownloadImg/2018/01/1417/121871877_11_201801140551068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028" name="AutoShape 4" descr="http://image109.360doc.com/DownloadImg/2018/01/1417/121871877_11_201801140551068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030" name="AutoShape 6" descr="http://image109.360doc.com/DownloadImg/2018/01/1417/121871877_11_201801140551068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032" name="AutoShape 8" descr="http://image109.360doc.com/DownloadImg/2018/01/1417/121871877_11_201801140551068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pic>
        <p:nvPicPr>
          <p:cNvPr id="1034" name="Picture 10" descr="http://i1.go2yd.com/image.php?url=0Jh4iO4gRO"/>
          <p:cNvPicPr>
            <a:picLocks noChangeAspect="1" noChangeArrowheads="1"/>
          </p:cNvPicPr>
          <p:nvPr/>
        </p:nvPicPr>
        <p:blipFill>
          <a:blip r:embed="rId1" cstate="print"/>
          <a:srcRect/>
          <a:stretch>
            <a:fillRect/>
          </a:stretch>
        </p:blipFill>
        <p:spPr bwMode="auto">
          <a:xfrm>
            <a:off x="1115616" y="0"/>
            <a:ext cx="8028384" cy="6858000"/>
          </a:xfrm>
          <a:prstGeom prst="rect">
            <a:avLst/>
          </a:prstGeo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18" name="Picture 2" descr="https://gss3.bdstatic.com/-Po3dSag_xI4khGkpoWK1HF6hhy/baike/c0%3Dbaike116%2C5%2C5%2C116%2C38/sign=ed00e2c1f7faaf5190ee89eded3dff8b/cdbf6c81800a19d89f25cee239fa828ba61e4636.jpg"/>
          <p:cNvPicPr>
            <a:picLocks noChangeAspect="1" noChangeArrowheads="1"/>
          </p:cNvPicPr>
          <p:nvPr/>
        </p:nvPicPr>
        <p:blipFill>
          <a:blip r:embed="rId1" cstate="print"/>
          <a:srcRect/>
          <a:stretch>
            <a:fillRect/>
          </a:stretch>
        </p:blipFill>
        <p:spPr bwMode="auto">
          <a:xfrm>
            <a:off x="1151112" y="0"/>
            <a:ext cx="7992888" cy="6858000"/>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p:nvPr/>
        </p:nvSpPr>
        <p:spPr>
          <a:xfrm>
            <a:off x="1619672" y="980728"/>
            <a:ext cx="7067128" cy="5016758"/>
          </a:xfrm>
          <a:prstGeom prst="rect">
            <a:avLst/>
          </a:prstGeom>
          <a:noFill/>
          <a:ln w="9525">
            <a:noFill/>
          </a:ln>
        </p:spPr>
        <p:txBody>
          <a:bodyPr wrap="square"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毒作</a:t>
            </a:r>
            <a:r>
              <a:rPr lang="zh-CN" altLang="en-US" sz="3200" dirty="0" smtClean="0">
                <a:solidFill>
                  <a:schemeClr val="tx1"/>
                </a:solidFill>
                <a:latin typeface="Times New Roman" panose="02020603050405020304" pitchFamily="18" charset="0"/>
                <a:ea typeface="宋体" panose="02010600030101010101" pitchFamily="2" charset="-122"/>
              </a:rPr>
              <a:t>用有原</a:t>
            </a:r>
            <a:r>
              <a:rPr lang="zh-CN" altLang="en-US" sz="3200" dirty="0" smtClean="0">
                <a:solidFill>
                  <a:schemeClr val="tx1"/>
                </a:solidFill>
                <a:ea typeface="宋体" panose="02010600030101010101" pitchFamily="2" charset="-122"/>
              </a:rPr>
              <a:t>浆</a:t>
            </a:r>
            <a:r>
              <a:rPr lang="zh-CN" altLang="en-US" sz="3200" dirty="0" smtClean="0">
                <a:solidFill>
                  <a:schemeClr val="tx1"/>
                </a:solidFill>
                <a:latin typeface="Times New Roman" panose="02020603050405020304" pitchFamily="18" charset="0"/>
                <a:ea typeface="宋体" panose="02010600030101010101" pitchFamily="2" charset="-122"/>
              </a:rPr>
              <a:t>毒</a:t>
            </a:r>
            <a:r>
              <a:rPr lang="zh-CN" altLang="en-US" sz="3200" dirty="0">
                <a:solidFill>
                  <a:schemeClr val="tx1"/>
                </a:solidFill>
                <a:latin typeface="Times New Roman" panose="02020603050405020304" pitchFamily="18" charset="0"/>
                <a:ea typeface="宋体" panose="02010600030101010101" pitchFamily="2" charset="-122"/>
              </a:rPr>
              <a:t>、神经毒、胃</a:t>
            </a:r>
            <a:r>
              <a:rPr lang="zh-CN" altLang="en-US" sz="3200" dirty="0" smtClean="0">
                <a:solidFill>
                  <a:schemeClr val="tx1"/>
                </a:solidFill>
                <a:latin typeface="Times New Roman" panose="02020603050405020304" pitchFamily="18" charset="0"/>
                <a:ea typeface="宋体" panose="02010600030101010101" pitchFamily="2" charset="-122"/>
              </a:rPr>
              <a:t>肠毒、溶血</a:t>
            </a:r>
            <a:r>
              <a:rPr lang="zh-CN" altLang="en-US" sz="3200" dirty="0" smtClean="0">
                <a:solidFill>
                  <a:schemeClr val="tx1"/>
                </a:solidFill>
                <a:ea typeface="宋体" panose="02010600030101010101" pitchFamily="2" charset="-122"/>
              </a:rPr>
              <a:t>毒，原浆毒可</a:t>
            </a:r>
            <a:r>
              <a:rPr lang="zh-CN" altLang="en-US" sz="3200" dirty="0">
                <a:solidFill>
                  <a:schemeClr val="tx1"/>
                </a:solidFill>
                <a:latin typeface="Times New Roman" panose="02020603050405020304" pitchFamily="18" charset="0"/>
                <a:ea typeface="宋体" panose="02010600030101010101" pitchFamily="2" charset="-122"/>
              </a:rPr>
              <a:t>引起多脏器损害。</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常用的加热处理、罐装、冷冻等食品加工工艺不能破坏蕈毒素</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许多蕈毒素的化学结构还无法确定和检测</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有毒和无毒蘑菇不易辨别</a:t>
            </a:r>
            <a:br>
              <a:rPr lang="zh-CN" altLang="en-US" sz="2400" dirty="0">
                <a:solidFill>
                  <a:schemeClr val="tx1"/>
                </a:solidFill>
                <a:latin typeface="Times New Roman" panose="02020603050405020304" pitchFamily="18" charset="0"/>
                <a:ea typeface="宋体" panose="02010600030101010101" pitchFamily="2" charset="-122"/>
              </a:rPr>
            </a:br>
            <a:endParaRPr lang="zh-CN" altLang="en-US" sz="24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p:nvPr/>
        </p:nvSpPr>
        <p:spPr>
          <a:xfrm>
            <a:off x="1475656" y="620687"/>
            <a:ext cx="7211144" cy="5509200"/>
          </a:xfrm>
          <a:prstGeom prst="rect">
            <a:avLst/>
          </a:prstGeom>
          <a:noFill/>
          <a:ln w="9525">
            <a:noFill/>
          </a:ln>
        </p:spPr>
        <p:txBody>
          <a:bodyPr wrap="square" anchor="t">
            <a:spAutoFit/>
          </a:bodyPr>
          <a:lstStyle/>
          <a:p>
            <a:r>
              <a:rPr lang="zh-CN" altLang="en-US" sz="3200" dirty="0" smtClean="0">
                <a:solidFill>
                  <a:schemeClr val="tx1"/>
                </a:solidFill>
                <a:ea typeface="宋体" panose="02010600030101010101" pitchFamily="2" charset="-122"/>
              </a:rPr>
              <a:t>（</a:t>
            </a:r>
            <a:r>
              <a:rPr lang="en-US" altLang="zh-CN" sz="3200" dirty="0" smtClean="0">
                <a:solidFill>
                  <a:schemeClr val="tx1"/>
                </a:solidFill>
                <a:ea typeface="宋体" panose="02010600030101010101" pitchFamily="2" charset="-122"/>
              </a:rPr>
              <a:t>2</a:t>
            </a:r>
            <a:r>
              <a:rPr lang="zh-CN" altLang="en-US" sz="3200" dirty="0" smtClean="0">
                <a:solidFill>
                  <a:schemeClr val="tx1"/>
                </a:solidFill>
                <a:ea typeface="宋体" panose="02010600030101010101" pitchFamily="2" charset="-122"/>
              </a:rPr>
              <a:t>）霉</a:t>
            </a:r>
            <a:r>
              <a:rPr lang="zh-CN" altLang="en-US" sz="3200" dirty="0">
                <a:solidFill>
                  <a:schemeClr val="tx1"/>
                </a:solidFill>
                <a:latin typeface="Times New Roman" panose="02020603050405020304" pitchFamily="18" charset="0"/>
                <a:ea typeface="宋体" panose="02010600030101010101" pitchFamily="2" charset="-122"/>
              </a:rPr>
              <a:t>菌毒素</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目前已知的霉菌毒素有</a:t>
            </a:r>
            <a:r>
              <a:rPr lang="en-US" altLang="zh-CN" sz="3200" dirty="0">
                <a:solidFill>
                  <a:schemeClr val="tx1"/>
                </a:solidFill>
                <a:latin typeface="Times New Roman" panose="02020603050405020304" pitchFamily="18" charset="0"/>
                <a:ea typeface="宋体" panose="02010600030101010101" pitchFamily="2" charset="-122"/>
              </a:rPr>
              <a:t>200</a:t>
            </a:r>
            <a:r>
              <a:rPr lang="zh-CN" altLang="en-US" sz="3200" dirty="0">
                <a:solidFill>
                  <a:schemeClr val="tx1"/>
                </a:solidFill>
                <a:latin typeface="Times New Roman" panose="02020603050405020304" pitchFamily="18" charset="0"/>
                <a:ea typeface="宋体" panose="02010600030101010101" pitchFamily="2" charset="-122"/>
              </a:rPr>
              <a:t>多种。</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假如温度和湿度条件适宜，霉菌在大多数食品中都能很快生长。</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食品霉变通常可以用肉眼直接观察到，但其在生长繁殖过程中产生的毒素很难察觉。</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毒素可以渗入到食品中，即使除去食品霉变部分，也不能去除食品中已含有的霉菌毒素。</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p:nvPr/>
        </p:nvSpPr>
        <p:spPr>
          <a:xfrm>
            <a:off x="1447800" y="1066800"/>
            <a:ext cx="7300664" cy="4278094"/>
          </a:xfrm>
          <a:prstGeom prst="rect">
            <a:avLst/>
          </a:prstGeom>
          <a:noFill/>
          <a:ln w="9525">
            <a:noFill/>
          </a:ln>
        </p:spPr>
        <p:txBody>
          <a:bodyPr wrap="square" anchor="t">
            <a:spAutoFit/>
          </a:bodyPr>
          <a:lstStyle/>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霉菌污染食品的主要卫生问题是食品变质和霉菌毒素引起的人畜中毒问题。</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引起食源性疾病的产毒霉菌及其毒素主要有黄曲霉毒素、镰刀菌毒</a:t>
            </a:r>
            <a:r>
              <a:rPr lang="zh-CN" altLang="en-US" sz="3200" dirty="0" smtClean="0">
                <a:solidFill>
                  <a:schemeClr val="tx1"/>
                </a:solidFill>
                <a:latin typeface="Times New Roman" panose="02020603050405020304" pitchFamily="18" charset="0"/>
                <a:ea typeface="宋体" panose="02010600030101010101" pitchFamily="2" charset="-122"/>
              </a:rPr>
              <a:t>素（</a:t>
            </a:r>
            <a:r>
              <a:rPr lang="en-US" altLang="zh-CN" sz="3200" dirty="0" smtClean="0">
                <a:solidFill>
                  <a:schemeClr val="tx1"/>
                </a:solidFill>
                <a:ea typeface="宋体" panose="02010600030101010101" pitchFamily="2" charset="-122"/>
              </a:rPr>
              <a:t>T-2</a:t>
            </a:r>
            <a:r>
              <a:rPr lang="zh-CN" altLang="en-US" sz="3200" dirty="0" smtClean="0">
                <a:solidFill>
                  <a:schemeClr val="tx1"/>
                </a:solidFill>
                <a:ea typeface="宋体" panose="02010600030101010101" pitchFamily="2" charset="-122"/>
              </a:rPr>
              <a:t>毒素、脱氧雪腐镰刀菌烯醇、玉米赤霉烯酮、伏马菌素等）</a:t>
            </a:r>
            <a:r>
              <a:rPr lang="zh-CN" altLang="en-US" sz="3200" dirty="0" smtClean="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赭曲霉毒素、杂色曲霉素、展青霉素、</a:t>
            </a:r>
            <a:r>
              <a:rPr lang="en-US" altLang="zh-CN" sz="3200" dirty="0">
                <a:solidFill>
                  <a:schemeClr val="tx1"/>
                </a:solidFill>
                <a:latin typeface="Times New Roman" panose="02020603050405020304" pitchFamily="18" charset="0"/>
                <a:ea typeface="宋体" panose="02010600030101010101" pitchFamily="2" charset="-122"/>
              </a:rPr>
              <a:t>3-</a:t>
            </a:r>
            <a:r>
              <a:rPr lang="zh-CN" altLang="en-US" sz="3200" dirty="0">
                <a:solidFill>
                  <a:schemeClr val="tx1"/>
                </a:solidFill>
                <a:latin typeface="Times New Roman" panose="02020603050405020304" pitchFamily="18" charset="0"/>
                <a:ea typeface="宋体" panose="02010600030101010101" pitchFamily="2" charset="-122"/>
              </a:rPr>
              <a:t>硝基丙酸等。</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p:nvPr/>
        </p:nvSpPr>
        <p:spPr>
          <a:xfrm>
            <a:off x="1908175" y="836613"/>
            <a:ext cx="6408738" cy="6186309"/>
          </a:xfrm>
          <a:prstGeom prst="rect">
            <a:avLst/>
          </a:prstGeom>
          <a:noFill/>
          <a:ln w="9525">
            <a:noFill/>
          </a:ln>
        </p:spPr>
        <p:txBody>
          <a:bodyPr anchor="t">
            <a:spAutoFit/>
          </a:bodyPr>
          <a:lstStyle/>
          <a:p>
            <a:endParaRPr lang="zh-CN" altLang="en-US" sz="3200" b="0" dirty="0">
              <a:solidFill>
                <a:schemeClr val="tx1"/>
              </a:solidFill>
              <a:latin typeface="宋体" panose="02010600030101010101" pitchFamily="2" charset="-122"/>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1999</a:t>
            </a:r>
            <a:r>
              <a:rPr lang="zh-CN" altLang="en-US" sz="3200" dirty="0">
                <a:solidFill>
                  <a:schemeClr val="tx1"/>
                </a:solidFill>
                <a:latin typeface="Times New Roman" panose="02020603050405020304" pitchFamily="18" charset="0"/>
                <a:ea typeface="宋体" panose="02010600030101010101" pitchFamily="2" charset="-122"/>
              </a:rPr>
              <a:t>年春至</a:t>
            </a:r>
            <a:r>
              <a:rPr lang="en-US" altLang="zh-CN" sz="3200" dirty="0">
                <a:solidFill>
                  <a:schemeClr val="tx1"/>
                </a:solidFill>
                <a:latin typeface="Times New Roman" panose="02020603050405020304" pitchFamily="18" charset="0"/>
                <a:ea typeface="宋体" panose="02010600030101010101" pitchFamily="2" charset="-122"/>
              </a:rPr>
              <a:t>2001</a:t>
            </a:r>
            <a:r>
              <a:rPr lang="zh-CN" altLang="en-US" sz="3200" dirty="0">
                <a:solidFill>
                  <a:schemeClr val="tx1"/>
                </a:solidFill>
                <a:latin typeface="Times New Roman" panose="02020603050405020304" pitchFamily="18" charset="0"/>
                <a:ea typeface="宋体" panose="02010600030101010101" pitchFamily="2" charset="-122"/>
              </a:rPr>
              <a:t>年，在江苏、安徽和河南等地暴发出血性大肠埃</a:t>
            </a:r>
            <a:r>
              <a:rPr lang="zh-CN" altLang="en-US" sz="3200" dirty="0" smtClean="0">
                <a:solidFill>
                  <a:schemeClr val="tx1"/>
                </a:solidFill>
                <a:latin typeface="Times New Roman" panose="02020603050405020304" pitchFamily="18" charset="0"/>
                <a:ea typeface="宋体" panose="02010600030101010101" pitchFamily="2" charset="-122"/>
              </a:rPr>
              <a:t>希</a:t>
            </a:r>
            <a:r>
              <a:rPr lang="zh-CN" altLang="en-US" sz="3200" dirty="0" smtClean="0">
                <a:solidFill>
                  <a:schemeClr val="tx1"/>
                </a:solidFill>
                <a:ea typeface="宋体" panose="02010600030101010101" pitchFamily="2" charset="-122"/>
              </a:rPr>
              <a:t>氏</a:t>
            </a:r>
            <a:r>
              <a:rPr lang="zh-CN" altLang="en-US" sz="3200" dirty="0" smtClean="0">
                <a:solidFill>
                  <a:schemeClr val="tx1"/>
                </a:solidFill>
                <a:latin typeface="Times New Roman" panose="02020603050405020304" pitchFamily="18" charset="0"/>
                <a:ea typeface="宋体" panose="02010600030101010101" pitchFamily="2" charset="-122"/>
              </a:rPr>
              <a:t>菌</a:t>
            </a:r>
            <a:r>
              <a:rPr lang="en-US" altLang="zh-CN" sz="3200" dirty="0">
                <a:solidFill>
                  <a:schemeClr val="tx1"/>
                </a:solidFill>
                <a:latin typeface="Times New Roman" panose="02020603050405020304" pitchFamily="18" charset="0"/>
                <a:ea typeface="宋体" panose="02010600030101010101" pitchFamily="2" charset="-122"/>
              </a:rPr>
              <a:t>O157</a:t>
            </a:r>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H7</a:t>
            </a:r>
            <a:r>
              <a:rPr lang="zh-CN" altLang="en-US" sz="3200" dirty="0">
                <a:solidFill>
                  <a:schemeClr val="tx1"/>
                </a:solidFill>
                <a:latin typeface="Times New Roman" panose="02020603050405020304" pitchFamily="18" charset="0"/>
                <a:ea typeface="宋体" panose="02010600030101010101" pitchFamily="2" charset="-122"/>
              </a:rPr>
              <a:t>食物中毒，造成近</a:t>
            </a:r>
            <a:r>
              <a:rPr lang="en-US" altLang="zh-CN" sz="3200" dirty="0">
                <a:solidFill>
                  <a:schemeClr val="tx1"/>
                </a:solidFill>
                <a:latin typeface="Times New Roman" panose="02020603050405020304" pitchFamily="18" charset="0"/>
                <a:ea typeface="宋体" panose="02010600030101010101" pitchFamily="2" charset="-122"/>
              </a:rPr>
              <a:t>200</a:t>
            </a:r>
            <a:r>
              <a:rPr lang="zh-CN" altLang="en-US" sz="3200" dirty="0">
                <a:solidFill>
                  <a:schemeClr val="tx1"/>
                </a:solidFill>
                <a:latin typeface="Times New Roman" panose="02020603050405020304" pitchFamily="18" charset="0"/>
                <a:ea typeface="宋体" panose="02010600030101010101" pitchFamily="2" charset="-122"/>
              </a:rPr>
              <a:t>人死亡，中毒人数超过</a:t>
            </a:r>
            <a:r>
              <a:rPr lang="en-US" altLang="zh-CN" sz="3200" dirty="0">
                <a:solidFill>
                  <a:schemeClr val="tx1"/>
                </a:solidFill>
                <a:latin typeface="Times New Roman" panose="02020603050405020304" pitchFamily="18" charset="0"/>
                <a:ea typeface="宋体" panose="02010600030101010101" pitchFamily="2" charset="-122"/>
              </a:rPr>
              <a:t>2</a:t>
            </a:r>
            <a:r>
              <a:rPr lang="zh-CN" altLang="en-US" sz="3200" dirty="0">
                <a:solidFill>
                  <a:schemeClr val="tx1"/>
                </a:solidFill>
                <a:latin typeface="Times New Roman" panose="02020603050405020304" pitchFamily="18" charset="0"/>
                <a:ea typeface="宋体" panose="02010600030101010101" pitchFamily="2" charset="-122"/>
              </a:rPr>
              <a:t>万人。</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2400" dirty="0">
              <a:solidFill>
                <a:schemeClr val="tx1"/>
              </a:solidFill>
              <a:latin typeface="Times New Roman" panose="02020603050405020304" pitchFamily="18" charset="0"/>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40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1999</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9</a:t>
            </a:r>
            <a:r>
              <a:rPr lang="zh-CN" altLang="en-US" sz="3200" dirty="0">
                <a:solidFill>
                  <a:schemeClr val="tx1"/>
                </a:solidFill>
                <a:latin typeface="Times New Roman" panose="02020603050405020304" pitchFamily="18" charset="0"/>
                <a:ea typeface="宋体" panose="02010600030101010101" pitchFamily="2" charset="-122"/>
              </a:rPr>
              <a:t>月，参加西安市第四届全国城市运动会的</a:t>
            </a:r>
            <a:r>
              <a:rPr lang="en-US" altLang="zh-CN" sz="3200" dirty="0">
                <a:solidFill>
                  <a:schemeClr val="tx1"/>
                </a:solidFill>
                <a:latin typeface="Times New Roman" panose="02020603050405020304" pitchFamily="18" charset="0"/>
                <a:ea typeface="宋体" panose="02010600030101010101" pitchFamily="2" charset="-122"/>
              </a:rPr>
              <a:t>100</a:t>
            </a:r>
            <a:r>
              <a:rPr lang="zh-CN" altLang="en-US" sz="3200" dirty="0">
                <a:solidFill>
                  <a:schemeClr val="tx1"/>
                </a:solidFill>
                <a:latin typeface="Times New Roman" panose="02020603050405020304" pitchFamily="18" charset="0"/>
                <a:ea typeface="宋体" panose="02010600030101010101" pitchFamily="2" charset="-122"/>
              </a:rPr>
              <a:t>多名男女足球运动员发生因食物中毒而影响比赛的重大事件。 </a:t>
            </a:r>
            <a:endParaRPr lang="en-US" altLang="zh-CN"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a:t>
            </a:r>
            <a:endParaRPr lang="zh-CN" altLang="en-US" sz="3200" dirty="0">
              <a:solidFill>
                <a:schemeClr val="tx1"/>
              </a:solidFill>
              <a:latin typeface="Times New Roman" panose="02020603050405020304" pitchFamily="18" charset="0"/>
              <a:ea typeface="宋体" panose="02010600030101010101" pitchFamily="2" charset="-122"/>
            </a:endParaRPr>
          </a:p>
          <a:p>
            <a:br>
              <a:rPr lang="zh-CN" altLang="en-US" sz="3200" b="0" dirty="0">
                <a:solidFill>
                  <a:schemeClr val="tx1"/>
                </a:solidFill>
                <a:latin typeface="宋体" panose="02010600030101010101" pitchFamily="2" charset="-122"/>
                <a:ea typeface="宋体" panose="02010600030101010101" pitchFamily="2" charset="-122"/>
              </a:rPr>
            </a:br>
            <a:br>
              <a:rPr lang="zh-CN" altLang="en-US" sz="1000" b="0" dirty="0">
                <a:solidFill>
                  <a:schemeClr val="tx1"/>
                </a:solidFill>
                <a:latin typeface="Times New Roman" panose="02020603050405020304" pitchFamily="18" charset="0"/>
                <a:ea typeface="宋体" panose="02010600030101010101" pitchFamily="2" charset="-122"/>
              </a:rPr>
            </a:br>
            <a:endParaRPr lang="zh-CN" altLang="en-US" sz="10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p:nvPr/>
        </p:nvSpPr>
        <p:spPr>
          <a:xfrm>
            <a:off x="1475656" y="404664"/>
            <a:ext cx="7211144" cy="6001643"/>
          </a:xfrm>
          <a:prstGeom prst="rect">
            <a:avLst/>
          </a:prstGeom>
          <a:noFill/>
          <a:ln w="9525">
            <a:noFill/>
          </a:ln>
        </p:spPr>
        <p:txBody>
          <a:bodyPr wrap="square" anchor="t">
            <a:spAutoFit/>
          </a:bodyPr>
          <a:lstStyle/>
          <a:p>
            <a:r>
              <a:rPr lang="zh-CN" altLang="en-US" sz="3200" dirty="0" smtClean="0">
                <a:solidFill>
                  <a:schemeClr val="tx1"/>
                </a:solidFill>
                <a:latin typeface="Times New Roman" panose="02020603050405020304" pitchFamily="18" charset="0"/>
                <a:ea typeface="宋体" panose="02010600030101010101" pitchFamily="2" charset="-122"/>
              </a:rPr>
              <a:t>（二）有</a:t>
            </a:r>
            <a:r>
              <a:rPr lang="zh-CN" altLang="en-US" sz="3200" dirty="0">
                <a:solidFill>
                  <a:schemeClr val="tx1"/>
                </a:solidFill>
                <a:latin typeface="Times New Roman" panose="02020603050405020304" pitchFamily="18" charset="0"/>
                <a:ea typeface="宋体" panose="02010600030101010101" pitchFamily="2" charset="-122"/>
              </a:rPr>
              <a:t>毒化学物质  </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食品中的有毒化学物质通常是指食品生产、加工、运输、储存、制作和供应过程中意外或人为污染的各种有毒有害物质。</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在工农业生产过程中使用的各种有毒化学物质可以通过大气、水体和土壤等途径污染环境，并经由食品</a:t>
            </a:r>
            <a:r>
              <a:rPr lang="zh-CN" altLang="en-US" sz="3200" dirty="0" smtClean="0">
                <a:solidFill>
                  <a:schemeClr val="tx1"/>
                </a:solidFill>
                <a:latin typeface="Times New Roman" panose="02020603050405020304" pitchFamily="18" charset="0"/>
                <a:ea typeface="宋体" panose="02010600030101010101" pitchFamily="2" charset="-122"/>
              </a:rPr>
              <a:t>链（</a:t>
            </a:r>
            <a:r>
              <a:rPr lang="en-US" altLang="zh-CN" sz="3200" dirty="0" smtClean="0">
                <a:solidFill>
                  <a:schemeClr val="tx1"/>
                </a:solidFill>
                <a:ea typeface="宋体" panose="02010600030101010101" pitchFamily="2" charset="-122"/>
              </a:rPr>
              <a:t>food chain</a:t>
            </a:r>
            <a:r>
              <a:rPr lang="zh-CN" altLang="en-US" sz="3200" dirty="0" smtClean="0">
                <a:solidFill>
                  <a:schemeClr val="tx1"/>
                </a:solidFill>
                <a:latin typeface="Times New Roman" panose="02020603050405020304" pitchFamily="18" charset="0"/>
                <a:ea typeface="宋体" panose="02010600030101010101" pitchFamily="2" charset="-122"/>
              </a:rPr>
              <a:t>）污</a:t>
            </a:r>
            <a:r>
              <a:rPr lang="zh-CN" altLang="en-US" sz="3200" dirty="0">
                <a:solidFill>
                  <a:schemeClr val="tx1"/>
                </a:solidFill>
                <a:latin typeface="Times New Roman" panose="02020603050405020304" pitchFamily="18" charset="0"/>
                <a:ea typeface="宋体" panose="02010600030101010101" pitchFamily="2" charset="-122"/>
              </a:rPr>
              <a:t>染各种食用动植物及其制品，从而最终影响到人的食用安全。</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p:nvPr/>
        </p:nvSpPr>
        <p:spPr>
          <a:xfrm>
            <a:off x="1295400" y="765175"/>
            <a:ext cx="7543800" cy="5016758"/>
          </a:xfrm>
          <a:prstGeom prst="rect">
            <a:avLst/>
          </a:prstGeom>
          <a:noFill/>
          <a:ln w="9525">
            <a:noFill/>
          </a:ln>
        </p:spPr>
        <p:txBody>
          <a:bodyPr anchor="t">
            <a:spAutoFit/>
          </a:bodyPr>
          <a:lstStyle/>
          <a:p>
            <a:r>
              <a:rPr lang="en-US" altLang="zh-CN" sz="3200" dirty="0">
                <a:solidFill>
                  <a:schemeClr val="tx1"/>
                </a:solidFill>
                <a:latin typeface="Times New Roman" panose="02020603050405020304" pitchFamily="18" charset="0"/>
                <a:ea typeface="宋体" panose="02010600030101010101" pitchFamily="2" charset="-122"/>
              </a:rPr>
              <a:t>1</a:t>
            </a:r>
            <a:r>
              <a:rPr lang="zh-CN" altLang="en-US" sz="3200" dirty="0">
                <a:solidFill>
                  <a:schemeClr val="tx1"/>
                </a:solidFill>
                <a:latin typeface="Times New Roman" panose="02020603050405020304" pitchFamily="18" charset="0"/>
                <a:ea typeface="宋体" panose="02010600030101010101" pitchFamily="2" charset="-122"/>
              </a:rPr>
              <a:t>．工业化学污染物</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对食品安全影响较大的工业化学污染物主要有汞、镉、铅等重金属和多氯联</a:t>
            </a:r>
            <a:r>
              <a:rPr lang="zh-CN" altLang="en-US" sz="3200" dirty="0" smtClean="0">
                <a:solidFill>
                  <a:schemeClr val="tx1"/>
                </a:solidFill>
                <a:latin typeface="Times New Roman" panose="02020603050405020304" pitchFamily="18" charset="0"/>
                <a:ea typeface="宋体" panose="02010600030101010101" pitchFamily="2" charset="-122"/>
              </a:rPr>
              <a:t>苯（</a:t>
            </a:r>
            <a:r>
              <a:rPr lang="en-US" altLang="zh-CN" sz="3200" dirty="0" smtClean="0">
                <a:solidFill>
                  <a:schemeClr val="tx1"/>
                </a:solidFill>
                <a:ea typeface="宋体" panose="02010600030101010101" pitchFamily="2" charset="-122"/>
              </a:rPr>
              <a:t>PCB</a:t>
            </a:r>
            <a:r>
              <a:rPr lang="zh-CN" altLang="en-US" sz="3200" dirty="0" smtClean="0">
                <a:solidFill>
                  <a:schemeClr val="tx1"/>
                </a:solidFill>
                <a:latin typeface="Times New Roman" panose="02020603050405020304" pitchFamily="18" charset="0"/>
                <a:ea typeface="宋体" panose="02010600030101010101" pitchFamily="2" charset="-122"/>
              </a:rPr>
              <a:t>）等</a:t>
            </a:r>
            <a:r>
              <a:rPr lang="zh-CN" altLang="en-US" sz="3200" dirty="0">
                <a:solidFill>
                  <a:schemeClr val="tx1"/>
                </a:solidFill>
                <a:latin typeface="Times New Roman" panose="02020603050405020304" pitchFamily="18" charset="0"/>
                <a:ea typeface="宋体" panose="02010600030101010101" pitchFamily="2" charset="-122"/>
              </a:rPr>
              <a:t>有机化合物。</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a:t>
            </a:r>
            <a:endParaRPr lang="zh-CN" altLang="en-US" sz="3200" dirty="0">
              <a:solidFill>
                <a:schemeClr val="tx1"/>
              </a:solidFill>
              <a:latin typeface="Times New Roman" panose="02020603050405020304" pitchFamily="18" charset="0"/>
              <a:ea typeface="宋体" panose="02010600030101010101" pitchFamily="2" charset="-122"/>
            </a:endParaRPr>
          </a:p>
          <a:p>
            <a:r>
              <a:rPr lang="en-US" altLang="zh-CN" sz="3200" dirty="0">
                <a:solidFill>
                  <a:schemeClr val="tx1"/>
                </a:solidFill>
                <a:latin typeface="Times New Roman" panose="02020603050405020304" pitchFamily="18" charset="0"/>
                <a:ea typeface="宋体" panose="02010600030101010101" pitchFamily="2" charset="-122"/>
              </a:rPr>
              <a:t>2</a:t>
            </a:r>
            <a:r>
              <a:rPr lang="zh-CN" altLang="en-US" sz="3200" dirty="0">
                <a:solidFill>
                  <a:schemeClr val="tx1"/>
                </a:solidFill>
                <a:latin typeface="Times New Roman" panose="02020603050405020304" pitchFamily="18" charset="0"/>
                <a:ea typeface="宋体" panose="02010600030101010101" pitchFamily="2" charset="-122"/>
              </a:rPr>
              <a:t>．农业化学污染物</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由于在动植物养殖和种植过程中使用农药和兽药，食用农产品可以残留农药和兽药。如有机氯农药、有机磷农药、“瘦肉精”等饲料添加剂。</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p:nvPr/>
        </p:nvSpPr>
        <p:spPr>
          <a:xfrm>
            <a:off x="1447800" y="620713"/>
            <a:ext cx="7391400" cy="6001643"/>
          </a:xfrm>
          <a:prstGeom prst="rect">
            <a:avLst/>
          </a:prstGeom>
          <a:noFill/>
          <a:ln w="9525">
            <a:noFill/>
          </a:ln>
        </p:spPr>
        <p:txBody>
          <a:bodyPr anchor="t">
            <a:spAutoFit/>
          </a:bodyPr>
          <a:lstStyle/>
          <a:p>
            <a:r>
              <a:rPr lang="zh-CN" altLang="en-US" sz="280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3</a:t>
            </a:r>
            <a:r>
              <a:rPr lang="zh-CN" altLang="en-US" sz="3200" dirty="0">
                <a:solidFill>
                  <a:schemeClr val="tx1"/>
                </a:solidFill>
                <a:latin typeface="Times New Roman" panose="02020603050405020304" pitchFamily="18" charset="0"/>
                <a:ea typeface="宋体" panose="02010600030101010101" pitchFamily="2" charset="-122"/>
              </a:rPr>
              <a:t>．食品加工的化学污染物</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食品在加工制作和储存过程中可以受到化学性污染。如用含锌容器存放酸梅汤，误用或过量使用食品添加剂亚硝酸钠等。    </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3200" dirty="0">
              <a:solidFill>
                <a:schemeClr val="tx1"/>
              </a:solidFill>
              <a:latin typeface="Times New Roman" panose="02020603050405020304" pitchFamily="18" charset="0"/>
              <a:ea typeface="宋体" panose="02010600030101010101" pitchFamily="2" charset="-122"/>
            </a:endParaRPr>
          </a:p>
          <a:p>
            <a:r>
              <a:rPr lang="en-US" altLang="zh-CN" sz="3200" dirty="0">
                <a:solidFill>
                  <a:schemeClr val="tx1"/>
                </a:solidFill>
                <a:latin typeface="Times New Roman" panose="02020603050405020304" pitchFamily="18" charset="0"/>
                <a:ea typeface="宋体" panose="02010600030101010101" pitchFamily="2" charset="-122"/>
              </a:rPr>
              <a:t>4</a:t>
            </a:r>
            <a:r>
              <a:rPr lang="zh-CN" altLang="en-US" sz="3200" dirty="0">
                <a:solidFill>
                  <a:schemeClr val="tx1"/>
                </a:solidFill>
                <a:latin typeface="Times New Roman" panose="02020603050405020304" pitchFamily="18" charset="0"/>
                <a:ea typeface="宋体" panose="02010600030101010101" pitchFamily="2" charset="-122"/>
              </a:rPr>
              <a:t>．有毒化学物质的蓄意污染</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犯罪分子针对食品安全实施的蓄意危害公众的恐怖犯罪活动，</a:t>
            </a:r>
            <a:r>
              <a:rPr lang="zh-CN" altLang="en-US" sz="3200" dirty="0" smtClean="0">
                <a:solidFill>
                  <a:schemeClr val="tx1"/>
                </a:solidFill>
                <a:latin typeface="Times New Roman" panose="02020603050405020304" pitchFamily="18" charset="0"/>
                <a:ea typeface="宋体" panose="02010600030101010101" pitchFamily="2" charset="-122"/>
              </a:rPr>
              <a:t>如 </a:t>
            </a:r>
            <a:r>
              <a:rPr lang="en-US" altLang="zh-CN" sz="3200" dirty="0" smtClean="0">
                <a:solidFill>
                  <a:schemeClr val="tx1"/>
                </a:solidFill>
                <a:latin typeface="Times New Roman" panose="02020603050405020304" pitchFamily="18" charset="0"/>
                <a:ea typeface="宋体" panose="02010600030101010101" pitchFamily="2" charset="-122"/>
              </a:rPr>
              <a:t>2002</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9</a:t>
            </a:r>
            <a:r>
              <a:rPr lang="zh-CN" altLang="en-US" sz="3200" dirty="0">
                <a:solidFill>
                  <a:schemeClr val="tx1"/>
                </a:solidFill>
                <a:latin typeface="Times New Roman" panose="02020603050405020304" pitchFamily="18" charset="0"/>
                <a:ea typeface="宋体" panose="02010600030101010101" pitchFamily="2" charset="-122"/>
              </a:rPr>
              <a:t>月南京市汤山镇发生一起犯罪分子蓄意将“毒鼠强”投放到一面食店加工制作的面点食品中的特大投毒案件。</a:t>
            </a:r>
            <a:endParaRPr lang="zh-CN" altLang="en-US" sz="24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p:nvPr/>
        </p:nvSpPr>
        <p:spPr>
          <a:xfrm>
            <a:off x="1547664" y="692696"/>
            <a:ext cx="7291536" cy="4893647"/>
          </a:xfrm>
          <a:prstGeom prst="rect">
            <a:avLst/>
          </a:prstGeom>
          <a:noFill/>
          <a:ln w="9525">
            <a:noFill/>
          </a:ln>
        </p:spPr>
        <p:txBody>
          <a:bodyPr wrap="square"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smtClean="0">
                <a:solidFill>
                  <a:schemeClr val="tx1"/>
                </a:solidFill>
                <a:latin typeface="Times New Roman" panose="02020603050405020304" pitchFamily="18" charset="0"/>
                <a:ea typeface="宋体" panose="02010600030101010101" pitchFamily="2" charset="-122"/>
              </a:rPr>
              <a:t>（三）细</a:t>
            </a:r>
            <a:r>
              <a:rPr lang="zh-CN" altLang="en-US" sz="3200" dirty="0">
                <a:solidFill>
                  <a:schemeClr val="tx1"/>
                </a:solidFill>
                <a:latin typeface="Times New Roman" panose="02020603050405020304" pitchFamily="18" charset="0"/>
                <a:ea typeface="宋体" panose="02010600030101010101" pitchFamily="2" charset="-122"/>
              </a:rPr>
              <a:t>菌与细菌毒素</a:t>
            </a:r>
            <a:endParaRPr lang="en-US" altLang="zh-CN" sz="3200" dirty="0">
              <a:solidFill>
                <a:schemeClr val="tx1"/>
              </a:solidFill>
              <a:latin typeface="Times New Roman" panose="02020603050405020304" pitchFamily="18" charset="0"/>
              <a:ea typeface="宋体" panose="02010600030101010101" pitchFamily="2" charset="-122"/>
            </a:endParaRPr>
          </a:p>
          <a:p>
            <a:endParaRPr lang="en-US" altLang="zh-CN" sz="2400" b="0" dirty="0" smtClean="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有些可以形成芽胞的细菌在不利的环境条件下也能存活。食品中存在的芽胞菌很难被杀灭，细菌芽胞发育成为繁殖型细菌后可以迅速生长增殖。</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有些病原菌可以产生分解蛋白质和组织的酶</a:t>
            </a:r>
            <a:r>
              <a:rPr lang="zh-CN" altLang="en-US" sz="3200" dirty="0" smtClean="0">
                <a:solidFill>
                  <a:schemeClr val="tx1"/>
                </a:solidFill>
                <a:ea typeface="宋体" panose="02010600030101010101" pitchFamily="2" charset="-122"/>
              </a:rPr>
              <a:t>类（细菌毒素）</a:t>
            </a:r>
            <a:r>
              <a:rPr lang="zh-CN" altLang="en-US" sz="3200" dirty="0" smtClean="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有些细菌毒素具有耐热性，一般的烹饪加热方法不能将其破坏。</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p:nvPr/>
        </p:nvSpPr>
        <p:spPr>
          <a:xfrm>
            <a:off x="1799590" y="2839720"/>
            <a:ext cx="6963410" cy="706755"/>
          </a:xfrm>
          <a:prstGeom prst="rect">
            <a:avLst/>
          </a:prstGeom>
          <a:noFill/>
          <a:ln w="9525">
            <a:noFill/>
          </a:ln>
        </p:spPr>
        <p:txBody>
          <a:bodyPr wrap="square" anchor="t">
            <a:spAutoFit/>
          </a:bodyPr>
          <a:lstStyle/>
          <a:p>
            <a:pPr algn="just"/>
            <a:r>
              <a:rPr lang="zh-CN" altLang="en-US" sz="4000" dirty="0">
                <a:solidFill>
                  <a:schemeClr val="tx1"/>
                </a:solidFill>
                <a:latin typeface="Times New Roman" panose="02020603050405020304" pitchFamily="18" charset="0"/>
                <a:ea typeface="华文新魏" panose="02010800040101010101" pitchFamily="2" charset="-122"/>
              </a:rPr>
              <a:t>四、食物中毒的影响因素</a:t>
            </a:r>
            <a:endParaRPr lang="zh-CN" altLang="en-US" sz="4000" dirty="0">
              <a:solidFill>
                <a:schemeClr val="tx1"/>
              </a:solidFill>
              <a:latin typeface="Times New Roman" panose="02020603050405020304" pitchFamily="18" charset="0"/>
              <a:ea typeface="华文新魏" panose="02010800040101010101" pitchFamily="2"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p:nvPr/>
        </p:nvSpPr>
        <p:spPr>
          <a:xfrm>
            <a:off x="1835150" y="765175"/>
            <a:ext cx="6767513" cy="5508625"/>
          </a:xfrm>
          <a:prstGeom prst="rect">
            <a:avLst/>
          </a:prstGeom>
          <a:noFill/>
          <a:ln w="9525">
            <a:noFill/>
          </a:ln>
        </p:spPr>
        <p:txBody>
          <a:bodyPr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人体有防御系统，包括完整的皮肤和黏膜屏障、血</a:t>
            </a:r>
            <a:r>
              <a:rPr lang="en-US" altLang="zh-CN" sz="3200" dirty="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脑脊液屏障、血胎屏障，吞噬细胞，各类抗菌物质，体液和细胞免疫，胃酸、消化酶和胆汁酸、肠道正常菌群等。</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只有当进入人体内的病原微生物的数量或摄入病原微生物产生的毒素的含量超过某个临界点时，即易感阈（</a:t>
            </a:r>
            <a:r>
              <a:rPr lang="en-US" altLang="zh-CN" sz="3200" dirty="0">
                <a:solidFill>
                  <a:schemeClr val="tx1"/>
                </a:solidFill>
                <a:latin typeface="Times New Roman" panose="02020603050405020304" pitchFamily="18" charset="0"/>
                <a:ea typeface="宋体" panose="02010600030101010101" pitchFamily="2" charset="-122"/>
              </a:rPr>
              <a:t>threshold of susceptibility</a:t>
            </a:r>
            <a:r>
              <a:rPr lang="zh-CN" altLang="en-US" sz="3200" dirty="0">
                <a:solidFill>
                  <a:schemeClr val="tx1"/>
                </a:solidFill>
                <a:latin typeface="Times New Roman" panose="02020603050405020304" pitchFamily="18" charset="0"/>
                <a:ea typeface="宋体" panose="02010600030101010101" pitchFamily="2" charset="-122"/>
              </a:rPr>
              <a:t>）时，就可以引起发病。</a:t>
            </a:r>
            <a:r>
              <a:rPr lang="zh-CN" altLang="en-US" sz="3200" b="0" dirty="0">
                <a:solidFill>
                  <a:schemeClr val="tx1"/>
                </a:solidFill>
                <a:latin typeface="Times New Roman" panose="02020603050405020304" pitchFamily="18" charset="0"/>
                <a:ea typeface="宋体" panose="02010600030101010101" pitchFamily="2" charset="-122"/>
              </a:rPr>
              <a:t> </a:t>
            </a:r>
            <a:endParaRPr lang="zh-CN" altLang="en-US" sz="32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p:nvPr/>
        </p:nvSpPr>
        <p:spPr>
          <a:xfrm>
            <a:off x="1524000" y="685800"/>
            <a:ext cx="7239000" cy="6124754"/>
          </a:xfrm>
          <a:prstGeom prst="rect">
            <a:avLst/>
          </a:prstGeom>
          <a:noFill/>
          <a:ln w="9525">
            <a:noFill/>
          </a:ln>
        </p:spPr>
        <p:txBody>
          <a:bodyPr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对引起人体感染的病原因子如各种病原微生物而言，引起疾病的临界点被称为感染</a:t>
            </a:r>
            <a:r>
              <a:rPr lang="zh-CN" altLang="en-US" sz="3200" dirty="0" smtClean="0">
                <a:solidFill>
                  <a:schemeClr val="tx1"/>
                </a:solidFill>
                <a:latin typeface="Times New Roman" panose="02020603050405020304" pitchFamily="18" charset="0"/>
                <a:ea typeface="宋体" panose="02010600030101010101" pitchFamily="2" charset="-122"/>
              </a:rPr>
              <a:t>量（</a:t>
            </a:r>
            <a:r>
              <a:rPr lang="en-US" altLang="zh-CN" sz="3200" dirty="0" smtClean="0">
                <a:solidFill>
                  <a:schemeClr val="tx1"/>
                </a:solidFill>
                <a:ea typeface="宋体" panose="02010600030101010101" pitchFamily="2" charset="-122"/>
              </a:rPr>
              <a:t>infective dose</a:t>
            </a:r>
            <a:r>
              <a:rPr lang="zh-CN" altLang="en-US" sz="3200" dirty="0" smtClean="0">
                <a:solidFill>
                  <a:schemeClr val="tx1"/>
                </a:solidFill>
                <a:latin typeface="Times New Roman" panose="02020603050405020304" pitchFamily="18" charset="0"/>
                <a:ea typeface="宋体" panose="02010600030101010101" pitchFamily="2" charset="-122"/>
              </a:rPr>
              <a:t>）；</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引起人体毒性反应的病原因子如细菌毒素和各种化学毒物等致病的临界点称为毒性剂</a:t>
            </a:r>
            <a:r>
              <a:rPr lang="zh-CN" altLang="en-US" sz="3200" dirty="0" smtClean="0">
                <a:solidFill>
                  <a:schemeClr val="tx1"/>
                </a:solidFill>
                <a:latin typeface="Times New Roman" panose="02020603050405020304" pitchFamily="18" charset="0"/>
                <a:ea typeface="宋体" panose="02010600030101010101" pitchFamily="2" charset="-122"/>
              </a:rPr>
              <a:t>量（</a:t>
            </a:r>
            <a:r>
              <a:rPr lang="en-US" altLang="zh-CN" sz="3200" dirty="0" smtClean="0">
                <a:solidFill>
                  <a:schemeClr val="tx1"/>
                </a:solidFill>
                <a:ea typeface="宋体" panose="02010600030101010101" pitchFamily="2" charset="-122"/>
              </a:rPr>
              <a:t>toxic dose</a:t>
            </a:r>
            <a:r>
              <a:rPr lang="zh-CN" altLang="en-US" sz="3200" dirty="0" smtClean="0">
                <a:solidFill>
                  <a:schemeClr val="tx1"/>
                </a:solidFill>
                <a:latin typeface="Times New Roman" panose="02020603050405020304" pitchFamily="18" charset="0"/>
                <a:ea typeface="宋体" panose="02010600030101010101" pitchFamily="2" charset="-122"/>
              </a:rPr>
              <a:t>）。</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人与人受病原因子的影响而引起疾病的临界点存在较大差别，而且受许多因素的影响。</a:t>
            </a: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2800" dirty="0">
                <a:solidFill>
                  <a:schemeClr val="tx1"/>
                </a:solidFill>
                <a:latin typeface="Times New Roman" panose="02020603050405020304" pitchFamily="18" charset="0"/>
                <a:ea typeface="宋体" panose="02010600030101010101" pitchFamily="2" charset="-122"/>
              </a:rPr>
              <a:t>    </a:t>
            </a:r>
            <a:br>
              <a:rPr lang="zh-CN" altLang="en-US" sz="2800" dirty="0">
                <a:solidFill>
                  <a:schemeClr val="tx1"/>
                </a:solidFill>
                <a:latin typeface="Times New Roman" panose="02020603050405020304" pitchFamily="18" charset="0"/>
                <a:ea typeface="宋体" panose="02010600030101010101" pitchFamily="2" charset="-122"/>
              </a:rPr>
            </a:br>
            <a:br>
              <a:rPr lang="zh-CN" altLang="en-US" sz="2800" dirty="0">
                <a:solidFill>
                  <a:schemeClr val="tx1"/>
                </a:solidFill>
                <a:latin typeface="Times New Roman" panose="02020603050405020304" pitchFamily="18" charset="0"/>
                <a:ea typeface="宋体" panose="02010600030101010101" pitchFamily="2" charset="-122"/>
              </a:rPr>
            </a:br>
            <a:endParaRPr lang="zh-CN" altLang="en-US" sz="28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p:nvPr/>
        </p:nvSpPr>
        <p:spPr>
          <a:xfrm>
            <a:off x="1447800" y="838200"/>
            <a:ext cx="7391400" cy="5508625"/>
          </a:xfrm>
          <a:prstGeom prst="rect">
            <a:avLst/>
          </a:prstGeom>
          <a:noFill/>
          <a:ln w="9525">
            <a:noFill/>
          </a:ln>
        </p:spPr>
        <p:txBody>
          <a:bodyPr anchor="t">
            <a:spAutoFit/>
          </a:bodyPr>
          <a:lstStyle/>
          <a:p>
            <a:pPr indent="363855"/>
            <a:r>
              <a:rPr lang="en-US" altLang="zh-CN" sz="3200">
                <a:solidFill>
                  <a:schemeClr val="tx1"/>
                </a:solidFill>
                <a:latin typeface="Times New Roman" panose="02020603050405020304" pitchFamily="18" charset="0"/>
                <a:ea typeface="宋体" panose="02010600030101010101" pitchFamily="2" charset="-122"/>
              </a:rPr>
              <a:t>1</a:t>
            </a:r>
            <a:r>
              <a:rPr lang="zh-CN" altLang="en-US" sz="3200" dirty="0">
                <a:solidFill>
                  <a:schemeClr val="tx1"/>
                </a:solidFill>
                <a:latin typeface="Times New Roman" panose="02020603050405020304" pitchFamily="18" charset="0"/>
                <a:ea typeface="宋体" panose="02010600030101010101" pitchFamily="2" charset="-122"/>
              </a:rPr>
              <a:t>．致病因子的种类、型别和数量</a:t>
            </a:r>
            <a:endParaRPr lang="zh-CN" altLang="en-US" sz="3200" dirty="0">
              <a:solidFill>
                <a:schemeClr val="tx1"/>
              </a:solidFill>
              <a:latin typeface="Times New Roman" panose="02020603050405020304" pitchFamily="18" charset="0"/>
              <a:ea typeface="宋体" panose="02010600030101010101" pitchFamily="2" charset="-122"/>
            </a:endParaRPr>
          </a:p>
          <a:p>
            <a:pPr indent="363855"/>
            <a:endParaRPr lang="zh-CN" altLang="en-US" sz="3200" dirty="0">
              <a:solidFill>
                <a:schemeClr val="tx1"/>
              </a:solidFill>
              <a:latin typeface="Times New Roman" panose="02020603050405020304" pitchFamily="18" charset="0"/>
              <a:ea typeface="宋体" panose="02010600030101010101" pitchFamily="2" charset="-122"/>
            </a:endParaRPr>
          </a:p>
          <a:p>
            <a:pPr indent="363855"/>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一般情况下，食源性疾病的发生频率与病情的严重程度随致病因子摄入体内且超过疾病临界点的数量的不断增加而增加，呈现剂量</a:t>
            </a:r>
            <a:r>
              <a:rPr lang="en-US" altLang="zh-CN" sz="320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反应关系。</a:t>
            </a:r>
            <a:endParaRPr lang="zh-CN" altLang="en-US" sz="3200" dirty="0">
              <a:solidFill>
                <a:schemeClr val="tx1"/>
              </a:solidFill>
              <a:latin typeface="Times New Roman" panose="02020603050405020304" pitchFamily="18" charset="0"/>
              <a:ea typeface="宋体" panose="02010600030101010101" pitchFamily="2" charset="-122"/>
            </a:endParaRPr>
          </a:p>
          <a:p>
            <a:pPr indent="363855"/>
            <a:endParaRPr lang="zh-CN" altLang="en-US" sz="3200" dirty="0">
              <a:solidFill>
                <a:schemeClr val="tx1"/>
              </a:solidFill>
              <a:latin typeface="Times New Roman" panose="02020603050405020304" pitchFamily="18" charset="0"/>
              <a:ea typeface="宋体" panose="02010600030101010101" pitchFamily="2" charset="-122"/>
            </a:endParaRPr>
          </a:p>
          <a:p>
            <a:pPr indent="363855"/>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各种化学毒物的毒性剂量可以通过毒理学试验确定，而细菌和细菌毒素则只能通过志愿者试食试验和暴发事件调查结果来估算。</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p:nvPr/>
        </p:nvSpPr>
        <p:spPr>
          <a:xfrm>
            <a:off x="1763713" y="692150"/>
            <a:ext cx="6696075" cy="5508625"/>
          </a:xfrm>
          <a:prstGeom prst="rect">
            <a:avLst/>
          </a:prstGeom>
          <a:noFill/>
          <a:ln w="9525">
            <a:noFill/>
          </a:ln>
        </p:spPr>
        <p:txBody>
          <a:bodyPr anchor="t">
            <a:spAutoFit/>
          </a:bodyPr>
          <a:lstStyle/>
          <a:p>
            <a:pPr indent="361950"/>
            <a:r>
              <a:rPr lang="en-US" altLang="zh-CN" sz="3200" dirty="0">
                <a:solidFill>
                  <a:schemeClr val="tx1"/>
                </a:solidFill>
                <a:latin typeface="Times New Roman" panose="02020603050405020304" pitchFamily="18" charset="0"/>
                <a:ea typeface="宋体" panose="02010600030101010101" pitchFamily="2" charset="-122"/>
              </a:rPr>
              <a:t>2</a:t>
            </a:r>
            <a:r>
              <a:rPr lang="zh-CN" altLang="en-US" sz="3200" dirty="0">
                <a:solidFill>
                  <a:schemeClr val="tx1"/>
                </a:solidFill>
                <a:latin typeface="Times New Roman" panose="02020603050405020304" pitchFamily="18" charset="0"/>
                <a:ea typeface="宋体" panose="02010600030101010101" pitchFamily="2" charset="-122"/>
              </a:rPr>
              <a:t>．个体差异和易感性，如儿童、老年人、免疫力、滥用抗生素、饮食习惯等。</a:t>
            </a:r>
            <a:endParaRPr lang="zh-CN" altLang="en-US" sz="3200" dirty="0">
              <a:solidFill>
                <a:schemeClr val="tx1"/>
              </a:solidFill>
              <a:latin typeface="Times New Roman" panose="02020603050405020304" pitchFamily="18" charset="0"/>
              <a:ea typeface="宋体" panose="02010600030101010101" pitchFamily="2" charset="-122"/>
            </a:endParaRPr>
          </a:p>
          <a:p>
            <a:pPr indent="361950"/>
            <a:endParaRPr lang="en-US" altLang="zh-CN" sz="3200" dirty="0">
              <a:solidFill>
                <a:schemeClr val="tx1"/>
              </a:solidFill>
              <a:latin typeface="Times New Roman" panose="02020603050405020304" pitchFamily="18" charset="0"/>
              <a:ea typeface="宋体" panose="02010600030101010101" pitchFamily="2" charset="-122"/>
            </a:endParaRPr>
          </a:p>
          <a:p>
            <a:pPr indent="361950"/>
            <a:r>
              <a:rPr lang="en-US" altLang="zh-CN" sz="3200" dirty="0">
                <a:solidFill>
                  <a:schemeClr val="tx1"/>
                </a:solidFill>
                <a:latin typeface="Times New Roman" panose="02020603050405020304" pitchFamily="18" charset="0"/>
                <a:ea typeface="宋体" panose="02010600030101010101" pitchFamily="2" charset="-122"/>
              </a:rPr>
              <a:t>3</a:t>
            </a:r>
            <a:r>
              <a:rPr lang="zh-CN" altLang="en-US" sz="3200" dirty="0">
                <a:solidFill>
                  <a:schemeClr val="tx1"/>
                </a:solidFill>
                <a:latin typeface="Times New Roman" panose="02020603050405020304" pitchFamily="18" charset="0"/>
                <a:ea typeface="宋体" panose="02010600030101010101" pitchFamily="2" charset="-122"/>
              </a:rPr>
              <a:t>．地区差异，如不同类别食物分布情况、水体和土壤致病因子分布情况、当地居民对某种食物、病原因子的适应情况和整体免疫力等。如台胞甲胺磷中毒等。</a:t>
            </a:r>
            <a:endParaRPr lang="zh-CN" altLang="en-US" sz="3200" dirty="0">
              <a:solidFill>
                <a:schemeClr val="tx1"/>
              </a:solidFill>
              <a:latin typeface="Times New Roman" panose="02020603050405020304" pitchFamily="18" charset="0"/>
              <a:ea typeface="宋体" panose="02010600030101010101" pitchFamily="2" charset="-122"/>
            </a:endParaRPr>
          </a:p>
          <a:p>
            <a:pPr indent="361950"/>
            <a:endParaRPr lang="en-US" altLang="zh-CN" sz="3200" dirty="0">
              <a:solidFill>
                <a:schemeClr val="tx1"/>
              </a:solidFill>
              <a:latin typeface="Times New Roman" panose="02020603050405020304" pitchFamily="18" charset="0"/>
              <a:ea typeface="宋体" panose="02010600030101010101" pitchFamily="2" charset="-122"/>
            </a:endParaRPr>
          </a:p>
          <a:p>
            <a:pPr indent="361950"/>
            <a:r>
              <a:rPr lang="en-US" altLang="zh-CN" sz="3200" dirty="0">
                <a:solidFill>
                  <a:schemeClr val="tx1"/>
                </a:solidFill>
                <a:latin typeface="Times New Roman" panose="02020603050405020304" pitchFamily="18" charset="0"/>
                <a:ea typeface="宋体" panose="02010600030101010101" pitchFamily="2" charset="-122"/>
              </a:rPr>
              <a:t>4</a:t>
            </a:r>
            <a:r>
              <a:rPr lang="zh-CN" altLang="en-US" sz="3200" dirty="0">
                <a:solidFill>
                  <a:schemeClr val="tx1"/>
                </a:solidFill>
                <a:latin typeface="Times New Roman" panose="02020603050405020304" pitchFamily="18" charset="0"/>
                <a:ea typeface="宋体" panose="02010600030101010101" pitchFamily="2" charset="-122"/>
              </a:rPr>
              <a:t>．其它协同因素，如大量饮水等。</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3"/>
          <p:cNvSpPr/>
          <p:nvPr/>
        </p:nvSpPr>
        <p:spPr>
          <a:xfrm>
            <a:off x="1524000" y="2638425"/>
            <a:ext cx="7086600" cy="701675"/>
          </a:xfrm>
          <a:prstGeom prst="rect">
            <a:avLst/>
          </a:prstGeom>
          <a:noFill/>
          <a:ln w="9525">
            <a:noFill/>
          </a:ln>
        </p:spPr>
        <p:txBody>
          <a:bodyPr anchor="t">
            <a:spAutoFit/>
          </a:bodyPr>
          <a:lstStyle/>
          <a:p>
            <a:pPr indent="361950" algn="just"/>
            <a:r>
              <a:rPr lang="zh-CN" altLang="en-US" sz="4000" dirty="0">
                <a:solidFill>
                  <a:schemeClr val="tx1"/>
                </a:solidFill>
                <a:latin typeface="Times New Roman" panose="02020603050405020304" pitchFamily="18" charset="0"/>
                <a:ea typeface="华文新魏" panose="02010800040101010101" pitchFamily="2" charset="-122"/>
              </a:rPr>
              <a:t>   五、食物中毒的发病特点</a:t>
            </a:r>
            <a:endParaRPr lang="zh-CN" altLang="en-US" sz="4000" dirty="0">
              <a:solidFill>
                <a:schemeClr val="tx1"/>
              </a:solidFill>
              <a:latin typeface="Times New Roman" panose="02020603050405020304" pitchFamily="18" charset="0"/>
              <a:ea typeface="华文新魏" panose="020108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p:nvPr/>
        </p:nvSpPr>
        <p:spPr>
          <a:xfrm>
            <a:off x="1763688" y="908720"/>
            <a:ext cx="6624736" cy="7294305"/>
          </a:xfrm>
          <a:prstGeom prst="rect">
            <a:avLst/>
          </a:prstGeom>
          <a:noFill/>
          <a:ln w="9525">
            <a:noFill/>
          </a:ln>
        </p:spPr>
        <p:txBody>
          <a:bodyPr wrap="square" anchor="t">
            <a:spAutoFit/>
          </a:bodyPr>
          <a:lstStyle/>
          <a:p>
            <a:endParaRPr lang="zh-CN" altLang="en-US" sz="3200" b="0" dirty="0">
              <a:solidFill>
                <a:schemeClr val="tx1"/>
              </a:solidFill>
              <a:latin typeface="宋体" panose="02010600030101010101" pitchFamily="2" charset="-122"/>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1999</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10</a:t>
            </a:r>
            <a:r>
              <a:rPr lang="zh-CN" altLang="en-US" sz="3200" dirty="0">
                <a:solidFill>
                  <a:schemeClr val="tx1"/>
                </a:solidFill>
                <a:latin typeface="Times New Roman" panose="02020603050405020304" pitchFamily="18" charset="0"/>
                <a:ea typeface="宋体" panose="02010600030101010101" pitchFamily="2" charset="-122"/>
              </a:rPr>
              <a:t>月</a:t>
            </a:r>
            <a:r>
              <a:rPr lang="en-US" altLang="zh-CN" sz="3200" dirty="0">
                <a:solidFill>
                  <a:schemeClr val="tx1"/>
                </a:solidFill>
                <a:latin typeface="Times New Roman" panose="02020603050405020304" pitchFamily="18" charset="0"/>
                <a:ea typeface="宋体" panose="02010600030101010101" pitchFamily="2" charset="-122"/>
              </a:rPr>
              <a:t>10</a:t>
            </a:r>
            <a:r>
              <a:rPr lang="zh-CN" altLang="en-US" sz="3200" dirty="0">
                <a:solidFill>
                  <a:schemeClr val="tx1"/>
                </a:solidFill>
                <a:latin typeface="Times New Roman" panose="02020603050405020304" pitchFamily="18" charset="0"/>
                <a:ea typeface="宋体" panose="02010600030101010101" pitchFamily="2" charset="-122"/>
              </a:rPr>
              <a:t>日，杭州市发生了高端会议</a:t>
            </a:r>
            <a:r>
              <a:rPr lang="en-US" altLang="zh-CN" sz="3200" dirty="0">
                <a:solidFill>
                  <a:schemeClr val="tx1"/>
                </a:solidFill>
                <a:latin typeface="Times New Roman" panose="02020603050405020304" pitchFamily="18" charset="0"/>
                <a:ea typeface="宋体" panose="02010600030101010101" pitchFamily="2" charset="-122"/>
              </a:rPr>
              <a:t>89</a:t>
            </a:r>
            <a:r>
              <a:rPr lang="zh-CN" altLang="en-US" sz="3200" dirty="0">
                <a:solidFill>
                  <a:schemeClr val="tx1"/>
                </a:solidFill>
                <a:latin typeface="Times New Roman" panose="02020603050405020304" pitchFamily="18" charset="0"/>
                <a:ea typeface="宋体" panose="02010600030101010101" pitchFamily="2" charset="-122"/>
              </a:rPr>
              <a:t>位海外学者</a:t>
            </a:r>
            <a:r>
              <a:rPr lang="zh-CN" altLang="en-US" sz="3200" dirty="0">
                <a:solidFill>
                  <a:srgbClr val="FF0000"/>
                </a:solidFill>
                <a:latin typeface="Times New Roman" panose="02020603050405020304" pitchFamily="18" charset="0"/>
                <a:ea typeface="宋体" panose="02010600030101010101" pitchFamily="2" charset="-122"/>
              </a:rPr>
              <a:t>副溶血性弧菌</a:t>
            </a:r>
            <a:r>
              <a:rPr lang="zh-CN" altLang="en-US" sz="3200" dirty="0">
                <a:solidFill>
                  <a:schemeClr val="tx1"/>
                </a:solidFill>
                <a:latin typeface="Times New Roman" panose="02020603050405020304" pitchFamily="18" charset="0"/>
                <a:ea typeface="宋体" panose="02010600030101010101" pitchFamily="2" charset="-122"/>
              </a:rPr>
              <a:t>食物中毒的重大事件，引起中央常委李岚清同志的高度关切</a:t>
            </a:r>
            <a:r>
              <a:rPr lang="zh-CN" altLang="en-US" sz="3200" dirty="0" smtClean="0">
                <a:solidFill>
                  <a:schemeClr val="tx1"/>
                </a:solidFill>
                <a:latin typeface="Times New Roman" panose="02020603050405020304" pitchFamily="18" charset="0"/>
                <a:ea typeface="宋体" panose="02010600030101010101" pitchFamily="2" charset="-122"/>
              </a:rPr>
              <a:t>。</a:t>
            </a:r>
            <a:endParaRPr lang="en-US" altLang="zh-CN" sz="3200" dirty="0" smtClean="0">
              <a:solidFill>
                <a:schemeClr val="tx1"/>
              </a:solidFill>
              <a:latin typeface="Times New Roman" panose="02020603050405020304" pitchFamily="18" charset="0"/>
              <a:ea typeface="宋体" panose="02010600030101010101" pitchFamily="2" charset="-122"/>
            </a:endParaRPr>
          </a:p>
          <a:p>
            <a:endParaRPr lang="en-US" altLang="zh-CN" sz="3200" dirty="0" smtClean="0">
              <a:solidFill>
                <a:schemeClr val="tx1"/>
              </a:solidFill>
              <a:ea typeface="宋体" panose="02010600030101010101" pitchFamily="2" charset="-122"/>
            </a:endParaRPr>
          </a:p>
          <a:p>
            <a:r>
              <a:rPr lang="zh-CN" altLang="en-US" sz="2400" dirty="0" smtClean="0">
                <a:solidFill>
                  <a:schemeClr val="tx1"/>
                </a:solidFill>
                <a:ea typeface="宋体" panose="02010600030101010101" pitchFamily="2" charset="-122"/>
              </a:rPr>
              <a:t>●</a:t>
            </a:r>
            <a:r>
              <a:rPr lang="en-US" altLang="zh-CN" sz="2400" b="0" dirty="0" smtClean="0">
                <a:solidFill>
                  <a:schemeClr val="tx1"/>
                </a:solidFill>
                <a:ea typeface="宋体" panose="02010600030101010101" pitchFamily="2" charset="-122"/>
              </a:rPr>
              <a:t> </a:t>
            </a:r>
            <a:r>
              <a:rPr lang="en-US" altLang="zh-CN" sz="3200" dirty="0" smtClean="0">
                <a:solidFill>
                  <a:schemeClr val="tx1"/>
                </a:solidFill>
                <a:ea typeface="宋体" panose="02010600030101010101" pitchFamily="2" charset="-122"/>
              </a:rPr>
              <a:t>2000</a:t>
            </a:r>
            <a:r>
              <a:rPr lang="zh-CN" altLang="en-US" sz="3200" dirty="0" smtClean="0">
                <a:solidFill>
                  <a:schemeClr val="tx1"/>
                </a:solidFill>
                <a:ea typeface="宋体" panose="02010600030101010101" pitchFamily="2" charset="-122"/>
              </a:rPr>
              <a:t>年</a:t>
            </a:r>
            <a:r>
              <a:rPr lang="en-US" altLang="zh-CN" sz="3200" dirty="0" smtClean="0">
                <a:solidFill>
                  <a:schemeClr val="tx1"/>
                </a:solidFill>
                <a:ea typeface="宋体" panose="02010600030101010101" pitchFamily="2" charset="-122"/>
              </a:rPr>
              <a:t>5</a:t>
            </a:r>
            <a:r>
              <a:rPr lang="zh-CN" altLang="en-US" sz="3200" dirty="0" smtClean="0">
                <a:solidFill>
                  <a:schemeClr val="tx1"/>
                </a:solidFill>
                <a:ea typeface="宋体" panose="02010600030101010101" pitchFamily="2" charset="-122"/>
              </a:rPr>
              <a:t>月</a:t>
            </a:r>
            <a:r>
              <a:rPr lang="en-US" altLang="zh-CN" sz="3200" dirty="0" smtClean="0">
                <a:solidFill>
                  <a:schemeClr val="tx1"/>
                </a:solidFill>
                <a:ea typeface="宋体" panose="02010600030101010101" pitchFamily="2" charset="-122"/>
              </a:rPr>
              <a:t>25</a:t>
            </a:r>
            <a:r>
              <a:rPr lang="zh-CN" altLang="en-US" sz="3200" dirty="0" smtClean="0">
                <a:solidFill>
                  <a:schemeClr val="tx1"/>
                </a:solidFill>
                <a:ea typeface="宋体" panose="02010600030101010101" pitchFamily="2" charset="-122"/>
              </a:rPr>
              <a:t>日，杭州市发生</a:t>
            </a:r>
            <a:r>
              <a:rPr lang="en-US" altLang="zh-CN" sz="3200" dirty="0" smtClean="0">
                <a:solidFill>
                  <a:schemeClr val="tx1"/>
                </a:solidFill>
                <a:ea typeface="宋体" panose="02010600030101010101" pitchFamily="2" charset="-122"/>
              </a:rPr>
              <a:t>28</a:t>
            </a:r>
            <a:r>
              <a:rPr lang="zh-CN" altLang="en-US" sz="3200" dirty="0" smtClean="0">
                <a:solidFill>
                  <a:schemeClr val="tx1"/>
                </a:solidFill>
                <a:ea typeface="宋体" panose="02010600030101010101" pitchFamily="2" charset="-122"/>
              </a:rPr>
              <a:t>位台胞</a:t>
            </a:r>
            <a:r>
              <a:rPr lang="zh-CN" altLang="en-US" sz="3200" dirty="0" smtClean="0">
                <a:solidFill>
                  <a:srgbClr val="FF0000"/>
                </a:solidFill>
                <a:ea typeface="宋体" panose="02010600030101010101" pitchFamily="2" charset="-122"/>
              </a:rPr>
              <a:t>有机磷</a:t>
            </a:r>
            <a:r>
              <a:rPr lang="zh-CN" altLang="en-US" sz="3200" dirty="0" smtClean="0">
                <a:solidFill>
                  <a:schemeClr val="tx1"/>
                </a:solidFill>
                <a:ea typeface="宋体" panose="02010600030101010101" pitchFamily="2" charset="-122"/>
              </a:rPr>
              <a:t>农药食物中毒事件，引起中央常委李岚清同志的高度关切。 </a:t>
            </a:r>
            <a:endParaRPr lang="zh-CN" altLang="en-US" sz="3200" dirty="0" smtClean="0">
              <a:solidFill>
                <a:schemeClr val="tx1"/>
              </a:solidFill>
              <a:ea typeface="宋体" panose="02010600030101010101" pitchFamily="2" charset="-122"/>
            </a:endParaRPr>
          </a:p>
          <a:p>
            <a:br>
              <a:rPr lang="zh-CN" altLang="en-US" sz="3200" dirty="0">
                <a:solidFill>
                  <a:schemeClr val="tx1"/>
                </a:solidFill>
                <a:latin typeface="Times New Roman" panose="02020603050405020304" pitchFamily="18" charset="0"/>
                <a:ea typeface="宋体" panose="02010600030101010101" pitchFamily="2" charset="-122"/>
              </a:rPr>
            </a:br>
            <a:endParaRPr lang="en-US" altLang="zh-CN" sz="3200" dirty="0">
              <a:solidFill>
                <a:schemeClr val="tx1"/>
              </a:solidFill>
              <a:latin typeface="Times New Roman" panose="02020603050405020304" pitchFamily="18" charset="0"/>
              <a:ea typeface="宋体" panose="02010600030101010101" pitchFamily="2" charset="-122"/>
            </a:endParaRPr>
          </a:p>
          <a:p>
            <a:br>
              <a:rPr lang="zh-CN" altLang="en-US" sz="3200" dirty="0">
                <a:solidFill>
                  <a:schemeClr val="tx1"/>
                </a:solidFill>
                <a:latin typeface="Times New Roman" panose="02020603050405020304" pitchFamily="18" charset="0"/>
                <a:ea typeface="宋体" panose="02010600030101010101" pitchFamily="2" charset="-122"/>
              </a:rPr>
            </a:br>
            <a:r>
              <a:rPr lang="zh-CN" altLang="en-US" sz="3200" dirty="0">
                <a:solidFill>
                  <a:schemeClr val="tx1"/>
                </a:solidFill>
                <a:latin typeface="Times New Roman" panose="02020603050405020304" pitchFamily="18" charset="0"/>
                <a:ea typeface="宋体" panose="02010600030101010101" pitchFamily="2" charset="-122"/>
              </a:rPr>
              <a:t>    </a:t>
            </a:r>
            <a:endParaRPr lang="zh-CN" altLang="en-US" sz="3200" dirty="0">
              <a:solidFill>
                <a:schemeClr val="tx1"/>
              </a:solidFill>
              <a:latin typeface="Times New Roman" panose="02020603050405020304" pitchFamily="18" charset="0"/>
              <a:ea typeface="宋体" panose="02010600030101010101" pitchFamily="2" charset="-122"/>
            </a:endParaRPr>
          </a:p>
          <a:p>
            <a:br>
              <a:rPr lang="zh-CN" altLang="en-US" sz="3200" b="0" dirty="0">
                <a:solidFill>
                  <a:schemeClr val="tx1"/>
                </a:solidFill>
                <a:latin typeface="宋体" panose="02010600030101010101" pitchFamily="2" charset="-122"/>
                <a:ea typeface="宋体" panose="02010600030101010101" pitchFamily="2" charset="-122"/>
              </a:rPr>
            </a:br>
            <a:br>
              <a:rPr lang="zh-CN" altLang="en-US" sz="1000" b="0" dirty="0">
                <a:solidFill>
                  <a:schemeClr val="tx1"/>
                </a:solidFill>
                <a:latin typeface="Times New Roman" panose="02020603050405020304" pitchFamily="18" charset="0"/>
                <a:ea typeface="宋体" panose="02010600030101010101" pitchFamily="2" charset="-122"/>
              </a:rPr>
            </a:br>
            <a:endParaRPr lang="zh-CN" altLang="en-US" sz="10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3"/>
          <p:cNvSpPr/>
          <p:nvPr/>
        </p:nvSpPr>
        <p:spPr>
          <a:xfrm>
            <a:off x="1403350" y="620713"/>
            <a:ext cx="7359650" cy="5386090"/>
          </a:xfrm>
          <a:prstGeom prst="rect">
            <a:avLst/>
          </a:prstGeom>
          <a:noFill/>
          <a:ln w="9525">
            <a:noFill/>
          </a:ln>
        </p:spPr>
        <p:txBody>
          <a:bodyPr anchor="t">
            <a:spAutoFit/>
          </a:bodyPr>
          <a:lstStyle/>
          <a:p>
            <a:pPr indent="361950" algn="just"/>
            <a:r>
              <a:rPr lang="zh-CN" altLang="en-US" sz="2400" dirty="0">
                <a:solidFill>
                  <a:schemeClr val="tx1"/>
                </a:solidFill>
                <a:latin typeface="Times New Roman" panose="02020603050405020304" pitchFamily="18" charset="0"/>
              </a:rPr>
              <a:t> </a:t>
            </a:r>
            <a:endParaRPr lang="zh-CN" altLang="en-US" sz="2400" dirty="0">
              <a:solidFill>
                <a:schemeClr val="tx1"/>
              </a:solidFill>
              <a:latin typeface="Times New Roman" panose="02020603050405020304" pitchFamily="18" charset="0"/>
            </a:endParaRPr>
          </a:p>
          <a:p>
            <a:pPr indent="361950"/>
            <a:r>
              <a:rPr lang="zh-CN" altLang="en-US" sz="3200" b="0" dirty="0">
                <a:solidFill>
                  <a:schemeClr val="tx1"/>
                </a:solidFill>
                <a:latin typeface="宋体" panose="02010600030101010101" pitchFamily="2" charset="-122"/>
                <a:ea typeface="宋体" panose="02010600030101010101" pitchFamily="2" charset="-122"/>
              </a:rPr>
              <a:t> </a:t>
            </a:r>
            <a:r>
              <a:rPr lang="zh-CN" altLang="en-US" sz="3200" dirty="0">
                <a:solidFill>
                  <a:schemeClr val="tx1"/>
                </a:solidFill>
                <a:latin typeface="宋体" panose="02010600030101010101" pitchFamily="2" charset="-122"/>
                <a:ea typeface="宋体" panose="02010600030101010101" pitchFamily="2" charset="-122"/>
              </a:rPr>
              <a:t>（一）</a:t>
            </a:r>
            <a:r>
              <a:rPr lang="zh-CN" altLang="en-US" sz="3200" dirty="0">
                <a:solidFill>
                  <a:schemeClr val="tx1"/>
                </a:solidFill>
                <a:latin typeface="Times New Roman" panose="02020603050405020304" pitchFamily="18" charset="0"/>
                <a:ea typeface="宋体" panose="02010600030101010101" pitchFamily="2" charset="-122"/>
              </a:rPr>
              <a:t>食源性感染的发病特点  </a:t>
            </a:r>
            <a:endParaRPr lang="zh-CN" altLang="en-US" sz="3200" dirty="0">
              <a:solidFill>
                <a:schemeClr val="tx1"/>
              </a:solidFill>
              <a:latin typeface="Times New Roman" panose="02020603050405020304" pitchFamily="18" charset="0"/>
              <a:ea typeface="宋体" panose="02010600030101010101" pitchFamily="2" charset="-122"/>
            </a:endParaRPr>
          </a:p>
          <a:p>
            <a:pPr indent="361950"/>
            <a:endParaRPr lang="zh-CN" altLang="en-US" sz="3200" dirty="0">
              <a:solidFill>
                <a:schemeClr val="tx1"/>
              </a:solidFill>
              <a:latin typeface="Times New Roman" panose="02020603050405020304" pitchFamily="18" charset="0"/>
              <a:ea typeface="宋体" panose="02010600030101010101" pitchFamily="2" charset="-122"/>
            </a:endParaRPr>
          </a:p>
          <a:p>
            <a:pPr indent="361950"/>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由于细菌在人体内生长繁殖通常需要一定的时间，因此食源性感染的发病潜伏期要比大多数食源性中毒性疾病长得多。潜伏期一般以小时或天数计。    </a:t>
            </a:r>
            <a:endParaRPr lang="zh-CN" altLang="en-US" sz="3200" dirty="0">
              <a:solidFill>
                <a:schemeClr val="tx1"/>
              </a:solidFill>
              <a:latin typeface="Times New Roman" panose="02020603050405020304" pitchFamily="18" charset="0"/>
              <a:ea typeface="宋体" panose="02010600030101010101" pitchFamily="2" charset="-122"/>
            </a:endParaRPr>
          </a:p>
          <a:p>
            <a:pPr indent="361950"/>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食源性感染的症状主要包括腹泻、恶心、呕吐和腹痛，而且感染经常伴有发热症状。</a:t>
            </a:r>
            <a:endParaRPr lang="zh-CN" altLang="en-US" sz="3200" dirty="0">
              <a:solidFill>
                <a:schemeClr val="tx1"/>
              </a:solidFill>
              <a:latin typeface="Times New Roman" panose="02020603050405020304" pitchFamily="18" charset="0"/>
              <a:ea typeface="宋体" panose="02010600030101010101" pitchFamily="2" charset="-122"/>
            </a:endParaRPr>
          </a:p>
          <a:p>
            <a:pPr indent="361950"/>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食源性感染的病死率很</a:t>
            </a:r>
            <a:r>
              <a:rPr lang="zh-CN" altLang="en-US" sz="3200" dirty="0" smtClean="0">
                <a:solidFill>
                  <a:schemeClr val="tx1"/>
                </a:solidFill>
                <a:latin typeface="Times New Roman" panose="02020603050405020304" pitchFamily="18" charset="0"/>
                <a:ea typeface="宋体" panose="02010600030101010101" pitchFamily="2" charset="-122"/>
              </a:rPr>
              <a:t>低。</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p:nvPr/>
        </p:nvSpPr>
        <p:spPr>
          <a:xfrm>
            <a:off x="1403648" y="404664"/>
            <a:ext cx="7416502" cy="5878532"/>
          </a:xfrm>
          <a:prstGeom prst="rect">
            <a:avLst/>
          </a:prstGeom>
          <a:noFill/>
          <a:ln w="9525">
            <a:noFill/>
          </a:ln>
        </p:spPr>
        <p:txBody>
          <a:bodyPr wrap="square" anchor="t">
            <a:spAutoFit/>
          </a:bodyPr>
          <a:lstStyle/>
          <a:p>
            <a:pPr defTabSz="0" eaLnBrk="0" hangingPunct="0">
              <a:tabLst>
                <a:tab pos="457200" algn="l"/>
              </a:tabLst>
            </a:pPr>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能引起感染的细菌常常具有定向特点或某种黏附因子，常常可以侵犯肠道的某个特定部位，并在肠道内繁殖。</a:t>
            </a:r>
            <a:endParaRPr lang="zh-CN" altLang="en-US" sz="3200" dirty="0">
              <a:solidFill>
                <a:schemeClr val="tx1"/>
              </a:solidFill>
              <a:latin typeface="Times New Roman" panose="02020603050405020304" pitchFamily="18" charset="0"/>
              <a:ea typeface="宋体" panose="02010600030101010101" pitchFamily="2" charset="-122"/>
            </a:endParaRPr>
          </a:p>
          <a:p>
            <a:pPr defTabSz="0" eaLnBrk="0" hangingPunct="0">
              <a:tabLst>
                <a:tab pos="457200" algn="l"/>
              </a:tabLst>
            </a:pPr>
            <a:endParaRPr lang="zh-CN" altLang="en-US" sz="2400" b="0" dirty="0">
              <a:solidFill>
                <a:schemeClr val="tx1"/>
              </a:solidFill>
              <a:latin typeface="Times New Roman" panose="02020603050405020304" pitchFamily="18" charset="0"/>
              <a:ea typeface="宋体" panose="02010600030101010101" pitchFamily="2" charset="-122"/>
            </a:endParaRPr>
          </a:p>
          <a:p>
            <a:pPr defTabSz="0" eaLnBrk="0" hangingPunct="0">
              <a:tabLst>
                <a:tab pos="457200" algn="l"/>
              </a:tabLst>
            </a:pPr>
            <a:r>
              <a:rPr lang="zh-CN" altLang="en-US"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O157</a:t>
            </a:r>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H7</a:t>
            </a:r>
            <a:r>
              <a:rPr lang="zh-CN" altLang="en-US" sz="3200" dirty="0">
                <a:solidFill>
                  <a:schemeClr val="tx1"/>
                </a:solidFill>
                <a:latin typeface="Times New Roman" panose="02020603050405020304" pitchFamily="18" charset="0"/>
                <a:ea typeface="宋体" panose="02010600030101010101" pitchFamily="2" charset="-122"/>
              </a:rPr>
              <a:t>大肠埃希菌和其他大肠埃希菌产毒菌株产生的毒素除附着在肠壁外，还附着在肾脏和中枢神经系统的细胞上，影响细胞的蛋白质合成，并导致细胞死亡。根据病原菌所产毒素的不同作用部位，可以引起出血性结肠</a:t>
            </a:r>
            <a:r>
              <a:rPr lang="zh-CN" altLang="en-US" sz="3200" dirty="0" smtClean="0">
                <a:solidFill>
                  <a:schemeClr val="tx1"/>
                </a:solidFill>
                <a:latin typeface="Times New Roman" panose="02020603050405020304" pitchFamily="18" charset="0"/>
                <a:ea typeface="宋体" panose="02010600030101010101" pitchFamily="2" charset="-122"/>
              </a:rPr>
              <a:t>炎（</a:t>
            </a:r>
            <a:r>
              <a:rPr lang="en-US" altLang="zh-CN" sz="3200" dirty="0" smtClean="0">
                <a:solidFill>
                  <a:schemeClr val="tx1"/>
                </a:solidFill>
                <a:ea typeface="宋体" panose="02010600030101010101" pitchFamily="2" charset="-122"/>
              </a:rPr>
              <a:t>HC</a:t>
            </a:r>
            <a:r>
              <a:rPr lang="zh-CN" altLang="en-US" sz="3200" dirty="0" smtClean="0">
                <a:solidFill>
                  <a:schemeClr val="tx1"/>
                </a:solidFill>
                <a:latin typeface="Times New Roman" panose="02020603050405020304" pitchFamily="18" charset="0"/>
                <a:ea typeface="宋体" panose="02010600030101010101" pitchFamily="2" charset="-122"/>
              </a:rPr>
              <a:t>）、</a:t>
            </a:r>
            <a:r>
              <a:rPr lang="zh-CN" altLang="en-US" sz="3200" dirty="0">
                <a:solidFill>
                  <a:schemeClr val="tx1"/>
                </a:solidFill>
                <a:latin typeface="Times New Roman" panose="02020603050405020304" pitchFamily="18" charset="0"/>
                <a:ea typeface="宋体" panose="02010600030101010101" pitchFamily="2" charset="-122"/>
              </a:rPr>
              <a:t>溶血性尿毒综合</a:t>
            </a:r>
            <a:r>
              <a:rPr lang="zh-CN" altLang="en-US" sz="3200" dirty="0" smtClean="0">
                <a:solidFill>
                  <a:schemeClr val="tx1"/>
                </a:solidFill>
                <a:latin typeface="Times New Roman" panose="02020603050405020304" pitchFamily="18" charset="0"/>
                <a:ea typeface="宋体" panose="02010600030101010101" pitchFamily="2" charset="-122"/>
              </a:rPr>
              <a:t>征（</a:t>
            </a:r>
            <a:r>
              <a:rPr lang="en-US" altLang="zh-CN" sz="3200" dirty="0" smtClean="0">
                <a:solidFill>
                  <a:schemeClr val="tx1"/>
                </a:solidFill>
                <a:ea typeface="宋体" panose="02010600030101010101" pitchFamily="2" charset="-122"/>
              </a:rPr>
              <a:t>HUS</a:t>
            </a:r>
            <a:r>
              <a:rPr lang="zh-CN" altLang="en-US" sz="3200" dirty="0" smtClean="0">
                <a:solidFill>
                  <a:schemeClr val="tx1"/>
                </a:solidFill>
                <a:latin typeface="Times New Roman" panose="02020603050405020304" pitchFamily="18" charset="0"/>
                <a:ea typeface="宋体" panose="02010600030101010101" pitchFamily="2" charset="-122"/>
              </a:rPr>
              <a:t>）或</a:t>
            </a:r>
            <a:r>
              <a:rPr lang="zh-CN" altLang="en-US" sz="3200" dirty="0">
                <a:solidFill>
                  <a:schemeClr val="tx1"/>
                </a:solidFill>
                <a:latin typeface="Times New Roman" panose="02020603050405020304" pitchFamily="18" charset="0"/>
                <a:ea typeface="宋体" panose="02010600030101010101" pitchFamily="2" charset="-122"/>
              </a:rPr>
              <a:t>血栓性血小板减少性紫</a:t>
            </a:r>
            <a:r>
              <a:rPr lang="zh-CN" altLang="en-US" sz="3200" dirty="0" smtClean="0">
                <a:solidFill>
                  <a:schemeClr val="tx1"/>
                </a:solidFill>
                <a:latin typeface="Times New Roman" panose="02020603050405020304" pitchFamily="18" charset="0"/>
                <a:ea typeface="宋体" panose="02010600030101010101" pitchFamily="2" charset="-122"/>
              </a:rPr>
              <a:t>癜（</a:t>
            </a:r>
            <a:r>
              <a:rPr lang="en-US" altLang="zh-CN" sz="3200" dirty="0" smtClean="0">
                <a:solidFill>
                  <a:schemeClr val="tx1"/>
                </a:solidFill>
                <a:ea typeface="宋体" panose="02010600030101010101" pitchFamily="2" charset="-122"/>
              </a:rPr>
              <a:t>TTP</a:t>
            </a:r>
            <a:r>
              <a:rPr lang="zh-CN" altLang="en-US" sz="3200" dirty="0" smtClean="0">
                <a:solidFill>
                  <a:schemeClr val="tx1"/>
                </a:solidFill>
                <a:latin typeface="Times New Roman" panose="02020603050405020304" pitchFamily="18" charset="0"/>
                <a:ea typeface="宋体" panose="02010600030101010101" pitchFamily="2" charset="-122"/>
              </a:rPr>
              <a:t>）等</a:t>
            </a:r>
            <a:r>
              <a:rPr lang="zh-CN" altLang="en-US" sz="3200" dirty="0">
                <a:solidFill>
                  <a:schemeClr val="tx1"/>
                </a:solidFill>
                <a:latin typeface="Times New Roman" panose="02020603050405020304" pitchFamily="18" charset="0"/>
                <a:ea typeface="宋体" panose="02010600030101010101" pitchFamily="2" charset="-122"/>
              </a:rPr>
              <a:t>病症。</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p:nvPr/>
        </p:nvSpPr>
        <p:spPr>
          <a:xfrm>
            <a:off x="1476375" y="1844675"/>
            <a:ext cx="7127875" cy="3293209"/>
          </a:xfrm>
          <a:prstGeom prst="rect">
            <a:avLst/>
          </a:prstGeom>
          <a:noFill/>
          <a:ln w="9525">
            <a:noFill/>
          </a:ln>
        </p:spPr>
        <p:txBody>
          <a:bodyPr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有些食源性感染可以引起某些并发症或后遗症，病变常可累及心血管、肾脏、关节、呼吸系统或免疫系统等。</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食源性疾病引起的并发症或后遗症的发病率一般认为可能</a:t>
            </a:r>
            <a:r>
              <a:rPr lang="zh-CN" altLang="en-US" sz="3200" dirty="0" smtClean="0">
                <a:solidFill>
                  <a:schemeClr val="tx1"/>
                </a:solidFill>
                <a:latin typeface="Times New Roman" panose="02020603050405020304" pitchFamily="18" charset="0"/>
                <a:ea typeface="宋体" panose="02010600030101010101" pitchFamily="2" charset="-122"/>
              </a:rPr>
              <a:t>在 </a:t>
            </a:r>
            <a:r>
              <a:rPr lang="en-US" altLang="zh-CN" sz="3200" dirty="0" smtClean="0">
                <a:solidFill>
                  <a:schemeClr val="tx1"/>
                </a:solidFill>
                <a:latin typeface="Times New Roman" panose="02020603050405020304" pitchFamily="18" charset="0"/>
                <a:ea typeface="宋体" panose="02010600030101010101" pitchFamily="2" charset="-122"/>
              </a:rPr>
              <a:t>5</a:t>
            </a:r>
            <a:r>
              <a:rPr lang="zh-CN" altLang="en-US" sz="3200" dirty="0">
                <a:solidFill>
                  <a:schemeClr val="tx1"/>
                </a:solidFill>
                <a:latin typeface="Times New Roman" panose="02020603050405020304" pitchFamily="18" charset="0"/>
                <a:ea typeface="宋体" panose="02010600030101010101" pitchFamily="2" charset="-122"/>
              </a:rPr>
              <a:t>％以下。</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p:nvPr/>
        </p:nvSpPr>
        <p:spPr>
          <a:xfrm>
            <a:off x="1403350" y="908050"/>
            <a:ext cx="7416800" cy="5386090"/>
          </a:xfrm>
          <a:prstGeom prst="rect">
            <a:avLst/>
          </a:prstGeom>
          <a:noFill/>
          <a:ln w="9525">
            <a:noFill/>
          </a:ln>
        </p:spPr>
        <p:txBody>
          <a:bodyPr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（二）食源性中毒的发病特点</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即使没有摄入活的病原菌，但是如摄人食品中已有的毒素，也会引起发病。</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中毒性疾病的潜伏期通常可以分钟或以小时</a:t>
            </a:r>
            <a:r>
              <a:rPr lang="zh-CN" altLang="en-US" sz="3200" dirty="0" smtClean="0">
                <a:solidFill>
                  <a:schemeClr val="tx1"/>
                </a:solidFill>
                <a:latin typeface="Times New Roman" panose="02020603050405020304" pitchFamily="18" charset="0"/>
                <a:ea typeface="宋体" panose="02010600030101010101" pitchFamily="2" charset="-122"/>
              </a:rPr>
              <a:t>计。</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中毒性疾病最常见、有时甚至是唯一的发病症状是呕吐，其他发病症状可以有恶心、腹泻以及感觉和运动功能障</a:t>
            </a:r>
            <a:r>
              <a:rPr lang="zh-CN" altLang="en-US" sz="3200" dirty="0" smtClean="0">
                <a:solidFill>
                  <a:schemeClr val="tx1"/>
                </a:solidFill>
                <a:ea typeface="宋体" panose="02010600030101010101" pitchFamily="2" charset="-122"/>
              </a:rPr>
              <a:t>碍（如味觉、触觉、肌肉运动等）</a:t>
            </a:r>
            <a:r>
              <a:rPr lang="zh-CN" altLang="en-US" sz="3200" dirty="0" smtClean="0">
                <a:solidFill>
                  <a:schemeClr val="tx1"/>
                </a:solidFill>
                <a:latin typeface="Times New Roman" panose="02020603050405020304" pitchFamily="18" charset="0"/>
                <a:ea typeface="宋体" panose="02010600030101010101" pitchFamily="2" charset="-122"/>
              </a:rPr>
              <a:t>等</a:t>
            </a:r>
            <a:r>
              <a:rPr lang="zh-CN" altLang="en-US" sz="3200" dirty="0">
                <a:solidFill>
                  <a:schemeClr val="tx1"/>
                </a:solidFill>
                <a:latin typeface="Times New Roman" panose="02020603050405020304" pitchFamily="18" charset="0"/>
                <a:ea typeface="宋体" panose="02010600030101010101" pitchFamily="2" charset="-122"/>
              </a:rPr>
              <a:t>。发热在中毒性疾病中十分罕见。</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8"/>
          <p:cNvSpPr/>
          <p:nvPr/>
        </p:nvSpPr>
        <p:spPr>
          <a:xfrm flipV="1">
            <a:off x="3175" y="-457200"/>
            <a:ext cx="9144000" cy="685800"/>
          </a:xfrm>
          <a:prstGeom prst="rect">
            <a:avLst/>
          </a:prstGeom>
          <a:noFill/>
          <a:ln w="9525">
            <a:noFill/>
          </a:ln>
        </p:spPr>
        <p:txBody>
          <a:bodyPr anchor="t">
            <a:spAutoFit/>
          </a:bodyPr>
          <a:lstStyle/>
          <a:p>
            <a:pPr indent="361950" algn="just"/>
            <a:r>
              <a:rPr lang="zh-CN" altLang="en-US" sz="1400" b="0" dirty="0">
                <a:latin typeface="Times New Roman" panose="02020603050405020304" pitchFamily="18" charset="0"/>
                <a:ea typeface="黑体" panose="02010609060101010101" pitchFamily="2" charset="-122"/>
              </a:rPr>
              <a:t>                             </a:t>
            </a:r>
            <a:r>
              <a:rPr lang="zh-CN" altLang="en-US" sz="1500" dirty="0">
                <a:latin typeface="Times New Roman" panose="02020603050405020304" pitchFamily="18" charset="0"/>
                <a:ea typeface="宋体" panose="02010600030101010101" pitchFamily="2" charset="-122"/>
              </a:rPr>
              <a:t> </a:t>
            </a:r>
            <a:endParaRPr lang="zh-CN" altLang="en-US" b="0" dirty="0">
              <a:latin typeface="Times New Roman" panose="02020603050405020304" pitchFamily="18" charset="0"/>
              <a:ea typeface="宋体" panose="02010600030101010101" pitchFamily="2" charset="-122"/>
            </a:endParaRPr>
          </a:p>
          <a:p>
            <a:pPr indent="361950" eaLnBrk="0" hangingPunct="0"/>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62466" name="Rectangle 154"/>
          <p:cNvSpPr/>
          <p:nvPr/>
        </p:nvSpPr>
        <p:spPr>
          <a:xfrm>
            <a:off x="1447800" y="304800"/>
            <a:ext cx="6934200" cy="457200"/>
          </a:xfrm>
          <a:prstGeom prst="rect">
            <a:avLst/>
          </a:prstGeom>
          <a:noFill/>
          <a:ln w="9525">
            <a:noFill/>
          </a:ln>
        </p:spPr>
        <p:txBody>
          <a:bodyPr anchor="t">
            <a:spAutoFit/>
          </a:bodyPr>
          <a:lstStyle/>
          <a:p>
            <a:pPr algn="just"/>
            <a:r>
              <a:rPr lang="zh-CN" altLang="en-US" sz="2400" dirty="0">
                <a:solidFill>
                  <a:schemeClr val="tx1"/>
                </a:solidFill>
                <a:latin typeface="Times New Roman" panose="02020603050405020304" pitchFamily="18" charset="0"/>
                <a:ea typeface="黑体" panose="02010609060101010101" pitchFamily="2" charset="-122"/>
              </a:rPr>
              <a:t>      </a:t>
            </a: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62467" name="Rectangle 156"/>
          <p:cNvSpPr/>
          <p:nvPr/>
        </p:nvSpPr>
        <p:spPr>
          <a:xfrm>
            <a:off x="1619250" y="692150"/>
            <a:ext cx="7273925" cy="5262979"/>
          </a:xfrm>
          <a:prstGeom prst="rect">
            <a:avLst/>
          </a:prstGeom>
          <a:noFill/>
          <a:ln w="9525">
            <a:noFill/>
          </a:ln>
        </p:spPr>
        <p:txBody>
          <a:bodyPr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食源性中毒的病死率较食源性感染高</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食品中所含毒素的检测要比食品中致病菌检测更有意</a:t>
            </a:r>
            <a:r>
              <a:rPr lang="zh-CN" altLang="en-US" sz="3200" dirty="0" smtClean="0">
                <a:solidFill>
                  <a:schemeClr val="tx1"/>
                </a:solidFill>
                <a:latin typeface="Times New Roman" panose="02020603050405020304" pitchFamily="18" charset="0"/>
                <a:ea typeface="宋体" panose="02010600030101010101" pitchFamily="2" charset="-122"/>
              </a:rPr>
              <a:t>义。</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产毒菌株可以污染食品，并不一定产毒。食品中如存在产毒菌株并不意味着该食品具有危害</a:t>
            </a:r>
            <a:r>
              <a:rPr lang="zh-CN" altLang="en-US" sz="2400" dirty="0">
                <a:solidFill>
                  <a:schemeClr val="tx1"/>
                </a:solidFill>
                <a:latin typeface="Times New Roman" panose="02020603050405020304" pitchFamily="18" charset="0"/>
                <a:ea typeface="宋体" panose="02010600030101010101" pitchFamily="2" charset="-122"/>
              </a:rPr>
              <a:t>。</a:t>
            </a:r>
            <a:endParaRPr lang="en-US" altLang="zh-CN"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食品中的产毒菌株已灭活，但其所产毒素还存在，食用仍然可以引起发病。</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p:nvPr/>
        </p:nvSpPr>
        <p:spPr>
          <a:xfrm>
            <a:off x="1524000" y="981075"/>
            <a:ext cx="7224713" cy="4965700"/>
          </a:xfrm>
          <a:prstGeom prst="rect">
            <a:avLst/>
          </a:prstGeom>
          <a:noFill/>
          <a:ln w="9525">
            <a:noFill/>
          </a:ln>
        </p:spPr>
        <p:txBody>
          <a:bodyPr anchor="t">
            <a:spAutoFit/>
          </a:bodyPr>
          <a:lstStyle/>
          <a:p>
            <a:pPr indent="389255"/>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毒素检测要比致病菌的检测费用</a:t>
            </a:r>
            <a:endParaRPr lang="zh-CN" altLang="en-US" sz="3200" dirty="0">
              <a:solidFill>
                <a:schemeClr val="tx1"/>
              </a:solidFill>
              <a:latin typeface="Times New Roman" panose="02020603050405020304" pitchFamily="18" charset="0"/>
              <a:ea typeface="宋体" panose="02010600030101010101" pitchFamily="2" charset="-122"/>
            </a:endParaRPr>
          </a:p>
          <a:p>
            <a:pPr indent="389255"/>
            <a:r>
              <a:rPr lang="zh-CN" altLang="en-US" sz="3200" dirty="0">
                <a:solidFill>
                  <a:schemeClr val="tx1"/>
                </a:solidFill>
                <a:latin typeface="Times New Roman" panose="02020603050405020304" pitchFamily="18" charset="0"/>
                <a:ea typeface="宋体" panose="02010600030101010101" pitchFamily="2" charset="-122"/>
              </a:rPr>
              <a:t>更高，技术难度也较大。目前，许</a:t>
            </a:r>
            <a:endParaRPr lang="zh-CN" altLang="en-US" sz="3200" dirty="0">
              <a:solidFill>
                <a:schemeClr val="tx1"/>
              </a:solidFill>
              <a:latin typeface="Times New Roman" panose="02020603050405020304" pitchFamily="18" charset="0"/>
              <a:ea typeface="宋体" panose="02010600030101010101" pitchFamily="2" charset="-122"/>
            </a:endParaRPr>
          </a:p>
          <a:p>
            <a:pPr indent="389255"/>
            <a:r>
              <a:rPr lang="zh-CN" altLang="en-US" sz="3200" dirty="0">
                <a:solidFill>
                  <a:schemeClr val="tx1"/>
                </a:solidFill>
                <a:latin typeface="Times New Roman" panose="02020603050405020304" pitchFamily="18" charset="0"/>
                <a:ea typeface="宋体" panose="02010600030101010101" pitchFamily="2" charset="-122"/>
              </a:rPr>
              <a:t>多新的分子检测技术正在被越来越</a:t>
            </a:r>
            <a:endParaRPr lang="zh-CN" altLang="en-US" sz="3200" dirty="0">
              <a:solidFill>
                <a:schemeClr val="tx1"/>
              </a:solidFill>
              <a:latin typeface="Times New Roman" panose="02020603050405020304" pitchFamily="18" charset="0"/>
              <a:ea typeface="宋体" panose="02010600030101010101" pitchFamily="2" charset="-122"/>
            </a:endParaRPr>
          </a:p>
          <a:p>
            <a:pPr indent="389255"/>
            <a:r>
              <a:rPr lang="zh-CN" altLang="en-US" sz="3200" dirty="0">
                <a:solidFill>
                  <a:schemeClr val="tx1"/>
                </a:solidFill>
                <a:latin typeface="Times New Roman" panose="02020603050405020304" pitchFamily="18" charset="0"/>
                <a:ea typeface="宋体" panose="02010600030101010101" pitchFamily="2" charset="-122"/>
              </a:rPr>
              <a:t>多地替代传统使用的生物学检测方</a:t>
            </a:r>
            <a:endParaRPr lang="zh-CN" altLang="en-US" sz="3200" dirty="0">
              <a:solidFill>
                <a:schemeClr val="tx1"/>
              </a:solidFill>
              <a:latin typeface="Times New Roman" panose="02020603050405020304" pitchFamily="18" charset="0"/>
              <a:ea typeface="宋体" panose="02010600030101010101" pitchFamily="2" charset="-122"/>
            </a:endParaRPr>
          </a:p>
          <a:p>
            <a:pPr indent="389255"/>
            <a:r>
              <a:rPr lang="zh-CN" altLang="en-US" sz="3200" dirty="0">
                <a:solidFill>
                  <a:schemeClr val="tx1"/>
                </a:solidFill>
                <a:latin typeface="Times New Roman" panose="02020603050405020304" pitchFamily="18" charset="0"/>
                <a:ea typeface="宋体" panose="02010600030101010101" pitchFamily="2" charset="-122"/>
              </a:rPr>
              <a:t>法。</a:t>
            </a:r>
            <a:endParaRPr lang="zh-CN" altLang="en-US" sz="3200" dirty="0">
              <a:solidFill>
                <a:schemeClr val="tx1"/>
              </a:solidFill>
              <a:latin typeface="Times New Roman" panose="02020603050405020304" pitchFamily="18" charset="0"/>
              <a:ea typeface="宋体" panose="02010600030101010101" pitchFamily="2" charset="-122"/>
            </a:endParaRPr>
          </a:p>
          <a:p>
            <a:pPr indent="389255"/>
            <a:endParaRPr lang="zh-CN" altLang="en-US" sz="3200" b="0" dirty="0">
              <a:solidFill>
                <a:schemeClr val="tx1"/>
              </a:solidFill>
              <a:latin typeface="Times New Roman" panose="02020603050405020304" pitchFamily="18" charset="0"/>
              <a:ea typeface="宋体" panose="02010600030101010101" pitchFamily="2" charset="-122"/>
            </a:endParaRPr>
          </a:p>
          <a:p>
            <a:pPr indent="389255"/>
            <a:r>
              <a:rPr lang="zh-CN" altLang="en-US" sz="2400" b="0" dirty="0">
                <a:solidFill>
                  <a:schemeClr val="tx1"/>
                </a:solidFill>
                <a:latin typeface="Times New Roman" panose="02020603050405020304" pitchFamily="18" charset="0"/>
                <a:ea typeface="宋体" panose="02010600030101010101" pitchFamily="2" charset="-122"/>
              </a:rPr>
              <a:t>●</a:t>
            </a:r>
            <a:r>
              <a:rPr lang="zh-CN" altLang="en-US" sz="32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如果尚无食品中某种毒素的检测</a:t>
            </a:r>
            <a:endParaRPr lang="zh-CN" altLang="en-US" sz="3200" dirty="0">
              <a:solidFill>
                <a:schemeClr val="tx1"/>
              </a:solidFill>
              <a:latin typeface="Times New Roman" panose="02020603050405020304" pitchFamily="18" charset="0"/>
              <a:ea typeface="宋体" panose="02010600030101010101" pitchFamily="2" charset="-122"/>
            </a:endParaRPr>
          </a:p>
          <a:p>
            <a:pPr indent="389255"/>
            <a:r>
              <a:rPr lang="zh-CN" altLang="en-US" sz="3200" dirty="0">
                <a:solidFill>
                  <a:schemeClr val="tx1"/>
                </a:solidFill>
                <a:latin typeface="Times New Roman" panose="02020603050405020304" pitchFamily="18" charset="0"/>
                <a:ea typeface="宋体" panose="02010600030101010101" pitchFamily="2" charset="-122"/>
              </a:rPr>
              <a:t>方法，但在食品中检出了大量的某种</a:t>
            </a:r>
            <a:endParaRPr lang="zh-CN" altLang="en-US" sz="3200" dirty="0">
              <a:solidFill>
                <a:schemeClr val="tx1"/>
              </a:solidFill>
              <a:latin typeface="Times New Roman" panose="02020603050405020304" pitchFamily="18" charset="0"/>
              <a:ea typeface="宋体" panose="02010600030101010101" pitchFamily="2" charset="-122"/>
            </a:endParaRPr>
          </a:p>
          <a:p>
            <a:pPr indent="389255"/>
            <a:r>
              <a:rPr lang="zh-CN" altLang="en-US" sz="3200" dirty="0">
                <a:solidFill>
                  <a:schemeClr val="tx1"/>
                </a:solidFill>
                <a:latin typeface="Times New Roman" panose="02020603050405020304" pitchFamily="18" charset="0"/>
                <a:ea typeface="宋体" panose="02010600030101010101" pitchFamily="2" charset="-122"/>
              </a:rPr>
              <a:t>产毒菌株，可以作为存在该病原菌所</a:t>
            </a:r>
            <a:endParaRPr lang="zh-CN" altLang="en-US" sz="3200" dirty="0">
              <a:solidFill>
                <a:schemeClr val="tx1"/>
              </a:solidFill>
              <a:latin typeface="Times New Roman" panose="02020603050405020304" pitchFamily="18" charset="0"/>
              <a:ea typeface="宋体" panose="02010600030101010101" pitchFamily="2" charset="-122"/>
            </a:endParaRPr>
          </a:p>
          <a:p>
            <a:pPr indent="389255"/>
            <a:r>
              <a:rPr lang="zh-CN" altLang="en-US" sz="3200" dirty="0">
                <a:solidFill>
                  <a:schemeClr val="tx1"/>
                </a:solidFill>
                <a:latin typeface="Times New Roman" panose="02020603050405020304" pitchFamily="18" charset="0"/>
                <a:ea typeface="宋体" panose="02010600030101010101" pitchFamily="2" charset="-122"/>
              </a:rPr>
              <a:t>产毒素的关联性依据。</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p:nvPr/>
        </p:nvSpPr>
        <p:spPr>
          <a:xfrm>
            <a:off x="1475656" y="404664"/>
            <a:ext cx="7200800" cy="5505599"/>
          </a:xfrm>
          <a:prstGeom prst="rect">
            <a:avLst/>
          </a:prstGeom>
          <a:noFill/>
          <a:ln w="9525">
            <a:noFill/>
          </a:ln>
        </p:spPr>
        <p:txBody>
          <a:bodyPr wrap="square"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（三）食品从业人员中病原携带者的卫</a:t>
            </a:r>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3200" dirty="0">
                <a:solidFill>
                  <a:schemeClr val="tx1"/>
                </a:solidFill>
                <a:latin typeface="Times New Roman" panose="02020603050405020304" pitchFamily="18" charset="0"/>
                <a:ea typeface="宋体" panose="02010600030101010101" pitchFamily="2" charset="-122"/>
              </a:rPr>
              <a:t>            生学意义</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病原携带者可能是处在某种感染性疾病潜伏期的病人。潜伏期的病人在发病前可以排出病原体。</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3200" dirty="0">
              <a:solidFill>
                <a:schemeClr val="tx1"/>
              </a:solidFill>
              <a:latin typeface="Times New Roman" panose="02020603050405020304" pitchFamily="18" charset="0"/>
              <a:ea typeface="宋体" panose="02010600030101010101" pitchFamily="2" charset="-122"/>
            </a:endParaRPr>
          </a:p>
          <a:p>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健康带菌者系食用污染食品或被感染后未出现明显的发病症状，而处于亚临床感染或轻度感染的人。在不知不觉中可以排出病原体并传播给其他人。</a:t>
            </a:r>
            <a:endParaRPr lang="zh-CN" altLang="en-US" sz="32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p:nvPr/>
        </p:nvSpPr>
        <p:spPr>
          <a:xfrm>
            <a:off x="1676400" y="762000"/>
            <a:ext cx="7086600" cy="946150"/>
          </a:xfrm>
          <a:prstGeom prst="rect">
            <a:avLst/>
          </a:prstGeom>
          <a:noFill/>
          <a:ln w="9525">
            <a:noFill/>
          </a:ln>
        </p:spPr>
        <p:txBody>
          <a:bodyPr anchor="t">
            <a:spAutoFit/>
          </a:bodyPr>
          <a:lstStyle/>
          <a:p>
            <a:pPr algn="just"/>
            <a:endParaRPr lang="zh-CN" altLang="en-US" sz="2800" dirty="0">
              <a:solidFill>
                <a:schemeClr val="tx1"/>
              </a:solidFill>
              <a:latin typeface="Times New Roman" panose="02020603050405020304" pitchFamily="18" charset="0"/>
              <a:ea typeface="宋体" panose="02010600030101010101" pitchFamily="2" charset="-122"/>
            </a:endParaRPr>
          </a:p>
          <a:p>
            <a:pPr algn="just"/>
            <a:endParaRPr lang="zh-CN" altLang="en-US" sz="2800" dirty="0">
              <a:solidFill>
                <a:schemeClr val="tx1"/>
              </a:solidFill>
              <a:latin typeface="Times New Roman" panose="02020603050405020304" pitchFamily="18" charset="0"/>
              <a:ea typeface="宋体" panose="02010600030101010101" pitchFamily="2" charset="-122"/>
            </a:endParaRPr>
          </a:p>
        </p:txBody>
      </p:sp>
      <p:sp>
        <p:nvSpPr>
          <p:cNvPr id="65538" name="Rectangle 3"/>
          <p:cNvSpPr/>
          <p:nvPr/>
        </p:nvSpPr>
        <p:spPr>
          <a:xfrm>
            <a:off x="1547813" y="1412875"/>
            <a:ext cx="6911975" cy="4524375"/>
          </a:xfrm>
          <a:prstGeom prst="rect">
            <a:avLst/>
          </a:prstGeom>
          <a:noFill/>
          <a:ln w="9525">
            <a:noFill/>
          </a:ln>
        </p:spPr>
        <p:txBody>
          <a:bodyPr anchor="t">
            <a:spAutoFit/>
          </a:bodyPr>
          <a:lstStyle/>
          <a:p>
            <a:pPr indent="266700"/>
            <a:r>
              <a:rPr lang="zh-CN" altLang="en-US" sz="2400" b="0" dirty="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宋体" panose="02010600030101010101" pitchFamily="2" charset="-122"/>
                <a:ea typeface="宋体" panose="02010600030101010101" pitchFamily="2" charset="-122"/>
              </a:rPr>
              <a:t>病原携带者可能是某种感染性疾</a:t>
            </a:r>
            <a:endParaRPr lang="zh-CN" altLang="en-US" sz="3200" dirty="0">
              <a:solidFill>
                <a:schemeClr val="tx1"/>
              </a:solidFill>
              <a:latin typeface="宋体" panose="02010600030101010101" pitchFamily="2" charset="-122"/>
              <a:ea typeface="宋体" panose="02010600030101010101" pitchFamily="2" charset="-122"/>
            </a:endParaRPr>
          </a:p>
          <a:p>
            <a:pPr indent="266700"/>
            <a:r>
              <a:rPr lang="zh-CN" altLang="en-US" sz="3200" dirty="0">
                <a:solidFill>
                  <a:schemeClr val="tx1"/>
                </a:solidFill>
                <a:latin typeface="宋体" panose="02010600030101010101" pitchFamily="2" charset="-122"/>
                <a:ea typeface="宋体" panose="02010600030101010101" pitchFamily="2" charset="-122"/>
              </a:rPr>
              <a:t>病恢复期的病人。有些疾病病人在</a:t>
            </a:r>
            <a:endParaRPr lang="zh-CN" altLang="en-US" sz="3200" dirty="0">
              <a:solidFill>
                <a:schemeClr val="tx1"/>
              </a:solidFill>
              <a:latin typeface="宋体" panose="02010600030101010101" pitchFamily="2" charset="-122"/>
              <a:ea typeface="宋体" panose="02010600030101010101" pitchFamily="2" charset="-122"/>
            </a:endParaRPr>
          </a:p>
          <a:p>
            <a:pPr indent="266700"/>
            <a:r>
              <a:rPr lang="zh-CN" altLang="en-US" sz="3200" dirty="0">
                <a:solidFill>
                  <a:schemeClr val="tx1"/>
                </a:solidFill>
                <a:latin typeface="宋体" panose="02010600030101010101" pitchFamily="2" charset="-122"/>
                <a:ea typeface="宋体" panose="02010600030101010101" pitchFamily="2" charset="-122"/>
              </a:rPr>
              <a:t>发病症状消失</a:t>
            </a:r>
            <a:r>
              <a:rPr lang="zh-CN" altLang="en-US" sz="3200" dirty="0" smtClean="0">
                <a:solidFill>
                  <a:schemeClr val="tx1"/>
                </a:solidFill>
                <a:latin typeface="宋体" panose="02010600030101010101" pitchFamily="2" charset="-122"/>
                <a:ea typeface="宋体" panose="02010600030101010101" pitchFamily="2" charset="-122"/>
              </a:rPr>
              <a:t>后</a:t>
            </a:r>
            <a:r>
              <a:rPr lang="en-US" altLang="zh-CN" sz="3200" dirty="0" smtClean="0">
                <a:solidFill>
                  <a:schemeClr val="tx1"/>
                </a:solidFill>
                <a:ea typeface="宋体" panose="02010600030101010101" pitchFamily="2" charset="-122"/>
                <a:cs typeface="Times New Roman" panose="02020603050405020304" pitchFamily="18" charset="0"/>
              </a:rPr>
              <a:t>24</a:t>
            </a:r>
            <a:r>
              <a:rPr lang="zh-CN" altLang="en-US" sz="3200" dirty="0">
                <a:solidFill>
                  <a:schemeClr val="tx1"/>
                </a:solidFill>
                <a:ea typeface="宋体" panose="02010600030101010101" pitchFamily="2" charset="-122"/>
                <a:cs typeface="Times New Roman" panose="02020603050405020304" pitchFamily="18" charset="0"/>
              </a:rPr>
              <a:t>～</a:t>
            </a:r>
            <a:r>
              <a:rPr lang="en-US" altLang="zh-CN" sz="3200" dirty="0">
                <a:solidFill>
                  <a:schemeClr val="tx1"/>
                </a:solidFill>
                <a:ea typeface="宋体" panose="02010600030101010101" pitchFamily="2" charset="-122"/>
                <a:cs typeface="Times New Roman" panose="02020603050405020304" pitchFamily="18" charset="0"/>
              </a:rPr>
              <a:t>48</a:t>
            </a:r>
            <a:r>
              <a:rPr lang="zh-CN" altLang="en-US" sz="3200" dirty="0">
                <a:solidFill>
                  <a:schemeClr val="tx1"/>
                </a:solidFill>
                <a:latin typeface="宋体" panose="02010600030101010101" pitchFamily="2" charset="-122"/>
                <a:ea typeface="宋体" panose="02010600030101010101" pitchFamily="2" charset="-122"/>
              </a:rPr>
              <a:t>小时内仍然</a:t>
            </a:r>
            <a:endParaRPr lang="zh-CN" altLang="en-US" sz="3200" dirty="0">
              <a:solidFill>
                <a:schemeClr val="tx1"/>
              </a:solidFill>
              <a:latin typeface="宋体" panose="02010600030101010101" pitchFamily="2" charset="-122"/>
              <a:ea typeface="宋体" panose="02010600030101010101" pitchFamily="2" charset="-122"/>
            </a:endParaRPr>
          </a:p>
          <a:p>
            <a:pPr indent="266700"/>
            <a:r>
              <a:rPr lang="zh-CN" altLang="en-US" sz="3200" dirty="0">
                <a:solidFill>
                  <a:schemeClr val="tx1"/>
                </a:solidFill>
                <a:latin typeface="宋体" panose="02010600030101010101" pitchFamily="2" charset="-122"/>
                <a:ea typeface="宋体" panose="02010600030101010101" pitchFamily="2" charset="-122"/>
              </a:rPr>
              <a:t>可以从粪便中排出病原体。如各种  </a:t>
            </a:r>
            <a:endParaRPr lang="en-US" altLang="zh-CN" sz="3200" dirty="0">
              <a:solidFill>
                <a:schemeClr val="tx1"/>
              </a:solidFill>
              <a:latin typeface="宋体" panose="02010600030101010101" pitchFamily="2" charset="-122"/>
              <a:ea typeface="宋体" panose="02010600030101010101" pitchFamily="2" charset="-122"/>
            </a:endParaRPr>
          </a:p>
          <a:p>
            <a:pPr indent="266700"/>
            <a:r>
              <a:rPr lang="zh-CN" altLang="en-US" sz="3200" dirty="0">
                <a:solidFill>
                  <a:schemeClr val="tx1"/>
                </a:solidFill>
                <a:latin typeface="宋体" panose="02010600030101010101" pitchFamily="2" charset="-122"/>
                <a:ea typeface="宋体" panose="02010600030101010101" pitchFamily="2" charset="-122"/>
              </a:rPr>
              <a:t>肠道病毒、沙门菌和志贺菌等病原</a:t>
            </a:r>
            <a:endParaRPr lang="en-US" altLang="zh-CN" sz="3200" dirty="0">
              <a:solidFill>
                <a:schemeClr val="tx1"/>
              </a:solidFill>
              <a:latin typeface="宋体" panose="02010600030101010101" pitchFamily="2" charset="-122"/>
              <a:ea typeface="宋体" panose="02010600030101010101" pitchFamily="2" charset="-122"/>
            </a:endParaRPr>
          </a:p>
          <a:p>
            <a:pPr indent="266700"/>
            <a:r>
              <a:rPr lang="zh-CN" altLang="en-US" sz="3200" dirty="0">
                <a:solidFill>
                  <a:schemeClr val="tx1"/>
                </a:solidFill>
                <a:latin typeface="宋体" panose="02010600030101010101" pitchFamily="2" charset="-122"/>
                <a:ea typeface="宋体" panose="02010600030101010101" pitchFamily="2" charset="-122"/>
              </a:rPr>
              <a:t>体都有类似情况。</a:t>
            </a:r>
            <a:r>
              <a:rPr lang="zh-CN" altLang="en-US" sz="3200" dirty="0">
                <a:solidFill>
                  <a:schemeClr val="tx1"/>
                </a:solidFill>
                <a:ea typeface="宋体" panose="02010600030101010101" pitchFamily="2" charset="-122"/>
                <a:cs typeface="Times New Roman" panose="02020603050405020304" pitchFamily="18" charset="0"/>
              </a:rPr>
              <a:t>约</a:t>
            </a:r>
            <a:r>
              <a:rPr lang="zh-CN" altLang="en-US" sz="3200" dirty="0" smtClean="0">
                <a:solidFill>
                  <a:schemeClr val="tx1"/>
                </a:solidFill>
                <a:ea typeface="宋体" panose="02010600030101010101" pitchFamily="2" charset="-122"/>
                <a:cs typeface="Times New Roman" panose="02020603050405020304" pitchFamily="18" charset="0"/>
              </a:rPr>
              <a:t>有</a:t>
            </a:r>
            <a:r>
              <a:rPr lang="en-US" altLang="zh-CN" sz="3200" dirty="0" smtClean="0">
                <a:solidFill>
                  <a:schemeClr val="tx1"/>
                </a:solidFill>
                <a:ea typeface="宋体" panose="02010600030101010101" pitchFamily="2" charset="-122"/>
                <a:cs typeface="Times New Roman" panose="02020603050405020304" pitchFamily="18" charset="0"/>
              </a:rPr>
              <a:t>1</a:t>
            </a:r>
            <a:r>
              <a:rPr lang="zh-CN" altLang="en-US" sz="3200" dirty="0" smtClean="0">
                <a:solidFill>
                  <a:schemeClr val="tx1"/>
                </a:solidFill>
                <a:ea typeface="宋体" panose="02010600030101010101" pitchFamily="2" charset="-122"/>
                <a:cs typeface="Times New Roman" panose="02020603050405020304" pitchFamily="18" charset="0"/>
              </a:rPr>
              <a:t>％</a:t>
            </a:r>
            <a:r>
              <a:rPr lang="zh-CN" altLang="en-US" sz="3200" dirty="0">
                <a:solidFill>
                  <a:schemeClr val="tx1"/>
                </a:solidFill>
                <a:ea typeface="宋体" panose="02010600030101010101" pitchFamily="2" charset="-122"/>
                <a:cs typeface="Times New Roman" panose="02020603050405020304" pitchFamily="18" charset="0"/>
              </a:rPr>
              <a:t>的</a:t>
            </a:r>
            <a:r>
              <a:rPr lang="zh-CN" altLang="en-US" sz="3200" dirty="0">
                <a:solidFill>
                  <a:schemeClr val="tx1"/>
                </a:solidFill>
                <a:latin typeface="宋体" panose="02010600030101010101" pitchFamily="2" charset="-122"/>
                <a:ea typeface="宋体" panose="02010600030101010101" pitchFamily="2" charset="-122"/>
              </a:rPr>
              <a:t>沙门菌</a:t>
            </a:r>
            <a:endParaRPr lang="en-US" altLang="zh-CN" sz="3200" dirty="0">
              <a:solidFill>
                <a:schemeClr val="tx1"/>
              </a:solidFill>
              <a:latin typeface="宋体" panose="02010600030101010101" pitchFamily="2" charset="-122"/>
              <a:ea typeface="宋体" panose="02010600030101010101" pitchFamily="2" charset="-122"/>
            </a:endParaRPr>
          </a:p>
          <a:p>
            <a:pPr indent="266700"/>
            <a:r>
              <a:rPr lang="zh-CN" altLang="en-US" sz="3200" dirty="0">
                <a:solidFill>
                  <a:schemeClr val="tx1"/>
                </a:solidFill>
                <a:latin typeface="宋体" panose="02010600030101010101" pitchFamily="2" charset="-122"/>
                <a:ea typeface="宋体" panose="02010600030101010101" pitchFamily="2" charset="-122"/>
              </a:rPr>
              <a:t>病病人可持续</a:t>
            </a:r>
            <a:r>
              <a:rPr lang="en-US" altLang="zh-CN" sz="3200" dirty="0">
                <a:solidFill>
                  <a:schemeClr val="tx1"/>
                </a:solidFill>
                <a:latin typeface="宋体" panose="02010600030101010101" pitchFamily="2" charset="-122"/>
                <a:ea typeface="宋体" panose="02010600030101010101" pitchFamily="2" charset="-122"/>
              </a:rPr>
              <a:t>1</a:t>
            </a:r>
            <a:r>
              <a:rPr lang="zh-CN" altLang="en-US" sz="3200" dirty="0">
                <a:solidFill>
                  <a:schemeClr val="tx1"/>
                </a:solidFill>
                <a:latin typeface="宋体" panose="02010600030101010101" pitchFamily="2" charset="-122"/>
                <a:ea typeface="宋体" panose="02010600030101010101" pitchFamily="2" charset="-122"/>
              </a:rPr>
              <a:t>年从粪便中排出病原</a:t>
            </a:r>
            <a:endParaRPr lang="en-US" altLang="zh-CN" sz="3200" dirty="0">
              <a:solidFill>
                <a:schemeClr val="tx1"/>
              </a:solidFill>
              <a:latin typeface="宋体" panose="02010600030101010101" pitchFamily="2" charset="-122"/>
              <a:ea typeface="宋体" panose="02010600030101010101" pitchFamily="2" charset="-122"/>
            </a:endParaRPr>
          </a:p>
          <a:p>
            <a:pPr indent="266700"/>
            <a:r>
              <a:rPr lang="zh-CN" altLang="en-US" sz="3200" dirty="0">
                <a:solidFill>
                  <a:schemeClr val="tx1"/>
                </a:solidFill>
                <a:latin typeface="宋体" panose="02010600030101010101" pitchFamily="2" charset="-122"/>
                <a:ea typeface="宋体" panose="02010600030101010101" pitchFamily="2" charset="-122"/>
              </a:rPr>
              <a:t>体。</a:t>
            </a:r>
            <a:endParaRPr lang="zh-CN" altLang="en-US" sz="3200" dirty="0">
              <a:solidFill>
                <a:schemeClr val="tx1"/>
              </a:solidFill>
              <a:latin typeface="宋体" panose="02010600030101010101" pitchFamily="2" charset="-122"/>
              <a:ea typeface="宋体" panose="02010600030101010101" pitchFamily="2" charset="-122"/>
            </a:endParaRPr>
          </a:p>
          <a:p>
            <a:pPr indent="266700" eaLnBrk="0" hangingPunct="0"/>
            <a:endParaRPr lang="zh-CN" altLang="en-US" sz="32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p:nvPr/>
        </p:nvSpPr>
        <p:spPr>
          <a:xfrm>
            <a:off x="1763713" y="2276475"/>
            <a:ext cx="6337300" cy="1311275"/>
          </a:xfrm>
          <a:prstGeom prst="rect">
            <a:avLst/>
          </a:prstGeom>
          <a:noFill/>
          <a:ln w="9525">
            <a:noFill/>
          </a:ln>
        </p:spPr>
        <p:txBody>
          <a:bodyPr anchor="t">
            <a:spAutoFit/>
          </a:bodyPr>
          <a:lstStyle/>
          <a:p>
            <a:pPr algn="just"/>
            <a:r>
              <a:rPr lang="zh-CN" altLang="en-US" sz="4000" dirty="0">
                <a:solidFill>
                  <a:schemeClr val="tx1"/>
                </a:solidFill>
                <a:latin typeface="华文新魏" panose="02010800040101010101" pitchFamily="2" charset="-122"/>
                <a:ea typeface="华文新魏" panose="02010800040101010101" pitchFamily="2" charset="-122"/>
              </a:rPr>
              <a:t>六、细菌性食物中毒和化学</a:t>
            </a:r>
            <a:endParaRPr lang="zh-CN" altLang="en-US" sz="4000" dirty="0">
              <a:solidFill>
                <a:schemeClr val="tx1"/>
              </a:solidFill>
              <a:latin typeface="华文新魏" panose="02010800040101010101" pitchFamily="2" charset="-122"/>
              <a:ea typeface="华文新魏" panose="02010800040101010101" pitchFamily="2" charset="-122"/>
            </a:endParaRPr>
          </a:p>
          <a:p>
            <a:pPr algn="just"/>
            <a:r>
              <a:rPr lang="zh-CN" altLang="en-US" sz="4000" dirty="0">
                <a:solidFill>
                  <a:schemeClr val="tx1"/>
                </a:solidFill>
                <a:latin typeface="华文新魏" panose="02010800040101010101" pitchFamily="2" charset="-122"/>
                <a:ea typeface="华文新魏" panose="02010800040101010101" pitchFamily="2" charset="-122"/>
              </a:rPr>
              <a:t>    性食物中毒的特点</a:t>
            </a:r>
            <a:r>
              <a:rPr lang="zh-CN" altLang="en-US" sz="4000" b="0" dirty="0">
                <a:solidFill>
                  <a:schemeClr val="tx1"/>
                </a:solidFill>
                <a:latin typeface="华文新魏" panose="02010800040101010101" pitchFamily="2" charset="-122"/>
                <a:ea typeface="华文新魏" panose="02010800040101010101" pitchFamily="2" charset="-122"/>
              </a:rPr>
              <a:t> </a:t>
            </a:r>
            <a:endParaRPr lang="zh-CN" altLang="en-US" sz="4000" b="0" dirty="0">
              <a:solidFill>
                <a:schemeClr val="tx1"/>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8"/>
          <p:cNvSpPr/>
          <p:nvPr/>
        </p:nvSpPr>
        <p:spPr>
          <a:xfrm>
            <a:off x="2411413" y="488950"/>
            <a:ext cx="5154612" cy="457200"/>
          </a:xfrm>
          <a:prstGeom prst="rect">
            <a:avLst/>
          </a:prstGeom>
          <a:noFill/>
          <a:ln w="9525">
            <a:noFill/>
          </a:ln>
        </p:spPr>
        <p:txBody>
          <a:bodyPr anchor="ctr">
            <a:spAutoFit/>
          </a:bodyPr>
          <a:lstStyle/>
          <a:p>
            <a:pPr algn="ctr"/>
            <a:r>
              <a:rPr lang="zh-CN" altLang="en-US" sz="2400" dirty="0">
                <a:solidFill>
                  <a:schemeClr val="tx1"/>
                </a:solidFill>
                <a:latin typeface="Times New Roman" panose="02020603050405020304" pitchFamily="18" charset="0"/>
                <a:ea typeface="楷体_GB2312" panose="02010609030101010101" pitchFamily="49" charset="-122"/>
              </a:rPr>
              <a:t>细菌性和化学性食物中毒的鉴别表</a:t>
            </a:r>
            <a:endParaRPr lang="zh-CN" altLang="en-US" sz="2400" dirty="0">
              <a:solidFill>
                <a:schemeClr val="tx1"/>
              </a:solidFill>
              <a:latin typeface="Times New Roman" panose="02020603050405020304" pitchFamily="18" charset="0"/>
              <a:ea typeface="宋体" panose="02010600030101010101" pitchFamily="2" charset="-122"/>
            </a:endParaRPr>
          </a:p>
        </p:txBody>
      </p:sp>
      <p:graphicFrame>
        <p:nvGraphicFramePr>
          <p:cNvPr id="185512" name="Group 168"/>
          <p:cNvGraphicFramePr>
            <a:graphicFrameLocks noGrp="1"/>
          </p:cNvGraphicFramePr>
          <p:nvPr/>
        </p:nvGraphicFramePr>
        <p:xfrm>
          <a:off x="1476375" y="981075"/>
          <a:ext cx="6954838" cy="4862514"/>
        </p:xfrm>
        <a:graphic>
          <a:graphicData uri="http://schemas.openxmlformats.org/drawingml/2006/table">
            <a:tbl>
              <a:tblPr/>
              <a:tblGrid>
                <a:gridCol w="1150938"/>
                <a:gridCol w="2635250"/>
                <a:gridCol w="3168650"/>
              </a:tblGrid>
              <a:tr h="871451">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0" fontAlgn="base" latinLnBrk="0" hangingPunct="0">
                        <a:lnSpc>
                          <a:spcPct val="100000"/>
                        </a:lnSpc>
                        <a:spcBef>
                          <a:spcPct val="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比较项目</a:t>
                      </a:r>
                      <a:endPar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细菌性食物中毒</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化学性食物中毒</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36">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中毒食物</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动物性食品为主</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无品种差异</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072">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潜伏期</a:t>
                      </a:r>
                      <a:endPar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一般</a:t>
                      </a: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2-24</a:t>
                      </a: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小时，毒素型可</a:t>
                      </a: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0.5-2</a:t>
                      </a: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小时</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数分</a:t>
                      </a: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数小时</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072">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体温</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一般有发热（</a:t>
                      </a: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37.5℃—39℃</a:t>
                      </a: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）（毒素型除外）</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正常</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8747">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胃肠道症状和体征</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腹痛、腹泻为主，伴恶心、呕吐</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剧烈恶心、呕吐为主，可伴有腹痛、腹泻</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3832">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神经、精神症状和体征</a:t>
                      </a:r>
                      <a:endPar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除头痛、头晕外，一般不明显症状体征（肉毒中毒除外）</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明显有头痛、头晕、抽搐、意识模糊，甚至昏迷等症状体征</a:t>
                      </a:r>
                      <a:endPar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752">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病死率</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几乎无死亡病例</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病死率较高</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752">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季节性</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夏秋季为主</a:t>
                      </a:r>
                      <a:endPar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无</a:t>
                      </a:r>
                      <a:endPar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p:nvPr/>
        </p:nvSpPr>
        <p:spPr>
          <a:xfrm>
            <a:off x="1403648" y="836712"/>
            <a:ext cx="7233940" cy="5447645"/>
          </a:xfrm>
          <a:prstGeom prst="rect">
            <a:avLst/>
          </a:prstGeom>
          <a:noFill/>
          <a:ln w="9525">
            <a:noFill/>
          </a:ln>
        </p:spPr>
        <p:txBody>
          <a:bodyPr wrap="square" anchor="t">
            <a:spAutoFit/>
          </a:bodyPr>
          <a:lstStyle/>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2000</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6</a:t>
            </a:r>
            <a:r>
              <a:rPr lang="zh-CN" altLang="en-US" sz="3200" dirty="0">
                <a:solidFill>
                  <a:schemeClr val="tx1"/>
                </a:solidFill>
                <a:latin typeface="Times New Roman" panose="02020603050405020304" pitchFamily="18" charset="0"/>
                <a:ea typeface="宋体" panose="02010600030101010101" pitchFamily="2" charset="-122"/>
              </a:rPr>
              <a:t>～</a:t>
            </a:r>
            <a:r>
              <a:rPr lang="en-US" altLang="zh-CN" sz="3200" dirty="0">
                <a:solidFill>
                  <a:schemeClr val="tx1"/>
                </a:solidFill>
                <a:latin typeface="Times New Roman" panose="02020603050405020304" pitchFamily="18" charset="0"/>
                <a:ea typeface="宋体" panose="02010600030101010101" pitchFamily="2" charset="-122"/>
              </a:rPr>
              <a:t>7</a:t>
            </a:r>
            <a:r>
              <a:rPr lang="zh-CN" altLang="en-US" sz="3200" dirty="0">
                <a:solidFill>
                  <a:schemeClr val="tx1"/>
                </a:solidFill>
                <a:latin typeface="Times New Roman" panose="02020603050405020304" pitchFamily="18" charset="0"/>
                <a:ea typeface="宋体" panose="02010600030101010101" pitchFamily="2" charset="-122"/>
              </a:rPr>
              <a:t>月份，位于日本大阪的雪印公司生产的低脂高钙牛奶被</a:t>
            </a:r>
            <a:r>
              <a:rPr lang="zh-CN" altLang="en-US" sz="3200" dirty="0">
                <a:solidFill>
                  <a:srgbClr val="FF0000"/>
                </a:solidFill>
                <a:latin typeface="Times New Roman" panose="02020603050405020304" pitchFamily="18" charset="0"/>
                <a:ea typeface="宋体" panose="02010600030101010101" pitchFamily="2" charset="-122"/>
              </a:rPr>
              <a:t>金黄色葡萄球菌肠毒素</a:t>
            </a:r>
            <a:r>
              <a:rPr lang="zh-CN" altLang="en-US" sz="3200" dirty="0">
                <a:solidFill>
                  <a:schemeClr val="tx1"/>
                </a:solidFill>
                <a:latin typeface="Times New Roman" panose="02020603050405020304" pitchFamily="18" charset="0"/>
                <a:ea typeface="宋体" panose="02010600030101010101" pitchFamily="2" charset="-122"/>
              </a:rPr>
              <a:t>污染，造成</a:t>
            </a:r>
            <a:r>
              <a:rPr lang="en-US" altLang="zh-CN" sz="3200" dirty="0">
                <a:solidFill>
                  <a:schemeClr val="tx1"/>
                </a:solidFill>
                <a:latin typeface="Times New Roman" panose="02020603050405020304" pitchFamily="18" charset="0"/>
                <a:ea typeface="宋体" panose="02010600030101010101" pitchFamily="2" charset="-122"/>
              </a:rPr>
              <a:t>14 500</a:t>
            </a:r>
            <a:r>
              <a:rPr lang="zh-CN" altLang="en-US" sz="3200" dirty="0">
                <a:solidFill>
                  <a:schemeClr val="tx1"/>
                </a:solidFill>
                <a:latin typeface="Times New Roman" panose="02020603050405020304" pitchFamily="18" charset="0"/>
                <a:ea typeface="宋体" panose="02010600030101010101" pitchFamily="2" charset="-122"/>
              </a:rPr>
              <a:t>多人食物中毒。</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2400" dirty="0">
              <a:solidFill>
                <a:schemeClr val="tx1"/>
              </a:solidFill>
              <a:latin typeface="Times New Roman" panose="02020603050405020304" pitchFamily="18" charset="0"/>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2000</a:t>
            </a:r>
            <a:r>
              <a:rPr lang="zh-CN" altLang="en-US" sz="3200" dirty="0">
                <a:solidFill>
                  <a:schemeClr val="tx1"/>
                </a:solidFill>
                <a:latin typeface="Times New Roman" panose="02020603050405020304" pitchFamily="18" charset="0"/>
                <a:ea typeface="宋体" panose="02010600030101010101" pitchFamily="2" charset="-122"/>
              </a:rPr>
              <a:t>年底至</a:t>
            </a:r>
            <a:r>
              <a:rPr lang="en-US" altLang="zh-CN" sz="3200" dirty="0">
                <a:solidFill>
                  <a:schemeClr val="tx1"/>
                </a:solidFill>
                <a:latin typeface="Times New Roman" panose="02020603050405020304" pitchFamily="18" charset="0"/>
                <a:ea typeface="宋体" panose="02010600030101010101" pitchFamily="2" charset="-122"/>
              </a:rPr>
              <a:t>2001</a:t>
            </a:r>
            <a:r>
              <a:rPr lang="zh-CN" altLang="en-US" sz="3200" dirty="0">
                <a:solidFill>
                  <a:schemeClr val="tx1"/>
                </a:solidFill>
                <a:latin typeface="Times New Roman" panose="02020603050405020304" pitchFamily="18" charset="0"/>
                <a:ea typeface="宋体" panose="02010600030101010101" pitchFamily="2" charset="-122"/>
              </a:rPr>
              <a:t>年初，法国发生</a:t>
            </a:r>
            <a:r>
              <a:rPr lang="zh-CN" altLang="en-US" sz="3200" dirty="0">
                <a:solidFill>
                  <a:srgbClr val="FF0000"/>
                </a:solidFill>
                <a:latin typeface="Times New Roman" panose="02020603050405020304" pitchFamily="18" charset="0"/>
                <a:ea typeface="宋体" panose="02010600030101010101" pitchFamily="2" charset="-122"/>
              </a:rPr>
              <a:t>单增李斯特氏菌</a:t>
            </a:r>
            <a:r>
              <a:rPr lang="zh-CN" altLang="en-US" sz="3200" dirty="0">
                <a:solidFill>
                  <a:schemeClr val="tx1"/>
                </a:solidFill>
                <a:latin typeface="Times New Roman" panose="02020603050405020304" pitchFamily="18" charset="0"/>
                <a:ea typeface="宋体" panose="02010600030101010101" pitchFamily="2" charset="-122"/>
              </a:rPr>
              <a:t>污染肉酱和猪舌头事件，</a:t>
            </a:r>
            <a:r>
              <a:rPr lang="en-US" altLang="zh-CN" sz="3200" dirty="0">
                <a:solidFill>
                  <a:schemeClr val="tx1"/>
                </a:solidFill>
                <a:latin typeface="Times New Roman" panose="02020603050405020304" pitchFamily="18" charset="0"/>
                <a:ea typeface="宋体" panose="02010600030101010101" pitchFamily="2" charset="-122"/>
              </a:rPr>
              <a:t>6</a:t>
            </a:r>
            <a:r>
              <a:rPr lang="zh-CN" altLang="en-US" sz="3200" dirty="0">
                <a:solidFill>
                  <a:schemeClr val="tx1"/>
                </a:solidFill>
                <a:latin typeface="Times New Roman" panose="02020603050405020304" pitchFamily="18" charset="0"/>
                <a:ea typeface="宋体" panose="02010600030101010101" pitchFamily="2" charset="-122"/>
              </a:rPr>
              <a:t>人死亡。</a:t>
            </a:r>
            <a:br>
              <a:rPr lang="zh-CN" altLang="en-US" sz="3200" b="0" dirty="0">
                <a:solidFill>
                  <a:schemeClr val="tx1"/>
                </a:solidFill>
                <a:latin typeface="宋体" panose="02010600030101010101" pitchFamily="2" charset="-122"/>
                <a:ea typeface="宋体" panose="02010600030101010101" pitchFamily="2" charset="-122"/>
              </a:rPr>
            </a:br>
            <a:endParaRPr lang="en-US" altLang="zh-CN" sz="2400" dirty="0">
              <a:solidFill>
                <a:schemeClr val="tx1"/>
              </a:solidFill>
              <a:latin typeface="Times New Roman" panose="02020603050405020304" pitchFamily="18" charset="0"/>
              <a:ea typeface="宋体" panose="02010600030101010101" pitchFamily="2" charset="-122"/>
            </a:endParaRPr>
          </a:p>
          <a:p>
            <a:endParaRPr lang="zh-CN" altLang="en-US" sz="2400" dirty="0">
              <a:solidFill>
                <a:schemeClr val="tx1"/>
              </a:solidFill>
              <a:latin typeface="Times New Roman" panose="02020603050405020304" pitchFamily="18" charset="0"/>
              <a:ea typeface="宋体" panose="02010600030101010101" pitchFamily="2" charset="-122"/>
            </a:endParaRPr>
          </a:p>
          <a:p>
            <a:br>
              <a:rPr lang="zh-CN" altLang="en-US" sz="1000" b="0" dirty="0">
                <a:solidFill>
                  <a:schemeClr val="tx1"/>
                </a:solidFill>
                <a:latin typeface="Times New Roman" panose="02020603050405020304" pitchFamily="18" charset="0"/>
                <a:ea typeface="宋体" panose="02010600030101010101" pitchFamily="2" charset="-122"/>
              </a:rPr>
            </a:br>
            <a:endParaRPr lang="zh-CN" altLang="en-US" sz="10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checke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p:nvPr/>
        </p:nvSpPr>
        <p:spPr>
          <a:xfrm>
            <a:off x="1692275" y="2636838"/>
            <a:ext cx="6994525" cy="701675"/>
          </a:xfrm>
          <a:prstGeom prst="rect">
            <a:avLst/>
          </a:prstGeom>
          <a:noFill/>
          <a:ln w="9525">
            <a:noFill/>
          </a:ln>
        </p:spPr>
        <p:txBody>
          <a:bodyPr anchor="t">
            <a:spAutoFit/>
          </a:bodyPr>
          <a:lstStyle/>
          <a:p>
            <a:r>
              <a:rPr lang="zh-CN" altLang="en-US" sz="4000" dirty="0">
                <a:solidFill>
                  <a:schemeClr val="tx1"/>
                </a:solidFill>
                <a:latin typeface="Times New Roman" panose="02020603050405020304" pitchFamily="18" charset="0"/>
                <a:ea typeface="华文新魏" panose="02010800040101010101" pitchFamily="2" charset="-122"/>
              </a:rPr>
              <a:t>七、细菌性食物中毒的预防</a:t>
            </a:r>
            <a:endParaRPr lang="zh-CN" altLang="en-US" sz="4000" dirty="0">
              <a:solidFill>
                <a:schemeClr val="tx1"/>
              </a:solidFill>
              <a:latin typeface="Times New Roman" panose="02020603050405020304" pitchFamily="18" charset="0"/>
              <a:ea typeface="华文新魏" panose="02010800040101010101" pitchFamily="2" charset="-122"/>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p:nvPr/>
        </p:nvSpPr>
        <p:spPr>
          <a:xfrm>
            <a:off x="1691680" y="764704"/>
            <a:ext cx="6768753" cy="5509200"/>
          </a:xfrm>
          <a:prstGeom prst="rect">
            <a:avLst/>
          </a:prstGeom>
          <a:noFill/>
          <a:ln w="9525">
            <a:noFill/>
          </a:ln>
        </p:spPr>
        <p:txBody>
          <a:bodyPr wrap="square" anchor="t">
            <a:spAutoFit/>
          </a:bodyPr>
          <a:lstStyle/>
          <a:p>
            <a:r>
              <a:rPr lang="zh-CN" altLang="en-US" sz="3200" dirty="0">
                <a:solidFill>
                  <a:schemeClr val="tx1"/>
                </a:solidFill>
                <a:latin typeface="Times New Roman" panose="02020603050405020304" pitchFamily="18" charset="0"/>
                <a:ea typeface="宋体" panose="02010600030101010101" pitchFamily="2" charset="-122"/>
              </a:rPr>
              <a:t>（一）要建立健全食品安全管理制度</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校长（园长）负责制</a:t>
            </a:r>
            <a:endParaRPr lang="en-US" altLang="zh-CN" sz="3200" b="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中小学、幼儿园集中用餐陪餐制度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集中用餐岗位责任制度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配备专（兼）职食品安全管理人员</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和营养健康管理人员</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集中用餐信息公开制度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安全保卫制度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校外供餐管理制度</a:t>
            </a:r>
            <a:r>
              <a:rPr lang="zh-CN" altLang="en-US" sz="3200" dirty="0" smtClean="0">
                <a:solidFill>
                  <a:schemeClr val="tx1"/>
                </a:solidFill>
                <a:latin typeface="+mn-ea"/>
                <a:ea typeface="+mn-ea"/>
              </a:rPr>
              <a:t>和现场</a:t>
            </a:r>
            <a:r>
              <a:rPr lang="zh-CN" altLang="zh-CN" sz="3200" dirty="0" smtClean="0">
                <a:solidFill>
                  <a:schemeClr val="tx1"/>
                </a:solidFill>
                <a:latin typeface="+mn-ea"/>
                <a:ea typeface="+mn-ea"/>
              </a:rPr>
              <a:t>分餐管理</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制度</a:t>
            </a:r>
            <a:endParaRPr lang="en-US" altLang="zh-CN" sz="3200" dirty="0" smtClean="0">
              <a:solidFill>
                <a:schemeClr val="tx1"/>
              </a:solidFill>
              <a:latin typeface="+mn-ea"/>
              <a:ea typeface="+mn-ea"/>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p:nvPr/>
        </p:nvSpPr>
        <p:spPr>
          <a:xfrm>
            <a:off x="1619672" y="980728"/>
            <a:ext cx="6840761" cy="4524315"/>
          </a:xfrm>
          <a:prstGeom prst="rect">
            <a:avLst/>
          </a:prstGeom>
          <a:noFill/>
          <a:ln w="9525">
            <a:noFill/>
          </a:ln>
        </p:spPr>
        <p:txBody>
          <a:bodyPr wrap="square" anchor="t">
            <a:spAutoFit/>
          </a:bodyPr>
          <a:lstStyle/>
          <a:p>
            <a:endParaRPr lang="zh-CN" altLang="en-US" sz="3200" dirty="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smtClean="0">
                <a:solidFill>
                  <a:schemeClr val="tx1"/>
                </a:solidFill>
                <a:latin typeface="+mn-ea"/>
                <a:ea typeface="+mn-ea"/>
              </a:rPr>
              <a:t>食</a:t>
            </a:r>
            <a:r>
              <a:rPr lang="zh-CN" altLang="en-US" sz="3200" dirty="0">
                <a:solidFill>
                  <a:schemeClr val="tx1"/>
                </a:solidFill>
                <a:latin typeface="+mn-ea"/>
                <a:ea typeface="+mn-ea"/>
              </a:rPr>
              <a:t>品安</a:t>
            </a:r>
            <a:r>
              <a:rPr lang="zh-CN" altLang="en-US" sz="3200" dirty="0" smtClean="0">
                <a:solidFill>
                  <a:schemeClr val="tx1"/>
                </a:solidFill>
                <a:latin typeface="+mn-ea"/>
                <a:ea typeface="+mn-ea"/>
              </a:rPr>
              <a:t>全</a:t>
            </a:r>
            <a:r>
              <a:rPr lang="zh-CN" altLang="zh-CN" sz="3200" dirty="0" smtClean="0">
                <a:solidFill>
                  <a:schemeClr val="tx1"/>
                </a:solidFill>
                <a:latin typeface="+mn-ea"/>
                <a:ea typeface="+mn-ea"/>
              </a:rPr>
              <a:t>与营养健康状况</a:t>
            </a:r>
            <a:r>
              <a:rPr lang="zh-CN" altLang="en-US" sz="3200" dirty="0" smtClean="0">
                <a:solidFill>
                  <a:schemeClr val="tx1"/>
                </a:solidFill>
                <a:latin typeface="+mn-ea"/>
                <a:ea typeface="+mn-ea"/>
              </a:rPr>
              <a:t>自</a:t>
            </a:r>
            <a:r>
              <a:rPr lang="zh-CN" altLang="en-US" sz="3200" dirty="0">
                <a:solidFill>
                  <a:schemeClr val="tx1"/>
                </a:solidFill>
                <a:latin typeface="+mn-ea"/>
                <a:ea typeface="+mn-ea"/>
              </a:rPr>
              <a:t>查制</a:t>
            </a:r>
            <a:r>
              <a:rPr lang="zh-CN" altLang="en-US" sz="3200" dirty="0" smtClean="0">
                <a:solidFill>
                  <a:schemeClr val="tx1"/>
                </a:solidFill>
                <a:latin typeface="+mn-ea"/>
                <a:ea typeface="+mn-ea"/>
              </a:rPr>
              <a:t>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en-US" sz="3200" dirty="0" smtClean="0">
                <a:solidFill>
                  <a:schemeClr val="tx1"/>
                </a:solidFill>
                <a:latin typeface="+mn-ea"/>
                <a:ea typeface="+mn-ea"/>
              </a:rPr>
              <a:t>从</a:t>
            </a:r>
            <a:r>
              <a:rPr lang="zh-CN" altLang="en-US" sz="3200" dirty="0">
                <a:solidFill>
                  <a:schemeClr val="tx1"/>
                </a:solidFill>
                <a:latin typeface="+mn-ea"/>
                <a:ea typeface="+mn-ea"/>
              </a:rPr>
              <a:t>业人员健康管理制</a:t>
            </a:r>
            <a:r>
              <a:rPr lang="zh-CN" altLang="en-US" sz="3200" dirty="0" smtClean="0">
                <a:solidFill>
                  <a:schemeClr val="tx1"/>
                </a:solidFill>
                <a:latin typeface="+mn-ea"/>
                <a:ea typeface="+mn-ea"/>
              </a:rPr>
              <a:t>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en-US" sz="3200" dirty="0" smtClean="0">
                <a:solidFill>
                  <a:schemeClr val="tx1"/>
                </a:solidFill>
                <a:latin typeface="+mn-ea"/>
                <a:ea typeface="+mn-ea"/>
              </a:rPr>
              <a:t>从</a:t>
            </a:r>
            <a:r>
              <a:rPr lang="zh-CN" altLang="en-US" sz="3200" dirty="0">
                <a:solidFill>
                  <a:schemeClr val="tx1"/>
                </a:solidFill>
                <a:latin typeface="+mn-ea"/>
                <a:ea typeface="+mn-ea"/>
              </a:rPr>
              <a:t>业人员培</a:t>
            </a:r>
            <a:r>
              <a:rPr lang="zh-CN" altLang="en-US" sz="3200" dirty="0" smtClean="0">
                <a:solidFill>
                  <a:schemeClr val="tx1"/>
                </a:solidFill>
                <a:latin typeface="+mn-ea"/>
                <a:ea typeface="+mn-ea"/>
              </a:rPr>
              <a:t>训制度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en-US" sz="3200" dirty="0" smtClean="0">
                <a:solidFill>
                  <a:schemeClr val="tx1"/>
                </a:solidFill>
                <a:latin typeface="+mn-ea"/>
                <a:ea typeface="+mn-ea"/>
              </a:rPr>
              <a:t>场</a:t>
            </a:r>
            <a:r>
              <a:rPr lang="zh-CN" altLang="en-US" sz="3200" dirty="0">
                <a:solidFill>
                  <a:schemeClr val="tx1"/>
                </a:solidFill>
                <a:latin typeface="+mn-ea"/>
                <a:ea typeface="+mn-ea"/>
              </a:rPr>
              <a:t>所及设施设</a:t>
            </a:r>
            <a:r>
              <a:rPr lang="zh-CN" altLang="en-US" sz="3200" dirty="0" smtClean="0">
                <a:solidFill>
                  <a:schemeClr val="tx1"/>
                </a:solidFill>
                <a:latin typeface="+mn-ea"/>
                <a:ea typeface="+mn-ea"/>
              </a:rPr>
              <a:t>备</a:t>
            </a:r>
            <a:r>
              <a:rPr lang="zh-CN" altLang="zh-CN" sz="3200" dirty="0" smtClean="0">
                <a:solidFill>
                  <a:schemeClr val="tx1"/>
                </a:solidFill>
                <a:latin typeface="+mn-ea"/>
                <a:ea typeface="+mn-ea"/>
              </a:rPr>
              <a:t>（如卫生间、空调</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及通风设施、冰</a:t>
            </a:r>
            <a:r>
              <a:rPr lang="zh-CN" altLang="en-US" sz="3200" dirty="0" smtClean="0">
                <a:solidFill>
                  <a:schemeClr val="tx1"/>
                </a:solidFill>
                <a:latin typeface="+mn-ea"/>
                <a:ea typeface="+mn-ea"/>
              </a:rPr>
              <a:t>箱</a:t>
            </a:r>
            <a:r>
              <a:rPr lang="zh-CN" altLang="zh-CN" sz="3200" dirty="0" smtClean="0">
                <a:solidFill>
                  <a:schemeClr val="tx1"/>
                </a:solidFill>
                <a:latin typeface="+mn-ea"/>
                <a:ea typeface="+mn-ea"/>
              </a:rPr>
              <a:t>等）清洗</a:t>
            </a:r>
            <a:r>
              <a:rPr lang="zh-CN" altLang="en-US" sz="3200" dirty="0" smtClean="0">
                <a:solidFill>
                  <a:schemeClr val="tx1"/>
                </a:solidFill>
                <a:latin typeface="+mn-ea"/>
                <a:ea typeface="+mn-ea"/>
              </a:rPr>
              <a:t>消</a:t>
            </a:r>
            <a:r>
              <a:rPr lang="zh-CN" altLang="en-US" sz="3200" dirty="0">
                <a:solidFill>
                  <a:schemeClr val="tx1"/>
                </a:solidFill>
                <a:latin typeface="+mn-ea"/>
                <a:ea typeface="+mn-ea"/>
              </a:rPr>
              <a:t>毒</a:t>
            </a:r>
            <a:r>
              <a:rPr lang="zh-CN" altLang="en-US" sz="3200" dirty="0" smtClean="0">
                <a:solidFill>
                  <a:schemeClr val="tx1"/>
                </a:solidFill>
                <a:latin typeface="+mn-ea"/>
                <a:ea typeface="+mn-ea"/>
              </a:rPr>
              <a:t>、</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维修保养校</a:t>
            </a:r>
            <a:r>
              <a:rPr lang="zh-CN" altLang="en-US" sz="3200" dirty="0">
                <a:solidFill>
                  <a:schemeClr val="tx1"/>
                </a:solidFill>
                <a:latin typeface="+mn-ea"/>
                <a:ea typeface="+mn-ea"/>
              </a:rPr>
              <a:t>验制</a:t>
            </a:r>
            <a:r>
              <a:rPr lang="zh-CN" altLang="en-US" sz="3200" dirty="0" smtClean="0">
                <a:solidFill>
                  <a:schemeClr val="tx1"/>
                </a:solidFill>
                <a:latin typeface="+mn-ea"/>
                <a:ea typeface="+mn-ea"/>
              </a:rPr>
              <a:t>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en-US" sz="3200" dirty="0" smtClean="0">
                <a:solidFill>
                  <a:schemeClr val="tx1"/>
                </a:solidFill>
                <a:latin typeface="+mn-ea"/>
                <a:ea typeface="+mn-ea"/>
              </a:rPr>
              <a:t>食</a:t>
            </a:r>
            <a:r>
              <a:rPr lang="zh-CN" altLang="en-US" sz="3200" dirty="0">
                <a:solidFill>
                  <a:schemeClr val="tx1"/>
                </a:solidFill>
                <a:latin typeface="+mn-ea"/>
                <a:ea typeface="+mn-ea"/>
              </a:rPr>
              <a:t>品、食品添加剂、食品相关产</a:t>
            </a:r>
            <a:r>
              <a:rPr lang="zh-CN" altLang="en-US" sz="3200" dirty="0" smtClean="0">
                <a:solidFill>
                  <a:schemeClr val="tx1"/>
                </a:solidFill>
                <a:latin typeface="+mn-ea"/>
                <a:ea typeface="+mn-ea"/>
              </a:rPr>
              <a:t>品</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进</a:t>
            </a:r>
            <a:r>
              <a:rPr lang="zh-CN" altLang="en-US" sz="3200" dirty="0">
                <a:solidFill>
                  <a:schemeClr val="tx1"/>
                </a:solidFill>
                <a:latin typeface="+mn-ea"/>
                <a:ea typeface="+mn-ea"/>
              </a:rPr>
              <a:t>货查</a:t>
            </a:r>
            <a:r>
              <a:rPr lang="zh-CN" altLang="en-US" sz="3200" dirty="0" smtClean="0">
                <a:solidFill>
                  <a:schemeClr val="tx1"/>
                </a:solidFill>
                <a:latin typeface="+mn-ea"/>
                <a:ea typeface="+mn-ea"/>
              </a:rPr>
              <a:t>验记录</a:t>
            </a:r>
            <a:r>
              <a:rPr lang="zh-CN" altLang="en-US" sz="3200" dirty="0">
                <a:solidFill>
                  <a:schemeClr val="tx1"/>
                </a:solidFill>
                <a:latin typeface="+mn-ea"/>
                <a:ea typeface="+mn-ea"/>
              </a:rPr>
              <a:t>制</a:t>
            </a:r>
            <a:r>
              <a:rPr lang="zh-CN" altLang="en-US" sz="3200" dirty="0" smtClean="0">
                <a:solidFill>
                  <a:schemeClr val="tx1"/>
                </a:solidFill>
                <a:latin typeface="+mn-ea"/>
                <a:ea typeface="+mn-ea"/>
              </a:rPr>
              <a:t>度</a:t>
            </a:r>
            <a:endParaRPr lang="en-US" altLang="zh-CN" sz="3200" dirty="0" smtClean="0">
              <a:solidFill>
                <a:schemeClr val="tx1"/>
              </a:solidFill>
              <a:latin typeface="+mn-ea"/>
              <a:ea typeface="+mn-ea"/>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p:nvPr/>
        </p:nvSpPr>
        <p:spPr>
          <a:xfrm>
            <a:off x="1619672" y="620688"/>
            <a:ext cx="7200800" cy="6001643"/>
          </a:xfrm>
          <a:prstGeom prst="rect">
            <a:avLst/>
          </a:prstGeom>
          <a:noFill/>
          <a:ln w="9525">
            <a:noFill/>
          </a:ln>
        </p:spPr>
        <p:txBody>
          <a:bodyPr wrap="square" anchor="t">
            <a:spAutoFit/>
          </a:bodyPr>
          <a:lstStyle/>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en-US" sz="3200" dirty="0" smtClean="0">
                <a:solidFill>
                  <a:schemeClr val="tx1"/>
                </a:solidFill>
                <a:latin typeface="+mn-ea"/>
                <a:ea typeface="+mn-ea"/>
              </a:rPr>
              <a:t>人员操</a:t>
            </a:r>
            <a:r>
              <a:rPr lang="zh-CN" altLang="en-US" sz="3200" dirty="0">
                <a:solidFill>
                  <a:schemeClr val="tx1"/>
                </a:solidFill>
                <a:latin typeface="+mn-ea"/>
                <a:ea typeface="+mn-ea"/>
              </a:rPr>
              <a:t>作</a:t>
            </a:r>
            <a:r>
              <a:rPr lang="zh-CN" altLang="en-US" sz="3200" dirty="0" smtClean="0">
                <a:solidFill>
                  <a:schemeClr val="tx1"/>
                </a:solidFill>
                <a:latin typeface="+mn-ea"/>
                <a:ea typeface="+mn-ea"/>
              </a:rPr>
              <a:t>规范（</a:t>
            </a:r>
            <a:r>
              <a:rPr lang="zh-CN" altLang="en-US" sz="3200" dirty="0">
                <a:solidFill>
                  <a:schemeClr val="tx1"/>
                </a:solidFill>
                <a:latin typeface="+mn-ea"/>
                <a:ea typeface="+mn-ea"/>
              </a:rPr>
              <a:t>如原料控</a:t>
            </a:r>
            <a:r>
              <a:rPr lang="zh-CN" altLang="en-US" sz="3200" dirty="0" smtClean="0">
                <a:solidFill>
                  <a:schemeClr val="tx1"/>
                </a:solidFill>
                <a:latin typeface="+mn-ea"/>
                <a:ea typeface="+mn-ea"/>
              </a:rPr>
              <a:t>制要求、</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过</a:t>
            </a:r>
            <a:r>
              <a:rPr lang="zh-CN" altLang="en-US" sz="3200" dirty="0">
                <a:solidFill>
                  <a:schemeClr val="tx1"/>
                </a:solidFill>
                <a:latin typeface="+mn-ea"/>
                <a:ea typeface="+mn-ea"/>
              </a:rPr>
              <a:t>程控</a:t>
            </a:r>
            <a:r>
              <a:rPr lang="zh-CN" altLang="en-US" sz="3200" dirty="0" smtClean="0">
                <a:solidFill>
                  <a:schemeClr val="tx1"/>
                </a:solidFill>
                <a:latin typeface="+mn-ea"/>
                <a:ea typeface="+mn-ea"/>
              </a:rPr>
              <a:t>制要求、留样要求等）</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en-US" sz="3200" dirty="0" smtClean="0">
                <a:solidFill>
                  <a:schemeClr val="tx1"/>
                </a:solidFill>
                <a:latin typeface="+mn-ea"/>
                <a:ea typeface="+mn-ea"/>
              </a:rPr>
              <a:t>餐</a:t>
            </a:r>
            <a:r>
              <a:rPr lang="zh-CN" altLang="en-US" sz="3200" dirty="0">
                <a:solidFill>
                  <a:schemeClr val="tx1"/>
                </a:solidFill>
                <a:latin typeface="+mn-ea"/>
                <a:ea typeface="+mn-ea"/>
              </a:rPr>
              <a:t>厨废弃物处置制</a:t>
            </a:r>
            <a:r>
              <a:rPr lang="zh-CN" altLang="en-US" sz="3200" dirty="0" smtClean="0">
                <a:solidFill>
                  <a:schemeClr val="tx1"/>
                </a:solidFill>
                <a:latin typeface="+mn-ea"/>
                <a:ea typeface="+mn-ea"/>
              </a:rPr>
              <a:t>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en-US" sz="3200" dirty="0" smtClean="0">
                <a:solidFill>
                  <a:schemeClr val="tx1"/>
                </a:solidFill>
                <a:latin typeface="+mn-ea"/>
                <a:ea typeface="+mn-ea"/>
              </a:rPr>
              <a:t>有</a:t>
            </a:r>
            <a:r>
              <a:rPr lang="zh-CN" altLang="en-US" sz="3200" dirty="0">
                <a:solidFill>
                  <a:schemeClr val="tx1"/>
                </a:solidFill>
                <a:latin typeface="+mn-ea"/>
                <a:ea typeface="+mn-ea"/>
              </a:rPr>
              <a:t>害生物防制制</a:t>
            </a:r>
            <a:r>
              <a:rPr lang="zh-CN" altLang="en-US" sz="3200" dirty="0" smtClean="0">
                <a:solidFill>
                  <a:schemeClr val="tx1"/>
                </a:solidFill>
                <a:latin typeface="+mn-ea"/>
                <a:ea typeface="+mn-ea"/>
              </a:rPr>
              <a:t>度</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集中用餐食品安全应急管理和突</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zh-CN" sz="3200" dirty="0" smtClean="0">
                <a:solidFill>
                  <a:schemeClr val="tx1"/>
                </a:solidFill>
                <a:latin typeface="+mn-ea"/>
                <a:ea typeface="+mn-ea"/>
              </a:rPr>
              <a:t>发事故报告制度</a:t>
            </a:r>
            <a:r>
              <a:rPr lang="zh-CN" altLang="en-US" sz="3200" dirty="0" smtClean="0">
                <a:solidFill>
                  <a:schemeClr val="tx1"/>
                </a:solidFill>
                <a:latin typeface="+mn-ea"/>
                <a:ea typeface="+mn-ea"/>
              </a:rPr>
              <a:t>及</a:t>
            </a:r>
            <a:r>
              <a:rPr lang="zh-CN" altLang="zh-CN" sz="3200" dirty="0" smtClean="0">
                <a:solidFill>
                  <a:schemeClr val="tx1"/>
                </a:solidFill>
                <a:latin typeface="+mn-ea"/>
                <a:ea typeface="+mn-ea"/>
              </a:rPr>
              <a:t>事故处置方案</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a:t>
            </a:r>
            <a:r>
              <a:rPr lang="zh-CN" altLang="en-US" sz="3200" b="0" dirty="0" smtClean="0">
                <a:solidFill>
                  <a:schemeClr val="tx1"/>
                </a:solidFill>
                <a:latin typeface="+mn-ea"/>
                <a:ea typeface="+mn-ea"/>
              </a:rPr>
              <a:t> </a:t>
            </a:r>
            <a:r>
              <a:rPr lang="zh-CN" altLang="en-US" sz="3200" dirty="0" smtClean="0">
                <a:solidFill>
                  <a:schemeClr val="tx1"/>
                </a:solidFill>
                <a:latin typeface="+mn-ea"/>
                <a:ea typeface="+mn-ea"/>
              </a:rPr>
              <a:t>食品安全监</a:t>
            </a:r>
            <a:r>
              <a:rPr lang="zh-CN" altLang="en-US" sz="3200" dirty="0">
                <a:solidFill>
                  <a:schemeClr val="tx1"/>
                </a:solidFill>
                <a:latin typeface="+mn-ea"/>
                <a:ea typeface="+mn-ea"/>
              </a:rPr>
              <a:t>管部门规定的其他</a:t>
            </a:r>
            <a:r>
              <a:rPr lang="zh-CN" altLang="en-US" sz="3200" dirty="0" smtClean="0">
                <a:solidFill>
                  <a:schemeClr val="tx1"/>
                </a:solidFill>
                <a:latin typeface="+mn-ea"/>
                <a:ea typeface="+mn-ea"/>
              </a:rPr>
              <a:t>制</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度，如浙江省市场监管局规定的</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食品安全自查工作管理规定、原</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浙江省食药监局规定的透明厨房</a:t>
            </a:r>
            <a:endParaRPr lang="en-US" altLang="zh-CN" sz="3200" dirty="0" smtClean="0">
              <a:solidFill>
                <a:schemeClr val="tx1"/>
              </a:solidFill>
              <a:latin typeface="+mn-ea"/>
              <a:ea typeface="+mn-ea"/>
            </a:endParaRPr>
          </a:p>
          <a:p>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制度、色标管理制度等</a:t>
            </a:r>
            <a:endParaRPr lang="zh-CN" altLang="en-US" sz="3200" b="0" dirty="0" smtClean="0">
              <a:solidFill>
                <a:schemeClr val="tx1"/>
              </a:solidFill>
              <a:latin typeface="+mn-ea"/>
              <a:ea typeface="+mn-ea"/>
            </a:endParaRPr>
          </a:p>
          <a:p>
            <a:endParaRPr lang="zh-CN" altLang="en-US" sz="3200" b="0" dirty="0">
              <a:solidFill>
                <a:schemeClr val="tx1"/>
              </a:solidFill>
              <a:latin typeface="+mn-ea"/>
              <a:ea typeface="+mn-ea"/>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7"/>
          <p:cNvSpPr txBox="1">
            <a:spLocks noChangeArrowheads="1"/>
          </p:cNvSpPr>
          <p:nvPr/>
        </p:nvSpPr>
        <p:spPr bwMode="auto">
          <a:xfrm>
            <a:off x="1475656" y="332656"/>
            <a:ext cx="7668344" cy="7725192"/>
          </a:xfrm>
          <a:prstGeom prst="rect">
            <a:avLst/>
          </a:prstGeom>
          <a:noFill/>
          <a:ln w="12700">
            <a:noFill/>
            <a:miter lim="800000"/>
          </a:ln>
        </p:spPr>
        <p:txBody>
          <a:bodyPr wrap="square">
            <a:spAutoFit/>
          </a:bodyPr>
          <a:lstStyle/>
          <a:p>
            <a:endParaRPr lang="en-US" altLang="zh-CN" sz="2400" b="0" dirty="0" smtClean="0">
              <a:solidFill>
                <a:schemeClr val="tx1"/>
              </a:solidFill>
              <a:ea typeface="宋体" panose="02010600030101010101" pitchFamily="2" charset="-122"/>
            </a:endParaRPr>
          </a:p>
          <a:p>
            <a:r>
              <a:rPr lang="zh-CN" altLang="en-US" sz="3200" dirty="0" smtClean="0">
                <a:solidFill>
                  <a:srgbClr val="FF0000"/>
                </a:solidFill>
                <a:latin typeface="+mn-ea"/>
                <a:ea typeface="+mn-ea"/>
              </a:rPr>
              <a:t>自查规定</a:t>
            </a:r>
            <a:endParaRPr lang="en-US" altLang="zh-CN" sz="3200" dirty="0" smtClean="0">
              <a:solidFill>
                <a:srgbClr val="FF0000"/>
              </a:solidFill>
              <a:latin typeface="+mn-ea"/>
              <a:ea typeface="+mn-ea"/>
            </a:endParaRPr>
          </a:p>
          <a:p>
            <a:endParaRPr lang="en-US" altLang="zh-CN" sz="2400" b="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en-US" sz="3200" dirty="0" smtClean="0">
                <a:solidFill>
                  <a:schemeClr val="tx1"/>
                </a:solidFill>
                <a:latin typeface="+mn-ea"/>
                <a:ea typeface="+mn-ea"/>
              </a:rPr>
              <a:t>制</a:t>
            </a:r>
            <a:r>
              <a:rPr lang="zh-CN" altLang="en-US" sz="3200" dirty="0">
                <a:solidFill>
                  <a:schemeClr val="tx1"/>
                </a:solidFill>
                <a:latin typeface="+mn-ea"/>
                <a:ea typeface="+mn-ea"/>
              </a:rPr>
              <a:t>度自查  </a:t>
            </a:r>
            <a:r>
              <a:rPr lang="zh-CN" altLang="en-US" sz="3200" dirty="0" smtClean="0">
                <a:solidFill>
                  <a:schemeClr val="tx1"/>
                </a:solidFill>
                <a:latin typeface="+mn-ea"/>
                <a:ea typeface="+mn-ea"/>
              </a:rPr>
              <a:t>每</a:t>
            </a:r>
            <a:r>
              <a:rPr lang="zh-CN" altLang="en-US" sz="3200" dirty="0">
                <a:solidFill>
                  <a:schemeClr val="tx1"/>
                </a:solidFill>
                <a:latin typeface="+mn-ea"/>
                <a:ea typeface="+mn-ea"/>
              </a:rPr>
              <a:t>年至少</a:t>
            </a:r>
            <a:r>
              <a:rPr lang="en-US" altLang="zh-CN" sz="3200" dirty="0">
                <a:solidFill>
                  <a:schemeClr val="tx1"/>
                </a:solidFill>
                <a:latin typeface="+mn-ea"/>
                <a:ea typeface="+mn-ea"/>
              </a:rPr>
              <a:t>1</a:t>
            </a:r>
            <a:r>
              <a:rPr lang="zh-CN" altLang="en-US" sz="3200" dirty="0">
                <a:solidFill>
                  <a:schemeClr val="tx1"/>
                </a:solidFill>
                <a:latin typeface="+mn-ea"/>
                <a:ea typeface="+mn-ea"/>
              </a:rPr>
              <a:t>次</a:t>
            </a:r>
            <a:endParaRPr lang="zh-CN" altLang="en-US" sz="3600" dirty="0">
              <a:solidFill>
                <a:schemeClr val="tx1"/>
              </a:solidFill>
              <a:latin typeface="+mn-ea"/>
              <a:ea typeface="+mn-ea"/>
            </a:endParaRPr>
          </a:p>
          <a:p>
            <a:r>
              <a:rPr lang="zh-CN" altLang="en-US" sz="2400" b="0" dirty="0" smtClean="0">
                <a:solidFill>
                  <a:schemeClr val="tx1"/>
                </a:solidFill>
                <a:latin typeface="+mn-ea"/>
                <a:ea typeface="+mn-ea"/>
              </a:rPr>
              <a:t>●</a:t>
            </a:r>
            <a:r>
              <a:rPr lang="zh-CN" altLang="en-US" sz="3600" b="0" dirty="0" smtClean="0">
                <a:solidFill>
                  <a:schemeClr val="tx1"/>
                </a:solidFill>
                <a:latin typeface="+mn-ea"/>
                <a:ea typeface="+mn-ea"/>
              </a:rPr>
              <a:t> </a:t>
            </a:r>
            <a:r>
              <a:rPr lang="zh-CN" altLang="en-US" sz="3200" dirty="0">
                <a:solidFill>
                  <a:schemeClr val="tx1"/>
                </a:solidFill>
                <a:latin typeface="+mn-ea"/>
                <a:ea typeface="+mn-ea"/>
              </a:rPr>
              <a:t>定期自</a:t>
            </a:r>
            <a:r>
              <a:rPr lang="zh-CN" altLang="en-US" sz="3200" dirty="0" smtClean="0">
                <a:solidFill>
                  <a:schemeClr val="tx1"/>
                </a:solidFill>
                <a:latin typeface="+mn-ea"/>
                <a:ea typeface="+mn-ea"/>
              </a:rPr>
              <a:t>查  每周至</a:t>
            </a:r>
            <a:r>
              <a:rPr lang="zh-CN" altLang="en-US" sz="3200" dirty="0">
                <a:solidFill>
                  <a:schemeClr val="tx1"/>
                </a:solidFill>
                <a:latin typeface="+mn-ea"/>
                <a:ea typeface="+mn-ea"/>
              </a:rPr>
              <a:t>少</a:t>
            </a:r>
            <a:r>
              <a:rPr lang="en-US" altLang="zh-CN" sz="3200" dirty="0">
                <a:solidFill>
                  <a:schemeClr val="tx1"/>
                </a:solidFill>
                <a:latin typeface="+mn-ea"/>
                <a:ea typeface="+mn-ea"/>
              </a:rPr>
              <a:t>1</a:t>
            </a:r>
            <a:r>
              <a:rPr lang="zh-CN" altLang="en-US" sz="3200" dirty="0" smtClean="0">
                <a:solidFill>
                  <a:schemeClr val="tx1"/>
                </a:solidFill>
                <a:latin typeface="+mn-ea"/>
                <a:ea typeface="+mn-ea"/>
              </a:rPr>
              <a:t>次</a:t>
            </a:r>
            <a:endParaRPr lang="en-US" altLang="zh-CN" sz="3200" dirty="0" smtClean="0">
              <a:solidFill>
                <a:schemeClr val="tx1"/>
              </a:solidFill>
              <a:latin typeface="+mn-ea"/>
              <a:ea typeface="+mn-ea"/>
            </a:endParaRPr>
          </a:p>
          <a:p>
            <a:r>
              <a:rPr lang="zh-CN" altLang="en-US" sz="2400" b="0" dirty="0" smtClean="0">
                <a:solidFill>
                  <a:schemeClr val="tx1"/>
                </a:solidFill>
                <a:latin typeface="+mn-ea"/>
                <a:ea typeface="+mn-ea"/>
              </a:rPr>
              <a:t>●</a:t>
            </a:r>
            <a:r>
              <a:rPr lang="zh-CN" altLang="en-US" sz="3600" b="0" dirty="0" smtClean="0">
                <a:solidFill>
                  <a:schemeClr val="tx1"/>
                </a:solidFill>
                <a:latin typeface="+mn-ea"/>
                <a:ea typeface="+mn-ea"/>
              </a:rPr>
              <a:t> </a:t>
            </a:r>
            <a:r>
              <a:rPr lang="zh-CN" altLang="en-US" sz="3200" dirty="0">
                <a:solidFill>
                  <a:schemeClr val="tx1"/>
                </a:solidFill>
                <a:latin typeface="+mn-ea"/>
                <a:ea typeface="+mn-ea"/>
              </a:rPr>
              <a:t>专项自查  </a:t>
            </a:r>
            <a:r>
              <a:rPr lang="zh-CN" altLang="en-US" sz="3200" dirty="0" smtClean="0">
                <a:solidFill>
                  <a:schemeClr val="tx1"/>
                </a:solidFill>
                <a:latin typeface="+mn-ea"/>
                <a:ea typeface="+mn-ea"/>
              </a:rPr>
              <a:t>获</a:t>
            </a:r>
            <a:r>
              <a:rPr lang="zh-CN" altLang="en-US" sz="3200" dirty="0">
                <a:solidFill>
                  <a:schemeClr val="tx1"/>
                </a:solidFill>
                <a:latin typeface="+mn-ea"/>
                <a:ea typeface="+mn-ea"/>
              </a:rPr>
              <a:t>知食品安全风险后</a:t>
            </a:r>
            <a:r>
              <a:rPr lang="zh-CN" altLang="en-US" sz="3200" dirty="0" smtClean="0">
                <a:solidFill>
                  <a:schemeClr val="tx1"/>
                </a:solidFill>
                <a:latin typeface="+mn-ea"/>
                <a:ea typeface="+mn-ea"/>
              </a:rPr>
              <a:t>立即</a:t>
            </a:r>
            <a:endParaRPr lang="en-US" altLang="zh-CN" sz="3200" dirty="0" smtClean="0">
              <a:solidFill>
                <a:schemeClr val="tx1"/>
              </a:solidFill>
              <a:latin typeface="+mn-ea"/>
              <a:ea typeface="+mn-ea"/>
            </a:endParaRPr>
          </a:p>
          <a:p>
            <a:endParaRPr lang="en-US" altLang="zh-CN" sz="2400" b="0" dirty="0" smtClean="0">
              <a:solidFill>
                <a:schemeClr val="tx1"/>
              </a:solidFill>
              <a:latin typeface="+mn-ea"/>
              <a:ea typeface="+mn-ea"/>
            </a:endParaRPr>
          </a:p>
          <a:p>
            <a:r>
              <a:rPr lang="zh-CN" altLang="en-US" sz="2400" b="0" dirty="0" smtClean="0">
                <a:solidFill>
                  <a:schemeClr val="tx1"/>
                </a:solidFill>
                <a:latin typeface="+mn-ea"/>
                <a:ea typeface="+mn-ea"/>
              </a:rPr>
              <a:t>●  </a:t>
            </a:r>
            <a:r>
              <a:rPr lang="zh-CN" altLang="zh-CN" sz="3200" dirty="0" smtClean="0">
                <a:solidFill>
                  <a:schemeClr val="tx1"/>
                </a:solidFill>
                <a:latin typeface="+mn-ea"/>
                <a:ea typeface="+mn-ea"/>
              </a:rPr>
              <a:t>对自查中发现的问题食品，应立即停止使用，存放在加贴醒目、牢固标识的专门区域，避免被误用，并采取退货、销毁等处理措施</a:t>
            </a:r>
            <a:r>
              <a:rPr lang="zh-CN" altLang="en-US" sz="3200" dirty="0" smtClean="0">
                <a:solidFill>
                  <a:schemeClr val="tx1"/>
                </a:solidFill>
                <a:latin typeface="+mn-ea"/>
                <a:ea typeface="+mn-ea"/>
              </a:rPr>
              <a:t>；</a:t>
            </a:r>
            <a:r>
              <a:rPr lang="zh-CN" altLang="zh-CN" sz="3200" dirty="0" smtClean="0">
                <a:solidFill>
                  <a:schemeClr val="tx1"/>
                </a:solidFill>
                <a:latin typeface="+mn-ea"/>
                <a:ea typeface="+mn-ea"/>
              </a:rPr>
              <a:t>对自查中发现的其他食品安全风险，应采取有效措施，防止伤害。</a:t>
            </a:r>
            <a:endParaRPr lang="en-US" altLang="zh-CN" sz="3200" dirty="0" smtClean="0">
              <a:solidFill>
                <a:schemeClr val="tx1"/>
              </a:solidFill>
              <a:latin typeface="+mn-ea"/>
              <a:ea typeface="+mn-ea"/>
            </a:endParaRPr>
          </a:p>
          <a:p>
            <a:endParaRPr lang="en-US" altLang="zh-CN" sz="3200" dirty="0" smtClean="0">
              <a:solidFill>
                <a:schemeClr val="tx1"/>
              </a:solidFill>
              <a:ea typeface="宋体" panose="02010600030101010101" pitchFamily="2" charset="-122"/>
            </a:endParaRPr>
          </a:p>
          <a:p>
            <a:endParaRPr lang="en-US" altLang="zh-CN" sz="3200" dirty="0" smtClean="0">
              <a:solidFill>
                <a:schemeClr val="tx1"/>
              </a:solidFill>
              <a:ea typeface="宋体" panose="02010600030101010101" pitchFamily="2" charset="-122"/>
            </a:endParaRPr>
          </a:p>
          <a:p>
            <a:endParaRPr lang="en-US" altLang="zh-CN" sz="3200" dirty="0" smtClean="0">
              <a:solidFill>
                <a:schemeClr val="tx1"/>
              </a:solidFill>
              <a:ea typeface="宋体" panose="02010600030101010101" pitchFamily="2" charset="-122"/>
            </a:endParaRPr>
          </a:p>
          <a:p>
            <a:endParaRPr lang="zh-CN" altLang="en-US" sz="3200" dirty="0">
              <a:solidFill>
                <a:schemeClr val="tx1"/>
              </a:solidFill>
              <a:ea typeface="宋体" panose="02010600030101010101" pitchFamily="2" charset="-122"/>
            </a:endParaRPr>
          </a:p>
        </p:txBody>
      </p:sp>
    </p:spTree>
  </p:cSld>
  <p:clrMapOvr>
    <a:masterClrMapping/>
  </p:clrMapOvr>
  <p:transition spd="med">
    <p:pull dir="ld"/>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p:nvPr/>
        </p:nvSpPr>
        <p:spPr>
          <a:xfrm>
            <a:off x="1691680" y="692697"/>
            <a:ext cx="7272933" cy="5632311"/>
          </a:xfrm>
          <a:prstGeom prst="rect">
            <a:avLst/>
          </a:prstGeom>
          <a:noFill/>
          <a:ln w="9525">
            <a:noFill/>
          </a:ln>
        </p:spPr>
        <p:txBody>
          <a:bodyPr wrap="square" anchor="t">
            <a:spAutoFit/>
          </a:bodyPr>
          <a:lstStyle/>
          <a:p>
            <a:r>
              <a:rPr lang="zh-CN" altLang="en-US" sz="2400" b="0" dirty="0">
                <a:solidFill>
                  <a:schemeClr val="tx1"/>
                </a:solidFill>
                <a:latin typeface="Times New Roman" panose="02020603050405020304" pitchFamily="18" charset="0"/>
                <a:ea typeface="宋体" panose="02010600030101010101" pitchFamily="2" charset="-122"/>
              </a:rPr>
              <a:t> </a:t>
            </a:r>
            <a:endParaRPr lang="zh-CN" altLang="en-US" sz="2400" b="0" dirty="0">
              <a:solidFill>
                <a:schemeClr val="tx1"/>
              </a:solidFill>
              <a:latin typeface="Times New Roman" panose="02020603050405020304" pitchFamily="18" charset="0"/>
              <a:ea typeface="宋体" panose="02010600030101010101" pitchFamily="2" charset="-122"/>
            </a:endParaRPr>
          </a:p>
          <a:p>
            <a:r>
              <a:rPr lang="zh-CN" altLang="en-US" sz="3200" dirty="0" smtClean="0">
                <a:solidFill>
                  <a:srgbClr val="FF0000"/>
                </a:solidFill>
                <a:latin typeface="Times New Roman" panose="02020603050405020304" pitchFamily="18" charset="0"/>
                <a:ea typeface="宋体" panose="02010600030101010101" pitchFamily="2" charset="-122"/>
              </a:rPr>
              <a:t>健康管理规定</a:t>
            </a:r>
            <a:endParaRPr lang="en-US" altLang="zh-CN" sz="3200" dirty="0" smtClean="0">
              <a:solidFill>
                <a:srgbClr val="FF0000"/>
              </a:solidFill>
              <a:latin typeface="Times New Roman" panose="02020603050405020304" pitchFamily="18" charset="0"/>
              <a:ea typeface="宋体" panose="02010600030101010101" pitchFamily="2" charset="-122"/>
            </a:endParaRPr>
          </a:p>
          <a:p>
            <a:endParaRPr lang="en-US" altLang="zh-CN" sz="2400" b="0" dirty="0" smtClean="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rPr>
              <a:t>● </a:t>
            </a:r>
            <a:r>
              <a:rPr lang="zh-CN" altLang="en-US" sz="3200" dirty="0">
                <a:solidFill>
                  <a:schemeClr val="tx1"/>
                </a:solidFill>
                <a:latin typeface="Times New Roman" panose="02020603050405020304" pitchFamily="18" charset="0"/>
                <a:ea typeface="宋体" panose="02010600030101010101" pitchFamily="2" charset="-122"/>
              </a:rPr>
              <a:t>加强食品从业人员的管理，定期进行健康检查，对检查发现患</a:t>
            </a:r>
            <a:r>
              <a:rPr lang="zh-CN" altLang="en-US" sz="3200" dirty="0" smtClean="0">
                <a:solidFill>
                  <a:schemeClr val="tx1"/>
                </a:solidFill>
                <a:latin typeface="Times New Roman" panose="02020603050405020304" pitchFamily="18" charset="0"/>
                <a:ea typeface="宋体" panose="02010600030101010101" pitchFamily="2" charset="-122"/>
              </a:rPr>
              <a:t>有霍乱、痢</a:t>
            </a:r>
            <a:r>
              <a:rPr lang="zh-CN" altLang="en-US" sz="3200" dirty="0">
                <a:solidFill>
                  <a:schemeClr val="tx1"/>
                </a:solidFill>
                <a:latin typeface="Times New Roman" panose="02020603050405020304" pitchFamily="18" charset="0"/>
                <a:ea typeface="宋体" panose="02010600030101010101" pitchFamily="2" charset="-122"/>
              </a:rPr>
              <a:t>疾、伤</a:t>
            </a:r>
            <a:r>
              <a:rPr lang="zh-CN" altLang="en-US" sz="3200" dirty="0" smtClean="0">
                <a:solidFill>
                  <a:schemeClr val="tx1"/>
                </a:solidFill>
                <a:latin typeface="Times New Roman" panose="02020603050405020304" pitchFamily="18" charset="0"/>
                <a:ea typeface="宋体" panose="02010600030101010101" pitchFamily="2" charset="-122"/>
              </a:rPr>
              <a:t>寒</a:t>
            </a:r>
            <a:r>
              <a:rPr lang="zh-CN" altLang="en-US" sz="3200" dirty="0" smtClean="0">
                <a:solidFill>
                  <a:schemeClr val="tx1"/>
                </a:solidFill>
                <a:ea typeface="宋体" panose="02010600030101010101" pitchFamily="2" charset="-122"/>
              </a:rPr>
              <a:t>和副伤寒、</a:t>
            </a:r>
            <a:r>
              <a:rPr lang="zh-CN" altLang="en-US" sz="3200" dirty="0" smtClean="0">
                <a:solidFill>
                  <a:schemeClr val="tx1"/>
                </a:solidFill>
                <a:latin typeface="Times New Roman" panose="02020603050405020304" pitchFamily="18" charset="0"/>
                <a:ea typeface="宋体" panose="02010600030101010101" pitchFamily="2" charset="-122"/>
              </a:rPr>
              <a:t>病</a:t>
            </a:r>
            <a:r>
              <a:rPr lang="zh-CN" altLang="en-US" sz="3200" dirty="0">
                <a:solidFill>
                  <a:schemeClr val="tx1"/>
                </a:solidFill>
                <a:latin typeface="Times New Roman" panose="02020603050405020304" pitchFamily="18" charset="0"/>
                <a:ea typeface="宋体" panose="02010600030101010101" pitchFamily="2" charset="-122"/>
              </a:rPr>
              <a:t>毒性肝</a:t>
            </a:r>
            <a:r>
              <a:rPr lang="zh-CN" altLang="en-US" sz="3200" dirty="0" smtClean="0">
                <a:solidFill>
                  <a:schemeClr val="tx1"/>
                </a:solidFill>
                <a:ea typeface="宋体" panose="02010600030101010101" pitchFamily="2" charset="-122"/>
              </a:rPr>
              <a:t>炎（甲型和戊型）等</a:t>
            </a:r>
            <a:r>
              <a:rPr lang="zh-CN" altLang="en-US" sz="3200" dirty="0">
                <a:solidFill>
                  <a:schemeClr val="tx1"/>
                </a:solidFill>
                <a:latin typeface="Times New Roman" panose="02020603050405020304" pitchFamily="18" charset="0"/>
                <a:ea typeface="宋体" panose="02010600030101010101" pitchFamily="2" charset="-122"/>
              </a:rPr>
              <a:t>消化道传染病以及活动性肺结核、化脓性或渗出性皮肤病等有碍食品安全的疾病的要及时调离接触直接入口食品的工作</a:t>
            </a:r>
            <a:r>
              <a:rPr lang="zh-CN" altLang="en-US" sz="3200" dirty="0" smtClean="0">
                <a:solidFill>
                  <a:schemeClr val="tx1"/>
                </a:solidFill>
                <a:latin typeface="Times New Roman" panose="02020603050405020304" pitchFamily="18" charset="0"/>
                <a:ea typeface="宋体" panose="02010600030101010101" pitchFamily="2" charset="-122"/>
              </a:rPr>
              <a:t>。</a:t>
            </a:r>
            <a:endParaRPr lang="en-US" altLang="zh-CN" sz="3200" dirty="0" smtClean="0">
              <a:solidFill>
                <a:schemeClr val="tx1"/>
              </a:solidFill>
              <a:latin typeface="Times New Roman" panose="02020603050405020304" pitchFamily="18" charset="0"/>
              <a:ea typeface="宋体" panose="02010600030101010101" pitchFamily="2" charset="-122"/>
            </a:endParaRPr>
          </a:p>
          <a:p>
            <a:r>
              <a:rPr lang="zh-CN" altLang="en-US" sz="2400" b="0" dirty="0" smtClean="0">
                <a:solidFill>
                  <a:schemeClr val="tx1"/>
                </a:solidFill>
                <a:ea typeface="宋体" panose="02010600030101010101" pitchFamily="2" charset="-122"/>
              </a:rPr>
              <a:t>●</a:t>
            </a:r>
            <a:r>
              <a:rPr lang="zh-CN" altLang="en-US" sz="3200" b="0" dirty="0" smtClean="0">
                <a:solidFill>
                  <a:schemeClr val="tx1"/>
                </a:solidFill>
                <a:ea typeface="宋体" panose="02010600030101010101" pitchFamily="2" charset="-122"/>
              </a:rPr>
              <a:t> </a:t>
            </a:r>
            <a:r>
              <a:rPr lang="zh-CN" altLang="en-US" sz="3200" dirty="0" smtClean="0">
                <a:solidFill>
                  <a:schemeClr val="tx1"/>
                </a:solidFill>
                <a:latin typeface="Times New Roman" panose="02020603050405020304" pitchFamily="18" charset="0"/>
                <a:ea typeface="宋体" panose="02010600030101010101" pitchFamily="2" charset="-122"/>
              </a:rPr>
              <a:t>每</a:t>
            </a:r>
            <a:r>
              <a:rPr lang="zh-CN" altLang="en-US" sz="3200" dirty="0">
                <a:solidFill>
                  <a:schemeClr val="tx1"/>
                </a:solidFill>
                <a:latin typeface="Times New Roman" panose="02020603050405020304" pitchFamily="18" charset="0"/>
                <a:ea typeface="宋体" panose="02010600030101010101" pitchFamily="2" charset="-122"/>
              </a:rPr>
              <a:t>日必须进行晨检。</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p:nvPr/>
        </p:nvSpPr>
        <p:spPr>
          <a:xfrm>
            <a:off x="1619672" y="548680"/>
            <a:ext cx="7305253" cy="6124754"/>
          </a:xfrm>
          <a:prstGeom prst="rect">
            <a:avLst/>
          </a:prstGeom>
          <a:noFill/>
          <a:ln w="9525">
            <a:noFill/>
          </a:ln>
        </p:spPr>
        <p:txBody>
          <a:bodyPr wrap="square" anchor="t">
            <a:spAutoFit/>
          </a:bodyPr>
          <a:lstStyle/>
          <a:p>
            <a:r>
              <a:rPr lang="zh-CN" altLang="en-US" sz="3200" dirty="0" smtClean="0">
                <a:solidFill>
                  <a:srgbClr val="FF0000"/>
                </a:solidFill>
                <a:latin typeface="Times New Roman" panose="02020603050405020304" pitchFamily="18" charset="0"/>
                <a:ea typeface="宋体" panose="02010600030101010101" pitchFamily="2" charset="-122"/>
                <a:sym typeface="宋体" panose="02010600030101010101" pitchFamily="2" charset="-122"/>
              </a:rPr>
              <a:t>培训规定</a:t>
            </a:r>
            <a:endParaRPr lang="en-US" altLang="zh-CN" sz="3200" dirty="0" smtClean="0">
              <a:solidFill>
                <a:srgbClr val="FF0000"/>
              </a:solidFill>
              <a:latin typeface="Times New Roman" panose="02020603050405020304" pitchFamily="18" charset="0"/>
              <a:ea typeface="宋体" panose="02010600030101010101" pitchFamily="2" charset="-122"/>
              <a:sym typeface="宋体" panose="02010600030101010101" pitchFamily="2" charset="-122"/>
            </a:endParaRPr>
          </a:p>
          <a:p>
            <a:endParaRPr lang="en-US" altLang="zh-CN" sz="2400" b="0" dirty="0" smtClean="0">
              <a:solidFill>
                <a:schemeClr val="tx1"/>
              </a:solidFill>
              <a:latin typeface="Times New Roman" panose="02020603050405020304" pitchFamily="18" charset="0"/>
              <a:ea typeface="宋体" panose="02010600030101010101" pitchFamily="2" charset="-122"/>
              <a:sym typeface="宋体" panose="02010600030101010101" pitchFamily="2" charset="-122"/>
            </a:endParaRPr>
          </a:p>
          <a:p>
            <a:r>
              <a:rPr lang="zh-CN" altLang="en-US" sz="2400" b="0" dirty="0" smtClean="0">
                <a:solidFill>
                  <a:schemeClr val="tx1"/>
                </a:solidFill>
                <a:latin typeface="+mn-ea"/>
                <a:ea typeface="+mn-ea"/>
                <a:sym typeface="宋体" panose="02010600030101010101" pitchFamily="2" charset="-122"/>
              </a:rPr>
              <a:t>● </a:t>
            </a:r>
            <a:r>
              <a:rPr lang="zh-CN" altLang="en-US" sz="3200" dirty="0">
                <a:solidFill>
                  <a:schemeClr val="tx1"/>
                </a:solidFill>
                <a:latin typeface="+mn-ea"/>
                <a:ea typeface="+mn-ea"/>
                <a:sym typeface="宋体" panose="02010600030101010101" pitchFamily="2" charset="-122"/>
              </a:rPr>
              <a:t>制订从</a:t>
            </a:r>
            <a:r>
              <a:rPr lang="zh-CN" altLang="en-US" sz="3200" dirty="0">
                <a:solidFill>
                  <a:schemeClr val="tx1"/>
                </a:solidFill>
                <a:latin typeface="+mn-ea"/>
                <a:ea typeface="+mn-ea"/>
              </a:rPr>
              <a:t>业人员食品安全知识培</a:t>
            </a:r>
            <a:r>
              <a:rPr lang="zh-CN" altLang="en-US" sz="3200" dirty="0" smtClean="0">
                <a:solidFill>
                  <a:schemeClr val="tx1"/>
                </a:solidFill>
                <a:latin typeface="+mn-ea"/>
                <a:ea typeface="+mn-ea"/>
              </a:rPr>
              <a:t>训考核计</a:t>
            </a:r>
            <a:r>
              <a:rPr lang="zh-CN" altLang="en-US" sz="3200" dirty="0">
                <a:solidFill>
                  <a:schemeClr val="tx1"/>
                </a:solidFill>
                <a:latin typeface="+mn-ea"/>
                <a:ea typeface="+mn-ea"/>
              </a:rPr>
              <a:t>划并加以实施</a:t>
            </a:r>
            <a:r>
              <a:rPr lang="zh-CN" altLang="en-US" sz="3200" dirty="0" smtClean="0">
                <a:solidFill>
                  <a:schemeClr val="tx1"/>
                </a:solidFill>
                <a:latin typeface="+mn-ea"/>
                <a:ea typeface="+mn-ea"/>
              </a:rPr>
              <a:t>，每半年</a:t>
            </a:r>
            <a:r>
              <a:rPr lang="en-US" altLang="zh-CN" sz="3200" dirty="0" smtClean="0">
                <a:solidFill>
                  <a:schemeClr val="tx1"/>
                </a:solidFill>
                <a:latin typeface="+mn-ea"/>
                <a:ea typeface="+mn-ea"/>
              </a:rPr>
              <a:t>1</a:t>
            </a:r>
            <a:r>
              <a:rPr lang="zh-CN" altLang="en-US" sz="3200" dirty="0" smtClean="0">
                <a:solidFill>
                  <a:schemeClr val="tx1"/>
                </a:solidFill>
                <a:latin typeface="+mn-ea"/>
                <a:ea typeface="+mn-ea"/>
              </a:rPr>
              <a:t>次，</a:t>
            </a:r>
            <a:r>
              <a:rPr lang="zh-CN" altLang="en-US" sz="3200" dirty="0">
                <a:solidFill>
                  <a:schemeClr val="tx1"/>
                </a:solidFill>
                <a:latin typeface="+mn-ea"/>
                <a:ea typeface="+mn-ea"/>
              </a:rPr>
              <a:t>可采用专题讲座、实际操作或现场演示的方式，组织学习食品安全法律、法规、规章、规范、标准、加工操作规程和食物中毒防制知</a:t>
            </a:r>
            <a:r>
              <a:rPr lang="zh-CN" altLang="en-US" sz="3200" dirty="0" smtClean="0">
                <a:solidFill>
                  <a:schemeClr val="tx1"/>
                </a:solidFill>
                <a:latin typeface="+mn-ea"/>
                <a:ea typeface="+mn-ea"/>
              </a:rPr>
              <a:t>识等，</a:t>
            </a:r>
            <a:r>
              <a:rPr lang="zh-CN" altLang="en-US" sz="3200" dirty="0">
                <a:solidFill>
                  <a:schemeClr val="tx1"/>
                </a:solidFill>
                <a:latin typeface="+mn-ea"/>
                <a:ea typeface="+mn-ea"/>
              </a:rPr>
              <a:t>加强诚信守法经营和职业道德教育。</a:t>
            </a:r>
            <a:r>
              <a:rPr lang="zh-CN" altLang="en-US" sz="2400" b="0" dirty="0">
                <a:solidFill>
                  <a:schemeClr val="tx1"/>
                </a:solidFill>
                <a:latin typeface="+mn-ea"/>
                <a:ea typeface="+mn-ea"/>
              </a:rPr>
              <a:t> </a:t>
            </a:r>
            <a:endParaRPr lang="en-US" altLang="zh-CN" sz="2400" b="0" dirty="0" smtClean="0">
              <a:solidFill>
                <a:schemeClr val="tx1"/>
              </a:solidFill>
              <a:latin typeface="+mn-ea"/>
              <a:ea typeface="+mn-ea"/>
            </a:endParaRPr>
          </a:p>
          <a:p>
            <a:endParaRPr lang="en-US" altLang="zh-CN" sz="2400" b="0" dirty="0" smtClean="0">
              <a:solidFill>
                <a:schemeClr val="tx1"/>
              </a:solidFill>
              <a:latin typeface="+mn-ea"/>
              <a:ea typeface="+mn-ea"/>
            </a:endParaRPr>
          </a:p>
          <a:p>
            <a:r>
              <a:rPr lang="zh-CN" altLang="en-US" sz="2400" b="0" dirty="0" smtClean="0">
                <a:solidFill>
                  <a:schemeClr val="tx1"/>
                </a:solidFill>
                <a:latin typeface="+mn-ea"/>
                <a:ea typeface="+mn-ea"/>
                <a:sym typeface="宋体" panose="02010600030101010101" pitchFamily="2" charset="-122"/>
              </a:rPr>
              <a:t>● </a:t>
            </a:r>
            <a:r>
              <a:rPr lang="zh-CN" altLang="zh-CN" sz="3200" dirty="0" smtClean="0">
                <a:solidFill>
                  <a:schemeClr val="tx1"/>
                </a:solidFill>
                <a:latin typeface="+mn-ea"/>
                <a:ea typeface="+mn-ea"/>
              </a:rPr>
              <a:t>食品安全管理人员应按规定参加食品安全培训。</a:t>
            </a:r>
            <a:endParaRPr lang="zh-CN" altLang="en-US" sz="3200" b="0" dirty="0">
              <a:solidFill>
                <a:schemeClr val="tx1"/>
              </a:solidFill>
              <a:latin typeface="+mn-ea"/>
              <a:ea typeface="+mn-ea"/>
            </a:endParaRPr>
          </a:p>
          <a:p>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p:nvPr/>
        </p:nvSpPr>
        <p:spPr>
          <a:xfrm>
            <a:off x="1619672" y="404664"/>
            <a:ext cx="7056785" cy="6617196"/>
          </a:xfrm>
          <a:prstGeom prst="rect">
            <a:avLst/>
          </a:prstGeom>
          <a:noFill/>
          <a:ln w="9525">
            <a:noFill/>
          </a:ln>
        </p:spPr>
        <p:txBody>
          <a:bodyPr wrap="square" anchor="t">
            <a:spAutoFit/>
          </a:bodyPr>
          <a:lstStyle/>
          <a:p>
            <a:r>
              <a:rPr lang="zh-CN" altLang="en-US" sz="3200" dirty="0" smtClean="0">
                <a:solidFill>
                  <a:srgbClr val="FF0000"/>
                </a:solidFill>
                <a:latin typeface="Times New Roman" panose="02020603050405020304" pitchFamily="18" charset="0"/>
                <a:ea typeface="宋体" panose="02010600030101010101" pitchFamily="2" charset="-122"/>
                <a:sym typeface="宋体" panose="02010600030101010101" pitchFamily="2" charset="-122"/>
              </a:rPr>
              <a:t>查验存留规定</a:t>
            </a:r>
            <a:endParaRPr lang="en-US" altLang="zh-CN" sz="3200" dirty="0" smtClean="0">
              <a:solidFill>
                <a:srgbClr val="FF0000"/>
              </a:solidFill>
              <a:latin typeface="Times New Roman" panose="02020603050405020304" pitchFamily="18" charset="0"/>
              <a:ea typeface="宋体" panose="02010600030101010101" pitchFamily="2" charset="-122"/>
              <a:sym typeface="宋体" panose="02010600030101010101" pitchFamily="2" charset="-122"/>
            </a:endParaRPr>
          </a:p>
          <a:p>
            <a:endParaRPr lang="en-US" altLang="zh-CN" sz="2400" b="0" dirty="0" smtClean="0">
              <a:solidFill>
                <a:schemeClr val="tx1"/>
              </a:solidFill>
              <a:latin typeface="Times New Roman" panose="02020603050405020304" pitchFamily="18" charset="0"/>
              <a:ea typeface="宋体" panose="02010600030101010101" pitchFamily="2" charset="-122"/>
              <a:sym typeface="宋体" panose="02010600030101010101" pitchFamily="2" charset="-122"/>
            </a:endParaRPr>
          </a:p>
          <a:p>
            <a:r>
              <a:rPr lang="zh-CN" altLang="en-US" sz="2400" b="0" dirty="0" smtClean="0">
                <a:solidFill>
                  <a:schemeClr val="tx1"/>
                </a:solidFill>
                <a:latin typeface="Times New Roman" panose="02020603050405020304" pitchFamily="18" charset="0"/>
                <a:ea typeface="宋体" panose="02010600030101010101" pitchFamily="2" charset="-122"/>
                <a:sym typeface="宋体" panose="02010600030101010101" pitchFamily="2" charset="-122"/>
              </a:rPr>
              <a:t>● </a:t>
            </a:r>
            <a:r>
              <a:rPr lang="zh-CN" altLang="zh-CN" sz="3200" dirty="0" smtClean="0">
                <a:solidFill>
                  <a:schemeClr val="tx1"/>
                </a:solidFill>
                <a:latin typeface="+mn-ea"/>
                <a:ea typeface="+mn-ea"/>
              </a:rPr>
              <a:t>从食品生产者采购食品的，应当查验其食品生产许可证和产品合格证明文件等；</a:t>
            </a:r>
            <a:endParaRPr lang="en-US" altLang="zh-CN" sz="3200" dirty="0" smtClean="0">
              <a:solidFill>
                <a:schemeClr val="tx1"/>
              </a:solidFill>
              <a:latin typeface="+mn-ea"/>
              <a:ea typeface="+mn-ea"/>
            </a:endParaRPr>
          </a:p>
          <a:p>
            <a:endParaRPr lang="en-US" altLang="zh-CN" sz="2400" b="0" dirty="0" smtClean="0">
              <a:solidFill>
                <a:schemeClr val="tx1"/>
              </a:solidFill>
              <a:latin typeface="+mn-ea"/>
              <a:ea typeface="+mn-ea"/>
              <a:sym typeface="宋体" panose="02010600030101010101" pitchFamily="2" charset="-122"/>
            </a:endParaRPr>
          </a:p>
          <a:p>
            <a:r>
              <a:rPr lang="zh-CN" altLang="en-US" sz="2400" b="0" dirty="0" smtClean="0">
                <a:solidFill>
                  <a:schemeClr val="tx1"/>
                </a:solidFill>
                <a:latin typeface="+mn-ea"/>
                <a:ea typeface="+mn-ea"/>
                <a:sym typeface="宋体" panose="02010600030101010101" pitchFamily="2" charset="-122"/>
              </a:rPr>
              <a:t>●</a:t>
            </a:r>
            <a:r>
              <a:rPr lang="zh-CN" altLang="en-US" sz="3200" b="0" dirty="0" smtClean="0">
                <a:solidFill>
                  <a:schemeClr val="tx1"/>
                </a:solidFill>
                <a:latin typeface="+mn-ea"/>
                <a:ea typeface="+mn-ea"/>
                <a:sym typeface="宋体" panose="02010600030101010101" pitchFamily="2" charset="-122"/>
              </a:rPr>
              <a:t> </a:t>
            </a:r>
            <a:r>
              <a:rPr lang="zh-CN" altLang="zh-CN" sz="3200" dirty="0" smtClean="0">
                <a:solidFill>
                  <a:schemeClr val="tx1"/>
                </a:solidFill>
                <a:latin typeface="+mn-ea"/>
                <a:ea typeface="+mn-ea"/>
              </a:rPr>
              <a:t>从食品经营者（商场、超市、便利店等）采购食品的，应当查验其食品经营许可证等；</a:t>
            </a:r>
            <a:endParaRPr lang="zh-CN" altLang="zh-CN" sz="3200" dirty="0" smtClean="0">
              <a:solidFill>
                <a:schemeClr val="tx1"/>
              </a:solidFill>
              <a:latin typeface="+mn-ea"/>
              <a:ea typeface="+mn-ea"/>
            </a:endParaRPr>
          </a:p>
          <a:p>
            <a:endParaRPr lang="en-US" altLang="zh-CN" sz="2400" b="0" dirty="0" smtClean="0">
              <a:solidFill>
                <a:schemeClr val="tx1"/>
              </a:solidFill>
              <a:latin typeface="+mn-ea"/>
              <a:ea typeface="+mn-ea"/>
              <a:sym typeface="宋体" panose="02010600030101010101" pitchFamily="2" charset="-122"/>
            </a:endParaRPr>
          </a:p>
          <a:p>
            <a:r>
              <a:rPr lang="zh-CN" altLang="en-US" sz="2400" b="0" dirty="0" smtClean="0">
                <a:solidFill>
                  <a:schemeClr val="tx1"/>
                </a:solidFill>
                <a:latin typeface="+mn-ea"/>
                <a:ea typeface="+mn-ea"/>
                <a:sym typeface="宋体" panose="02010600030101010101" pitchFamily="2" charset="-122"/>
              </a:rPr>
              <a:t>●</a:t>
            </a:r>
            <a:r>
              <a:rPr lang="zh-CN" altLang="en-US" sz="3200" b="0" dirty="0" smtClean="0">
                <a:solidFill>
                  <a:schemeClr val="tx1"/>
                </a:solidFill>
                <a:latin typeface="+mn-ea"/>
                <a:ea typeface="+mn-ea"/>
                <a:sym typeface="宋体" panose="02010600030101010101" pitchFamily="2" charset="-122"/>
              </a:rPr>
              <a:t> </a:t>
            </a:r>
            <a:r>
              <a:rPr lang="zh-CN" altLang="zh-CN" sz="3200" dirty="0" smtClean="0">
                <a:solidFill>
                  <a:schemeClr val="tx1"/>
                </a:solidFill>
                <a:latin typeface="+mn-ea"/>
                <a:ea typeface="+mn-ea"/>
              </a:rPr>
              <a:t>从食用农产品生产者直接采购的，应当查验并留存其社会信用代码或者身份证复印件；</a:t>
            </a:r>
            <a:endParaRPr lang="zh-CN" altLang="zh-CN" sz="3200" dirty="0" smtClean="0">
              <a:solidFill>
                <a:schemeClr val="tx1"/>
              </a:solidFill>
              <a:latin typeface="+mn-ea"/>
              <a:ea typeface="+mn-ea"/>
            </a:endParaRPr>
          </a:p>
          <a:p>
            <a:r>
              <a:rPr lang="en-US" altLang="zh-CN" sz="3200" dirty="0" smtClean="0">
                <a:latin typeface="+mn-ea"/>
                <a:ea typeface="+mn-ea"/>
              </a:rPr>
              <a:t>    </a:t>
            </a:r>
            <a:endParaRPr lang="zh-CN" altLang="en-US" sz="2400" b="0" dirty="0">
              <a:solidFill>
                <a:schemeClr val="tx1"/>
              </a:solidFill>
              <a:latin typeface="+mn-ea"/>
              <a:ea typeface="+mn-ea"/>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p:nvPr/>
        </p:nvSpPr>
        <p:spPr>
          <a:xfrm>
            <a:off x="1619672" y="1196752"/>
            <a:ext cx="7056785" cy="5139869"/>
          </a:xfrm>
          <a:prstGeom prst="rect">
            <a:avLst/>
          </a:prstGeom>
          <a:noFill/>
          <a:ln w="9525">
            <a:noFill/>
          </a:ln>
        </p:spPr>
        <p:txBody>
          <a:bodyPr wrap="square" anchor="t">
            <a:spAutoFit/>
          </a:bodyPr>
          <a:lstStyle/>
          <a:p>
            <a:r>
              <a:rPr lang="zh-CN" altLang="en-US" sz="2400" b="0" dirty="0" smtClean="0">
                <a:solidFill>
                  <a:schemeClr val="tx1"/>
                </a:solidFill>
                <a:latin typeface="Times New Roman" panose="02020603050405020304" pitchFamily="18" charset="0"/>
                <a:ea typeface="宋体" panose="02010600030101010101" pitchFamily="2" charset="-122"/>
                <a:sym typeface="宋体" panose="02010600030101010101" pitchFamily="2" charset="-122"/>
              </a:rPr>
              <a:t>● </a:t>
            </a:r>
            <a:r>
              <a:rPr lang="zh-CN" altLang="zh-CN" sz="3200" dirty="0" smtClean="0">
                <a:solidFill>
                  <a:schemeClr val="tx1"/>
                </a:solidFill>
                <a:latin typeface="+mn-ea"/>
                <a:ea typeface="+mn-ea"/>
              </a:rPr>
              <a:t>从集中交易市场采购食用农产品的，应当索取并留存由市场开办者或者经营者加盖公章（或者负责人签字）的购货凭证；</a:t>
            </a:r>
            <a:endParaRPr lang="zh-CN" altLang="zh-CN" sz="3200" dirty="0" smtClean="0">
              <a:solidFill>
                <a:schemeClr val="tx1"/>
              </a:solidFill>
              <a:latin typeface="+mn-ea"/>
              <a:ea typeface="+mn-ea"/>
            </a:endParaRPr>
          </a:p>
          <a:p>
            <a:endParaRPr lang="en-US" altLang="zh-CN" sz="2400" b="0" dirty="0" smtClean="0">
              <a:solidFill>
                <a:schemeClr val="tx1"/>
              </a:solidFill>
              <a:latin typeface="+mn-ea"/>
              <a:ea typeface="+mn-ea"/>
              <a:sym typeface="宋体" panose="02010600030101010101" pitchFamily="2" charset="-122"/>
            </a:endParaRPr>
          </a:p>
          <a:p>
            <a:r>
              <a:rPr lang="zh-CN" altLang="en-US" sz="2400" b="0" dirty="0" smtClean="0">
                <a:solidFill>
                  <a:schemeClr val="tx1"/>
                </a:solidFill>
                <a:latin typeface="+mn-ea"/>
                <a:ea typeface="+mn-ea"/>
                <a:sym typeface="宋体" panose="02010600030101010101" pitchFamily="2" charset="-122"/>
              </a:rPr>
              <a:t>● </a:t>
            </a:r>
            <a:r>
              <a:rPr lang="zh-CN" altLang="zh-CN" sz="3200" dirty="0" smtClean="0">
                <a:solidFill>
                  <a:schemeClr val="tx1"/>
                </a:solidFill>
                <a:latin typeface="+mn-ea"/>
                <a:ea typeface="+mn-ea"/>
              </a:rPr>
              <a:t>采购肉类的应当查验肉类产品的检疫合格证明</a:t>
            </a:r>
            <a:r>
              <a:rPr lang="zh-CN" altLang="en-US" sz="3200" dirty="0" smtClean="0">
                <a:solidFill>
                  <a:schemeClr val="tx1"/>
                </a:solidFill>
                <a:latin typeface="+mn-ea"/>
                <a:ea typeface="+mn-ea"/>
              </a:rPr>
              <a:t>，</a:t>
            </a:r>
            <a:r>
              <a:rPr lang="zh-CN" altLang="zh-CN" sz="3200" dirty="0" smtClean="0">
                <a:solidFill>
                  <a:schemeClr val="tx1"/>
                </a:solidFill>
                <a:latin typeface="+mn-ea"/>
                <a:ea typeface="+mn-ea"/>
              </a:rPr>
              <a:t>采购肉类制品的应当查验肉类制品的检验合格证明。</a:t>
            </a:r>
            <a:endParaRPr lang="zh-CN" altLang="zh-CN" sz="3200" dirty="0" smtClean="0">
              <a:solidFill>
                <a:schemeClr val="tx1"/>
              </a:solidFill>
              <a:latin typeface="+mn-ea"/>
              <a:ea typeface="+mn-ea"/>
            </a:endParaRPr>
          </a:p>
          <a:p>
            <a:endParaRPr lang="zh-CN" altLang="zh-CN" sz="3200" dirty="0" smtClean="0">
              <a:solidFill>
                <a:schemeClr val="tx1"/>
              </a:solidFill>
            </a:endParaRPr>
          </a:p>
          <a:p>
            <a:endParaRPr lang="en-US" altLang="zh-CN" sz="2400" b="0" dirty="0" smtClean="0">
              <a:solidFill>
                <a:schemeClr val="tx1"/>
              </a:solidFill>
              <a:latin typeface="Times New Roman" panose="02020603050405020304" pitchFamily="18" charset="0"/>
              <a:ea typeface="宋体" panose="02010600030101010101" pitchFamily="2" charset="-122"/>
            </a:endParaRPr>
          </a:p>
          <a:p>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p:nvPr/>
        </p:nvSpPr>
        <p:spPr>
          <a:xfrm>
            <a:off x="1619673" y="836712"/>
            <a:ext cx="7056784" cy="4647426"/>
          </a:xfrm>
          <a:prstGeom prst="rect">
            <a:avLst/>
          </a:prstGeom>
          <a:noFill/>
          <a:ln w="9525">
            <a:noFill/>
          </a:ln>
        </p:spPr>
        <p:txBody>
          <a:bodyPr wrap="square" anchor="t">
            <a:spAutoFit/>
          </a:bodyPr>
          <a:lstStyle/>
          <a:p>
            <a:r>
              <a:rPr lang="zh-CN" altLang="en-US" sz="3200" dirty="0" smtClean="0">
                <a:solidFill>
                  <a:srgbClr val="FF0000"/>
                </a:solidFill>
                <a:latin typeface="+mn-ea"/>
                <a:ea typeface="+mn-ea"/>
                <a:sym typeface="宋体" panose="02010600030101010101" pitchFamily="2" charset="-122"/>
              </a:rPr>
              <a:t>禁用食品和食品添加剂特别规定</a:t>
            </a:r>
            <a:endParaRPr lang="en-US" altLang="zh-CN" sz="3200" dirty="0" smtClean="0">
              <a:solidFill>
                <a:srgbClr val="FF0000"/>
              </a:solidFill>
              <a:latin typeface="+mn-ea"/>
              <a:ea typeface="+mn-ea"/>
              <a:sym typeface="宋体" panose="02010600030101010101" pitchFamily="2" charset="-122"/>
            </a:endParaRPr>
          </a:p>
          <a:p>
            <a:endParaRPr lang="en-US" altLang="zh-CN" sz="2400" b="0" dirty="0" smtClean="0">
              <a:solidFill>
                <a:schemeClr val="tx1"/>
              </a:solidFill>
              <a:latin typeface="+mn-ea"/>
              <a:ea typeface="+mn-ea"/>
              <a:sym typeface="宋体" panose="02010600030101010101" pitchFamily="2" charset="-122"/>
            </a:endParaRPr>
          </a:p>
          <a:p>
            <a:r>
              <a:rPr lang="zh-CN" altLang="en-US" sz="2400" b="0" dirty="0" smtClean="0">
                <a:solidFill>
                  <a:schemeClr val="tx1"/>
                </a:solidFill>
                <a:latin typeface="+mn-ea"/>
                <a:ea typeface="+mn-ea"/>
                <a:sym typeface="宋体" panose="02010600030101010101" pitchFamily="2" charset="-122"/>
              </a:rPr>
              <a:t>● </a:t>
            </a:r>
            <a:r>
              <a:rPr lang="zh-CN" altLang="en-US" sz="3200" dirty="0" smtClean="0">
                <a:solidFill>
                  <a:schemeClr val="tx1"/>
                </a:solidFill>
                <a:latin typeface="+mn-ea"/>
                <a:ea typeface="+mn-ea"/>
                <a:sym typeface="宋体" panose="02010600030101010101" pitchFamily="2" charset="-122"/>
              </a:rPr>
              <a:t>不得</a:t>
            </a:r>
            <a:r>
              <a:rPr lang="zh-CN" altLang="zh-CN" sz="3200" dirty="0" smtClean="0">
                <a:solidFill>
                  <a:schemeClr val="tx1"/>
                </a:solidFill>
                <a:latin typeface="+mn-ea"/>
                <a:ea typeface="+mn-ea"/>
              </a:rPr>
              <a:t>采购、贮存</a:t>
            </a:r>
            <a:r>
              <a:rPr lang="zh-CN" altLang="en-US" sz="3200" dirty="0" smtClean="0">
                <a:solidFill>
                  <a:schemeClr val="tx1"/>
                </a:solidFill>
                <a:latin typeface="+mn-ea"/>
                <a:ea typeface="+mn-ea"/>
              </a:rPr>
              <a:t>、使用</a:t>
            </a:r>
            <a:r>
              <a:rPr lang="zh-CN" altLang="zh-CN" sz="3200" dirty="0" smtClean="0">
                <a:solidFill>
                  <a:schemeClr val="tx1"/>
                </a:solidFill>
                <a:latin typeface="+mn-ea"/>
                <a:ea typeface="+mn-ea"/>
              </a:rPr>
              <a:t>亚硝酸盐（包括亚硝酸钠、亚硝酸钾）</a:t>
            </a:r>
            <a:r>
              <a:rPr lang="zh-CN" altLang="en-US" sz="3200" dirty="0" smtClean="0">
                <a:solidFill>
                  <a:schemeClr val="tx1"/>
                </a:solidFill>
                <a:latin typeface="+mn-ea"/>
                <a:ea typeface="+mn-ea"/>
              </a:rPr>
              <a:t>；</a:t>
            </a:r>
            <a:endParaRPr lang="zh-CN" altLang="zh-CN" sz="3200" dirty="0" smtClean="0">
              <a:solidFill>
                <a:schemeClr val="tx1"/>
              </a:solidFill>
              <a:latin typeface="+mn-ea"/>
              <a:ea typeface="+mn-ea"/>
            </a:endParaRPr>
          </a:p>
          <a:p>
            <a:endParaRPr lang="en-US" altLang="zh-CN" sz="2400" b="0" dirty="0" smtClean="0">
              <a:solidFill>
                <a:schemeClr val="tx1"/>
              </a:solidFill>
              <a:latin typeface="+mn-ea"/>
              <a:ea typeface="+mn-ea"/>
            </a:endParaRPr>
          </a:p>
          <a:p>
            <a:r>
              <a:rPr lang="zh-CN" altLang="en-US" sz="2400" b="0" dirty="0" smtClean="0">
                <a:solidFill>
                  <a:schemeClr val="tx1"/>
                </a:solidFill>
                <a:latin typeface="+mn-ea"/>
                <a:ea typeface="+mn-ea"/>
                <a:sym typeface="宋体" panose="02010600030101010101" pitchFamily="2" charset="-122"/>
              </a:rPr>
              <a:t>● </a:t>
            </a:r>
            <a:r>
              <a:rPr lang="zh-CN" altLang="en-US" sz="3200" dirty="0" smtClean="0">
                <a:solidFill>
                  <a:schemeClr val="tx1"/>
                </a:solidFill>
                <a:latin typeface="+mn-ea"/>
                <a:ea typeface="+mn-ea"/>
                <a:sym typeface="宋体" panose="02010600030101010101" pitchFamily="2" charset="-122"/>
              </a:rPr>
              <a:t>不得</a:t>
            </a:r>
            <a:r>
              <a:rPr lang="zh-CN" altLang="zh-CN" sz="3200" dirty="0" smtClean="0">
                <a:solidFill>
                  <a:schemeClr val="tx1"/>
                </a:solidFill>
                <a:latin typeface="+mn-ea"/>
                <a:ea typeface="+mn-ea"/>
              </a:rPr>
              <a:t>制售冷荤类食品、生食类食品、裱花蛋糕，或者加工制作四季豆、鲜黄花菜、野生蘑菇、发芽土豆等高风险食品。</a:t>
            </a:r>
            <a:endParaRPr lang="zh-CN" altLang="en-US" sz="3200" b="0" dirty="0">
              <a:solidFill>
                <a:schemeClr val="tx1"/>
              </a:solidFill>
              <a:latin typeface="+mn-ea"/>
              <a:ea typeface="+mn-ea"/>
            </a:endParaRPr>
          </a:p>
          <a:p>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1"/>
          <p:cNvSpPr txBox="1"/>
          <p:nvPr/>
        </p:nvSpPr>
        <p:spPr>
          <a:xfrm>
            <a:off x="1475656" y="980727"/>
            <a:ext cx="7488957" cy="5755422"/>
          </a:xfrm>
          <a:prstGeom prst="rect">
            <a:avLst/>
          </a:prstGeom>
          <a:noFill/>
          <a:ln w="12700">
            <a:noFill/>
          </a:ln>
        </p:spPr>
        <p:txBody>
          <a:bodyPr wrap="square" anchor="t">
            <a:spAutoFit/>
          </a:bodyPr>
          <a:lstStyle/>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2001</a:t>
            </a:r>
            <a:r>
              <a:rPr lang="zh-CN" altLang="en-US" sz="3200" dirty="0">
                <a:solidFill>
                  <a:schemeClr val="tx1"/>
                </a:solidFill>
                <a:latin typeface="Times New Roman" panose="02020603050405020304" pitchFamily="18" charset="0"/>
                <a:ea typeface="宋体" panose="02010600030101010101" pitchFamily="2" charset="-122"/>
              </a:rPr>
              <a:t>年浙江和广东发生多起食用猪肉或猪内脏引起的“</a:t>
            </a:r>
            <a:r>
              <a:rPr lang="zh-CN" altLang="en-US" sz="3200" dirty="0">
                <a:solidFill>
                  <a:srgbClr val="FF0000"/>
                </a:solidFill>
                <a:latin typeface="Times New Roman" panose="02020603050405020304" pitchFamily="18" charset="0"/>
                <a:ea typeface="宋体" panose="02010600030101010101" pitchFamily="2" charset="-122"/>
              </a:rPr>
              <a:t>瘦肉精</a:t>
            </a:r>
            <a:r>
              <a:rPr lang="zh-CN" altLang="en-US" sz="3200" dirty="0">
                <a:solidFill>
                  <a:schemeClr val="tx1"/>
                </a:solidFill>
                <a:latin typeface="Times New Roman" panose="02020603050405020304" pitchFamily="18" charset="0"/>
                <a:ea typeface="宋体" panose="02010600030101010101" pitchFamily="2" charset="-122"/>
              </a:rPr>
              <a:t>”中毒事件。</a:t>
            </a:r>
            <a:endParaRPr lang="zh-CN" altLang="en-US" sz="3200" dirty="0">
              <a:solidFill>
                <a:schemeClr val="tx1"/>
              </a:solidFill>
              <a:latin typeface="Times New Roman" panose="02020603050405020304" pitchFamily="18" charset="0"/>
              <a:ea typeface="宋体" panose="02010600030101010101" pitchFamily="2" charset="-122"/>
            </a:endParaRPr>
          </a:p>
          <a:p>
            <a:endParaRPr lang="zh-CN" altLang="en-US" sz="2400" dirty="0">
              <a:solidFill>
                <a:schemeClr val="tx1"/>
              </a:solidFill>
              <a:latin typeface="Times New Roman" panose="02020603050405020304" pitchFamily="18" charset="0"/>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2001</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9</a:t>
            </a:r>
            <a:r>
              <a:rPr lang="zh-CN" altLang="en-US" sz="3200" dirty="0">
                <a:solidFill>
                  <a:schemeClr val="tx1"/>
                </a:solidFill>
                <a:latin typeface="Times New Roman" panose="02020603050405020304" pitchFamily="18" charset="0"/>
                <a:ea typeface="宋体" panose="02010600030101010101" pitchFamily="2" charset="-122"/>
              </a:rPr>
              <a:t>月</a:t>
            </a:r>
            <a:r>
              <a:rPr lang="en-US" altLang="zh-CN" sz="3200" dirty="0">
                <a:solidFill>
                  <a:schemeClr val="tx1"/>
                </a:solidFill>
                <a:latin typeface="Times New Roman" panose="02020603050405020304" pitchFamily="18" charset="0"/>
                <a:ea typeface="宋体" panose="02010600030101010101" pitchFamily="2" charset="-122"/>
              </a:rPr>
              <a:t>4</a:t>
            </a:r>
            <a:r>
              <a:rPr lang="zh-CN" altLang="en-US" sz="3200" dirty="0">
                <a:solidFill>
                  <a:schemeClr val="tx1"/>
                </a:solidFill>
                <a:latin typeface="Times New Roman" panose="02020603050405020304" pitchFamily="18" charset="0"/>
                <a:ea typeface="宋体" panose="02010600030101010101" pitchFamily="2" charset="-122"/>
              </a:rPr>
              <a:t>日，吉林市</a:t>
            </a:r>
            <a:r>
              <a:rPr lang="en-US" altLang="zh-CN" sz="3200" dirty="0">
                <a:solidFill>
                  <a:schemeClr val="tx1"/>
                </a:solidFill>
                <a:latin typeface="Times New Roman" panose="02020603050405020304" pitchFamily="18" charset="0"/>
                <a:ea typeface="宋体" panose="02010600030101010101" pitchFamily="2" charset="-122"/>
              </a:rPr>
              <a:t>6000</a:t>
            </a:r>
            <a:r>
              <a:rPr lang="zh-CN" altLang="en-US" sz="3200" dirty="0">
                <a:solidFill>
                  <a:schemeClr val="tx1"/>
                </a:solidFill>
                <a:latin typeface="Times New Roman" panose="02020603050405020304" pitchFamily="18" charset="0"/>
                <a:ea typeface="宋体" panose="02010600030101010101" pitchFamily="2" charset="-122"/>
              </a:rPr>
              <a:t>多名学生</a:t>
            </a:r>
            <a:r>
              <a:rPr lang="zh-CN" altLang="en-US" sz="3200" dirty="0">
                <a:solidFill>
                  <a:srgbClr val="FF0000"/>
                </a:solidFill>
                <a:latin typeface="Times New Roman" panose="02020603050405020304" pitchFamily="18" charset="0"/>
                <a:ea typeface="宋体" panose="02010600030101010101" pitchFamily="2" charset="-122"/>
              </a:rPr>
              <a:t>豆奶</a:t>
            </a:r>
            <a:r>
              <a:rPr lang="zh-CN" altLang="en-US" sz="3200" dirty="0">
                <a:solidFill>
                  <a:schemeClr val="tx1"/>
                </a:solidFill>
                <a:latin typeface="Times New Roman" panose="02020603050405020304" pitchFamily="18" charset="0"/>
                <a:ea typeface="宋体" panose="02010600030101010101" pitchFamily="2" charset="-122"/>
              </a:rPr>
              <a:t>中毒事件。</a:t>
            </a:r>
            <a:br>
              <a:rPr lang="zh-CN" altLang="en-US" sz="3200" b="0" dirty="0">
                <a:solidFill>
                  <a:schemeClr val="tx1"/>
                </a:solidFill>
                <a:latin typeface="宋体" panose="02010600030101010101" pitchFamily="2" charset="-122"/>
                <a:ea typeface="宋体" panose="02010600030101010101" pitchFamily="2" charset="-122"/>
              </a:rPr>
            </a:br>
            <a:endParaRPr lang="en-US" altLang="zh-CN" sz="3200" b="0" dirty="0">
              <a:solidFill>
                <a:schemeClr val="tx1"/>
              </a:solidFill>
              <a:latin typeface="宋体" panose="02010600030101010101" pitchFamily="2" charset="-122"/>
              <a:ea typeface="宋体" panose="02010600030101010101" pitchFamily="2" charset="-122"/>
            </a:endParaRPr>
          </a:p>
          <a:p>
            <a:r>
              <a:rPr lang="zh-CN" altLang="en-US" sz="2400" dirty="0">
                <a:solidFill>
                  <a:schemeClr val="tx1"/>
                </a:solidFill>
                <a:latin typeface="Times New Roman" panose="02020603050405020304" pitchFamily="18" charset="0"/>
                <a:ea typeface="宋体" panose="02010600030101010101" pitchFamily="2" charset="-122"/>
              </a:rPr>
              <a:t>●</a:t>
            </a:r>
            <a:r>
              <a:rPr lang="en-US" altLang="zh-CN" sz="2400" b="0" dirty="0">
                <a:solidFill>
                  <a:schemeClr val="tx1"/>
                </a:solidFill>
                <a:latin typeface="Times New Roman" panose="02020603050405020304" pitchFamily="18" charset="0"/>
                <a:ea typeface="宋体" panose="02010600030101010101" pitchFamily="2" charset="-122"/>
              </a:rPr>
              <a:t> </a:t>
            </a:r>
            <a:r>
              <a:rPr lang="en-US" altLang="zh-CN" sz="3200" dirty="0">
                <a:solidFill>
                  <a:schemeClr val="tx1"/>
                </a:solidFill>
                <a:latin typeface="Times New Roman" panose="02020603050405020304" pitchFamily="18" charset="0"/>
                <a:ea typeface="宋体" panose="02010600030101010101" pitchFamily="2" charset="-122"/>
              </a:rPr>
              <a:t>2002</a:t>
            </a:r>
            <a:r>
              <a:rPr lang="zh-CN" altLang="en-US" sz="3200" dirty="0">
                <a:solidFill>
                  <a:schemeClr val="tx1"/>
                </a:solidFill>
                <a:latin typeface="Times New Roman" panose="02020603050405020304" pitchFamily="18" charset="0"/>
                <a:ea typeface="宋体" panose="02010600030101010101" pitchFamily="2" charset="-122"/>
              </a:rPr>
              <a:t>年</a:t>
            </a:r>
            <a:r>
              <a:rPr lang="en-US" altLang="zh-CN" sz="3200" dirty="0">
                <a:solidFill>
                  <a:schemeClr val="tx1"/>
                </a:solidFill>
                <a:latin typeface="Times New Roman" panose="02020603050405020304" pitchFamily="18" charset="0"/>
                <a:ea typeface="宋体" panose="02010600030101010101" pitchFamily="2" charset="-122"/>
              </a:rPr>
              <a:t>9</a:t>
            </a:r>
            <a:r>
              <a:rPr lang="zh-CN" altLang="en-US" sz="3200" dirty="0">
                <a:solidFill>
                  <a:schemeClr val="tx1"/>
                </a:solidFill>
                <a:latin typeface="Times New Roman" panose="02020603050405020304" pitchFamily="18" charset="0"/>
                <a:ea typeface="宋体" panose="02010600030101010101" pitchFamily="2" charset="-122"/>
              </a:rPr>
              <a:t>月</a:t>
            </a:r>
            <a:r>
              <a:rPr lang="en-US" altLang="zh-CN" sz="3200" dirty="0">
                <a:solidFill>
                  <a:schemeClr val="tx1"/>
                </a:solidFill>
                <a:latin typeface="Times New Roman" panose="02020603050405020304" pitchFamily="18" charset="0"/>
                <a:ea typeface="宋体" panose="02010600030101010101" pitchFamily="2" charset="-122"/>
              </a:rPr>
              <a:t>14</a:t>
            </a:r>
            <a:r>
              <a:rPr lang="zh-CN" altLang="en-US" sz="3200" dirty="0">
                <a:solidFill>
                  <a:schemeClr val="tx1"/>
                </a:solidFill>
                <a:latin typeface="Times New Roman" panose="02020603050405020304" pitchFamily="18" charset="0"/>
                <a:ea typeface="宋体" panose="02010600030101010101" pitchFamily="2" charset="-122"/>
              </a:rPr>
              <a:t>日，南京市汤山发生一起特大食物中毒事件，有</a:t>
            </a:r>
            <a:r>
              <a:rPr lang="en-US" altLang="zh-CN" sz="3200" dirty="0">
                <a:solidFill>
                  <a:schemeClr val="tx1"/>
                </a:solidFill>
                <a:latin typeface="Times New Roman" panose="02020603050405020304" pitchFamily="18" charset="0"/>
                <a:ea typeface="宋体" panose="02010600030101010101" pitchFamily="2" charset="-122"/>
              </a:rPr>
              <a:t>395</a:t>
            </a:r>
            <a:r>
              <a:rPr lang="zh-CN" altLang="en-US" sz="3200" dirty="0">
                <a:solidFill>
                  <a:schemeClr val="tx1"/>
                </a:solidFill>
                <a:latin typeface="Times New Roman" panose="02020603050405020304" pitchFamily="18" charset="0"/>
                <a:ea typeface="宋体" panose="02010600030101010101" pitchFamily="2" charset="-122"/>
              </a:rPr>
              <a:t>人因食用某个体饮食店制售的面点引起“</a:t>
            </a:r>
            <a:r>
              <a:rPr lang="zh-CN" altLang="en-US" sz="3200" dirty="0">
                <a:solidFill>
                  <a:srgbClr val="FF0000"/>
                </a:solidFill>
                <a:latin typeface="Times New Roman" panose="02020603050405020304" pitchFamily="18" charset="0"/>
                <a:ea typeface="宋体" panose="02010600030101010101" pitchFamily="2" charset="-122"/>
              </a:rPr>
              <a:t>毒鼠强</a:t>
            </a:r>
            <a:r>
              <a:rPr lang="zh-CN" altLang="en-US" sz="3200" dirty="0">
                <a:solidFill>
                  <a:schemeClr val="tx1"/>
                </a:solidFill>
                <a:latin typeface="Times New Roman" panose="02020603050405020304" pitchFamily="18" charset="0"/>
                <a:ea typeface="宋体" panose="02010600030101010101" pitchFamily="2" charset="-122"/>
              </a:rPr>
              <a:t>”中毒，死亡</a:t>
            </a:r>
            <a:r>
              <a:rPr lang="en-US" altLang="zh-CN" sz="3200" dirty="0">
                <a:solidFill>
                  <a:schemeClr val="tx1"/>
                </a:solidFill>
                <a:latin typeface="Times New Roman" panose="02020603050405020304" pitchFamily="18" charset="0"/>
                <a:ea typeface="宋体" panose="02010600030101010101" pitchFamily="2" charset="-122"/>
              </a:rPr>
              <a:t>42</a:t>
            </a:r>
            <a:r>
              <a:rPr lang="zh-CN" altLang="en-US" sz="3200" dirty="0">
                <a:solidFill>
                  <a:schemeClr val="tx1"/>
                </a:solidFill>
                <a:latin typeface="Times New Roman" panose="02020603050405020304" pitchFamily="18" charset="0"/>
                <a:ea typeface="宋体" panose="02010600030101010101" pitchFamily="2" charset="-122"/>
              </a:rPr>
              <a:t>人。</a:t>
            </a:r>
            <a:endParaRPr lang="zh-CN" altLang="en-US" sz="3200" dirty="0">
              <a:solidFill>
                <a:schemeClr val="tx1"/>
              </a:solidFill>
              <a:latin typeface="Times New Roman" panose="02020603050405020304" pitchFamily="18" charset="0"/>
              <a:ea typeface="宋体" panose="02010600030101010101" pitchFamily="2" charset="-122"/>
            </a:endParaRPr>
          </a:p>
          <a:p>
            <a:endParaRPr lang="en-US" altLang="zh-CN" sz="2400" dirty="0">
              <a:solidFill>
                <a:schemeClr val="tx1"/>
              </a:solidFill>
              <a:latin typeface="Times New Roman" panose="02020603050405020304" pitchFamily="18" charset="0"/>
              <a:ea typeface="宋体" panose="02010600030101010101" pitchFamily="2" charset="-122"/>
            </a:endParaRPr>
          </a:p>
          <a:p>
            <a:endParaRPr lang="en-US" altLang="zh-CN" sz="3200" dirty="0">
              <a:solidFill>
                <a:schemeClr val="tx1"/>
              </a:solidFill>
              <a:latin typeface="Times New Roman" panose="02020603050405020304" pitchFamily="18" charset="0"/>
              <a:ea typeface="宋体" panose="02010600030101010101" pitchFamily="2" charset="-122"/>
            </a:endParaRPr>
          </a:p>
        </p:txBody>
      </p:sp>
      <p:sp>
        <p:nvSpPr>
          <p:cNvPr id="11266" name="Text Box 12"/>
          <p:cNvSpPr txBox="1"/>
          <p:nvPr/>
        </p:nvSpPr>
        <p:spPr>
          <a:xfrm>
            <a:off x="6781800" y="5257800"/>
            <a:ext cx="7620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strips dir="ru"/>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p:nvPr/>
        </p:nvSpPr>
        <p:spPr>
          <a:xfrm>
            <a:off x="1619672" y="836712"/>
            <a:ext cx="7305253" cy="5139869"/>
          </a:xfrm>
          <a:prstGeom prst="rect">
            <a:avLst/>
          </a:prstGeom>
          <a:noFill/>
          <a:ln w="9525">
            <a:noFill/>
          </a:ln>
        </p:spPr>
        <p:txBody>
          <a:bodyPr wrap="square" anchor="t">
            <a:spAutoFit/>
          </a:bodyPr>
          <a:lstStyle/>
          <a:p>
            <a:r>
              <a:rPr lang="zh-CN" altLang="en-US" sz="3200" dirty="0" smtClean="0">
                <a:solidFill>
                  <a:srgbClr val="FF0000"/>
                </a:solidFill>
                <a:latin typeface="+mn-lt"/>
                <a:ea typeface="+mn-ea"/>
                <a:sym typeface="宋体" panose="02010600030101010101" pitchFamily="2" charset="-122"/>
              </a:rPr>
              <a:t>留样规定</a:t>
            </a:r>
            <a:endParaRPr lang="en-US" altLang="zh-CN" sz="3200" dirty="0" smtClean="0">
              <a:solidFill>
                <a:srgbClr val="FF0000"/>
              </a:solidFill>
              <a:latin typeface="+mn-lt"/>
              <a:ea typeface="+mn-ea"/>
              <a:sym typeface="宋体" panose="02010600030101010101" pitchFamily="2" charset="-122"/>
            </a:endParaRPr>
          </a:p>
          <a:p>
            <a:endParaRPr lang="en-US" altLang="zh-CN" sz="2400" b="0" dirty="0" smtClean="0">
              <a:solidFill>
                <a:schemeClr val="tx1"/>
              </a:solidFill>
              <a:latin typeface="+mn-lt"/>
              <a:ea typeface="+mn-ea"/>
              <a:sym typeface="宋体" panose="02010600030101010101" pitchFamily="2" charset="-122"/>
            </a:endParaRPr>
          </a:p>
          <a:p>
            <a:r>
              <a:rPr lang="zh-CN" altLang="en-US" sz="2400" b="0" dirty="0" smtClean="0">
                <a:solidFill>
                  <a:schemeClr val="tx1"/>
                </a:solidFill>
                <a:latin typeface="+mn-lt"/>
                <a:ea typeface="+mn-ea"/>
                <a:sym typeface="宋体" panose="02010600030101010101" pitchFamily="2" charset="-122"/>
              </a:rPr>
              <a:t>● </a:t>
            </a:r>
            <a:r>
              <a:rPr lang="zh-CN" altLang="zh-CN" sz="3200" dirty="0" smtClean="0">
                <a:solidFill>
                  <a:schemeClr val="tx1"/>
                </a:solidFill>
                <a:latin typeface="+mn-lt"/>
                <a:ea typeface="+mn-ea"/>
              </a:rPr>
              <a:t>对每餐次加工制作的每种食品成品进行留样，每个品种留样量应当满足检验需要，不得少于</a:t>
            </a:r>
            <a:r>
              <a:rPr lang="en-US" altLang="zh-CN" sz="3200" dirty="0" smtClean="0">
                <a:solidFill>
                  <a:schemeClr val="tx1"/>
                </a:solidFill>
                <a:latin typeface="+mn-lt"/>
                <a:ea typeface="+mn-ea"/>
              </a:rPr>
              <a:t>125</a:t>
            </a:r>
            <a:r>
              <a:rPr lang="zh-CN" altLang="zh-CN" sz="3200" dirty="0" smtClean="0">
                <a:solidFill>
                  <a:schemeClr val="tx1"/>
                </a:solidFill>
                <a:latin typeface="+mn-lt"/>
                <a:ea typeface="+mn-ea"/>
              </a:rPr>
              <a:t>克，并记录留样食品名称、留样量、留样时间、留样人员等。</a:t>
            </a:r>
            <a:endParaRPr lang="zh-CN" altLang="zh-CN" sz="3200" dirty="0" smtClean="0">
              <a:solidFill>
                <a:schemeClr val="tx1"/>
              </a:solidFill>
              <a:latin typeface="+mn-lt"/>
              <a:ea typeface="+mn-ea"/>
            </a:endParaRPr>
          </a:p>
          <a:p>
            <a:endParaRPr lang="en-US" altLang="zh-CN" sz="2400" b="0" dirty="0" smtClean="0">
              <a:solidFill>
                <a:schemeClr val="tx1"/>
              </a:solidFill>
              <a:latin typeface="+mn-lt"/>
              <a:ea typeface="+mn-ea"/>
            </a:endParaRPr>
          </a:p>
          <a:p>
            <a:r>
              <a:rPr lang="zh-CN" altLang="en-US" sz="2400" b="0" dirty="0" smtClean="0">
                <a:solidFill>
                  <a:schemeClr val="tx1"/>
                </a:solidFill>
                <a:latin typeface="+mn-lt"/>
                <a:ea typeface="+mn-ea"/>
                <a:sym typeface="宋体" panose="02010600030101010101" pitchFamily="2" charset="-122"/>
              </a:rPr>
              <a:t>● </a:t>
            </a:r>
            <a:r>
              <a:rPr lang="zh-CN" altLang="zh-CN" sz="3200" dirty="0" smtClean="0">
                <a:solidFill>
                  <a:schemeClr val="tx1"/>
                </a:solidFill>
                <a:latin typeface="+mn-lt"/>
                <a:ea typeface="+mn-ea"/>
              </a:rPr>
              <a:t>留样食品应当由专柜冷藏保存</a:t>
            </a:r>
            <a:r>
              <a:rPr lang="en-US" altLang="zh-CN" sz="3200" dirty="0" smtClean="0">
                <a:solidFill>
                  <a:schemeClr val="tx1"/>
                </a:solidFill>
                <a:latin typeface="+mn-lt"/>
                <a:ea typeface="+mn-ea"/>
              </a:rPr>
              <a:t>48</a:t>
            </a:r>
            <a:r>
              <a:rPr lang="zh-CN" altLang="zh-CN" sz="3200" dirty="0" smtClean="0">
                <a:solidFill>
                  <a:schemeClr val="tx1"/>
                </a:solidFill>
                <a:latin typeface="+mn-lt"/>
                <a:ea typeface="+mn-ea"/>
              </a:rPr>
              <a:t>小时以上。</a:t>
            </a:r>
            <a:endParaRPr lang="zh-CN" altLang="en-US" sz="3200" b="0" dirty="0">
              <a:solidFill>
                <a:schemeClr val="tx1"/>
              </a:solidFill>
              <a:latin typeface="+mn-lt"/>
              <a:ea typeface="+mn-ea"/>
            </a:endParaRPr>
          </a:p>
          <a:p>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ext Box 7"/>
          <p:cNvSpPr txBox="1"/>
          <p:nvPr/>
        </p:nvSpPr>
        <p:spPr>
          <a:xfrm>
            <a:off x="2438400" y="1524000"/>
            <a:ext cx="62484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72706" name="Rectangle 10"/>
          <p:cNvSpPr/>
          <p:nvPr/>
        </p:nvSpPr>
        <p:spPr>
          <a:xfrm>
            <a:off x="1476375" y="1125538"/>
            <a:ext cx="7416800" cy="4893647"/>
          </a:xfrm>
          <a:prstGeom prst="rect">
            <a:avLst/>
          </a:prstGeom>
          <a:noFill/>
          <a:ln w="9525">
            <a:noFill/>
          </a:ln>
        </p:spPr>
        <p:txBody>
          <a:bodyPr anchor="t">
            <a:spAutoFit/>
          </a:bodyPr>
          <a:lstStyle/>
          <a:p>
            <a:r>
              <a:rPr lang="zh-CN" altLang="en-US" sz="3200" dirty="0">
                <a:solidFill>
                  <a:srgbClr val="FF9933"/>
                </a:solidFill>
                <a:latin typeface="Times New Roman" panose="02020603050405020304" pitchFamily="18" charset="0"/>
                <a:ea typeface="宋体" panose="02010600030101010101" pitchFamily="2" charset="-122"/>
              </a:rPr>
              <a:t>链接</a:t>
            </a:r>
            <a:r>
              <a:rPr lang="en-US" altLang="zh-CN" sz="3200" dirty="0">
                <a:solidFill>
                  <a:srgbClr val="FF9933"/>
                </a:solidFill>
                <a:latin typeface="Times New Roman" panose="02020603050405020304" pitchFamily="18" charset="0"/>
                <a:ea typeface="宋体" panose="02010600030101010101" pitchFamily="2" charset="-122"/>
              </a:rPr>
              <a:t>:</a:t>
            </a:r>
            <a:r>
              <a:rPr lang="zh-CN" altLang="en-US" sz="3200" dirty="0">
                <a:solidFill>
                  <a:srgbClr val="FF9933"/>
                </a:solidFill>
                <a:latin typeface="Times New Roman" panose="02020603050405020304" pitchFamily="18" charset="0"/>
                <a:ea typeface="宋体" panose="02010600030101010101" pitchFamily="2" charset="-122"/>
              </a:rPr>
              <a:t>食</a:t>
            </a:r>
            <a:r>
              <a:rPr lang="zh-CN" altLang="en-US" sz="3200" dirty="0" smtClean="0">
                <a:solidFill>
                  <a:srgbClr val="FF9933"/>
                </a:solidFill>
                <a:latin typeface="Times New Roman" panose="02020603050405020304" pitchFamily="18" charset="0"/>
                <a:ea typeface="宋体" panose="02010600030101010101" pitchFamily="2" charset="-122"/>
              </a:rPr>
              <a:t>品安全监</a:t>
            </a:r>
            <a:r>
              <a:rPr lang="zh-CN" altLang="en-US" sz="3200" dirty="0">
                <a:solidFill>
                  <a:srgbClr val="FF9933"/>
                </a:solidFill>
                <a:latin typeface="Times New Roman" panose="02020603050405020304" pitchFamily="18" charset="0"/>
                <a:ea typeface="宋体" panose="02010600030101010101" pitchFamily="2" charset="-122"/>
              </a:rPr>
              <a:t>管部门规定的其他制度</a:t>
            </a:r>
            <a:endParaRPr lang="zh-CN" altLang="en-US" sz="3200" dirty="0">
              <a:solidFill>
                <a:srgbClr val="FF9933"/>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1800" b="0" dirty="0">
                <a:solidFill>
                  <a:schemeClr val="tx1"/>
                </a:solidFill>
                <a:latin typeface="Times New Roman" panose="02020603050405020304" pitchFamily="18" charset="0"/>
                <a:ea typeface="宋体" panose="02010600030101010101" pitchFamily="2" charset="-122"/>
              </a:rPr>
              <a:t>● </a:t>
            </a:r>
            <a:r>
              <a:rPr lang="zh-CN" altLang="en-US" sz="2800" dirty="0">
                <a:solidFill>
                  <a:schemeClr val="tx1"/>
                </a:solidFill>
                <a:latin typeface="Times New Roman" panose="02020603050405020304" pitchFamily="18" charset="0"/>
                <a:ea typeface="宋体" panose="02010600030101010101" pitchFamily="2" charset="-122"/>
              </a:rPr>
              <a:t>自查制度  </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rgbClr val="FF0000"/>
                </a:solidFill>
                <a:latin typeface="+mn-ea"/>
                <a:ea typeface="+mn-ea"/>
              </a:rPr>
              <a:t>浙江</a:t>
            </a:r>
            <a:r>
              <a:rPr lang="zh-CN" altLang="en-US" sz="2800" dirty="0" smtClean="0">
                <a:solidFill>
                  <a:srgbClr val="FF0000"/>
                </a:solidFill>
                <a:latin typeface="+mn-ea"/>
                <a:ea typeface="+mn-ea"/>
              </a:rPr>
              <a:t>省市场监</a:t>
            </a:r>
            <a:r>
              <a:rPr lang="zh-CN" altLang="en-US" sz="2800" dirty="0">
                <a:solidFill>
                  <a:srgbClr val="FF0000"/>
                </a:solidFill>
                <a:latin typeface="+mn-ea"/>
                <a:ea typeface="+mn-ea"/>
              </a:rPr>
              <a:t>督管理局</a:t>
            </a:r>
            <a:r>
              <a:rPr lang="en-US" altLang="zh-CN" sz="2800" dirty="0" smtClean="0">
                <a:solidFill>
                  <a:srgbClr val="FF0000"/>
                </a:solidFill>
                <a:latin typeface="+mn-ea"/>
                <a:ea typeface="+mn-ea"/>
              </a:rPr>
              <a:t>《</a:t>
            </a:r>
            <a:r>
              <a:rPr lang="zh-CN" altLang="en-US" sz="2800" dirty="0" smtClean="0">
                <a:solidFill>
                  <a:srgbClr val="FF0000"/>
                </a:solidFill>
                <a:latin typeface="+mn-ea"/>
                <a:ea typeface="+mn-ea"/>
              </a:rPr>
              <a:t>浙江省餐饮服</a:t>
            </a:r>
            <a:endParaRPr lang="zh-CN" altLang="en-US" sz="2800" dirty="0" smtClean="0">
              <a:solidFill>
                <a:srgbClr val="FF0000"/>
              </a:solidFill>
              <a:latin typeface="+mn-ea"/>
              <a:ea typeface="+mn-ea"/>
            </a:endParaRPr>
          </a:p>
          <a:p>
            <a:r>
              <a:rPr lang="zh-CN" altLang="en-US" sz="2800" dirty="0" smtClean="0">
                <a:solidFill>
                  <a:srgbClr val="FF0000"/>
                </a:solidFill>
                <a:latin typeface="+mn-ea"/>
                <a:ea typeface="+mn-ea"/>
              </a:rPr>
              <a:t>务提供者食品安全自查工作管理规定</a:t>
            </a:r>
            <a:r>
              <a:rPr lang="en-US" altLang="zh-CN" sz="2800" dirty="0" smtClean="0">
                <a:solidFill>
                  <a:srgbClr val="FF0000"/>
                </a:solidFill>
                <a:latin typeface="+mn-ea"/>
                <a:ea typeface="+mn-ea"/>
              </a:rPr>
              <a:t>》</a:t>
            </a:r>
            <a:r>
              <a:rPr lang="zh-CN" altLang="en-US" sz="2800" dirty="0" smtClean="0">
                <a:solidFill>
                  <a:srgbClr val="FF0000"/>
                </a:solidFill>
                <a:latin typeface="+mn-ea"/>
                <a:ea typeface="+mn-ea"/>
              </a:rPr>
              <a:t>，</a:t>
            </a:r>
            <a:endParaRPr lang="en-US" altLang="zh-CN" sz="2800" dirty="0" smtClean="0">
              <a:solidFill>
                <a:srgbClr val="FF0000"/>
              </a:solidFill>
              <a:latin typeface="+mn-ea"/>
              <a:ea typeface="+mn-ea"/>
            </a:endParaRPr>
          </a:p>
          <a:p>
            <a:r>
              <a:rPr lang="en-US" altLang="zh-CN" sz="2800" dirty="0" smtClean="0">
                <a:solidFill>
                  <a:srgbClr val="FF0000"/>
                </a:solidFill>
                <a:latin typeface="+mn-ea"/>
                <a:ea typeface="+mn-ea"/>
              </a:rPr>
              <a:t>2019</a:t>
            </a:r>
            <a:r>
              <a:rPr lang="zh-CN" altLang="en-US" sz="2800" dirty="0" smtClean="0">
                <a:solidFill>
                  <a:srgbClr val="FF0000"/>
                </a:solidFill>
                <a:latin typeface="+mn-ea"/>
                <a:ea typeface="+mn-ea"/>
              </a:rPr>
              <a:t>年 </a:t>
            </a:r>
            <a:r>
              <a:rPr lang="en-US" altLang="zh-CN" sz="2800" dirty="0" smtClean="0">
                <a:solidFill>
                  <a:srgbClr val="FF0000"/>
                </a:solidFill>
                <a:latin typeface="+mn-ea"/>
                <a:ea typeface="+mn-ea"/>
              </a:rPr>
              <a:t>10</a:t>
            </a:r>
            <a:r>
              <a:rPr lang="zh-CN" altLang="en-US" sz="2800" dirty="0" smtClean="0">
                <a:solidFill>
                  <a:srgbClr val="FF0000"/>
                </a:solidFill>
                <a:latin typeface="+mn-ea"/>
                <a:ea typeface="+mn-ea"/>
              </a:rPr>
              <a:t>月 </a:t>
            </a:r>
            <a:r>
              <a:rPr lang="en-US" altLang="zh-CN" sz="2800" dirty="0" smtClean="0">
                <a:solidFill>
                  <a:srgbClr val="FF0000"/>
                </a:solidFill>
                <a:latin typeface="+mn-ea"/>
                <a:ea typeface="+mn-ea"/>
              </a:rPr>
              <a:t>1</a:t>
            </a:r>
            <a:r>
              <a:rPr lang="zh-CN" altLang="en-US" sz="2800" dirty="0" smtClean="0">
                <a:solidFill>
                  <a:srgbClr val="FF0000"/>
                </a:solidFill>
                <a:latin typeface="+mn-ea"/>
                <a:ea typeface="+mn-ea"/>
              </a:rPr>
              <a:t>日</a:t>
            </a:r>
            <a:r>
              <a:rPr lang="zh-CN" altLang="en-US" sz="2800" dirty="0">
                <a:solidFill>
                  <a:srgbClr val="FF0000"/>
                </a:solidFill>
                <a:latin typeface="+mn-ea"/>
                <a:ea typeface="+mn-ea"/>
              </a:rPr>
              <a:t>施行</a:t>
            </a:r>
            <a:endParaRPr lang="zh-CN" altLang="en-US" sz="2800" dirty="0">
              <a:solidFill>
                <a:srgbClr val="FF0000"/>
              </a:solidFill>
              <a:latin typeface="+mn-ea"/>
              <a:ea typeface="+mn-ea"/>
            </a:endParaRPr>
          </a:p>
          <a:p>
            <a:endParaRPr lang="zh-CN" altLang="en-US" sz="2800" dirty="0">
              <a:solidFill>
                <a:srgbClr val="CC6600"/>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规定餐饮服</a:t>
            </a:r>
            <a:r>
              <a:rPr lang="zh-CN" altLang="en-US" sz="2800" dirty="0" smtClean="0">
                <a:solidFill>
                  <a:schemeClr val="tx1"/>
                </a:solidFill>
                <a:latin typeface="Times New Roman" panose="02020603050405020304" pitchFamily="18" charset="0"/>
                <a:ea typeface="宋体" panose="02010600030101010101" pitchFamily="2" charset="-122"/>
              </a:rPr>
              <a:t>务提供者应</a:t>
            </a:r>
            <a:r>
              <a:rPr lang="zh-CN" altLang="en-US" sz="2800" dirty="0">
                <a:solidFill>
                  <a:schemeClr val="tx1"/>
                </a:solidFill>
                <a:latin typeface="Times New Roman" panose="02020603050405020304" pitchFamily="18" charset="0"/>
                <a:ea typeface="宋体" panose="02010600030101010101" pitchFamily="2" charset="-122"/>
              </a:rPr>
              <a:t>制订食品安全自查自评计划</a:t>
            </a:r>
            <a:r>
              <a:rPr lang="zh-CN" altLang="en-US" sz="2800" dirty="0" smtClean="0">
                <a:solidFill>
                  <a:schemeClr val="tx1"/>
                </a:solidFill>
                <a:latin typeface="Times New Roman" panose="02020603050405020304" pitchFamily="18" charset="0"/>
                <a:ea typeface="宋体" panose="02010600030101010101" pitchFamily="2" charset="-122"/>
              </a:rPr>
              <a:t>。</a:t>
            </a:r>
            <a:endParaRPr lang="zh-CN" altLang="en-US" sz="2800" dirty="0" smtClean="0">
              <a:solidFill>
                <a:schemeClr val="tx1"/>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nodePh="1">
                                  <p:stCondLst>
                                    <p:cond delay="0"/>
                                  </p:stCondLst>
                                  <p:endCondLst>
                                    <p:cond evt="begin" delay="0"/>
                                  </p:endCondLst>
                                  <p:childTnLst>
                                    <p:set>
                                      <p:cBhvr>
                                        <p:cTn id="6" dur="1" fill="hold">
                                          <p:stCondLst>
                                            <p:cond delay="0"/>
                                          </p:stCondLst>
                                        </p:cTn>
                                        <p:tgtEl>
                                          <p:spTgt spid="48135"/>
                                        </p:tgtEl>
                                        <p:attrNameLst>
                                          <p:attrName>style.visibility</p:attrName>
                                        </p:attrNameLst>
                                      </p:cBhvr>
                                      <p:to>
                                        <p:strVal val="visible"/>
                                      </p:to>
                                    </p:set>
                                    <p:animEffect transition="in" filter="blinds(horizontal)">
                                      <p:cBhvr>
                                        <p:cTn id="7" dur="500"/>
                                        <p:tgtEl>
                                          <p:spTgt spid="48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5"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ext Box 7"/>
          <p:cNvSpPr txBox="1"/>
          <p:nvPr/>
        </p:nvSpPr>
        <p:spPr>
          <a:xfrm>
            <a:off x="2438400" y="1524000"/>
            <a:ext cx="62484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73730" name="Rectangle 10"/>
          <p:cNvSpPr/>
          <p:nvPr/>
        </p:nvSpPr>
        <p:spPr>
          <a:xfrm>
            <a:off x="1676401" y="1125538"/>
            <a:ext cx="6712023" cy="4401205"/>
          </a:xfrm>
          <a:prstGeom prst="rect">
            <a:avLst/>
          </a:prstGeom>
          <a:noFill/>
          <a:ln w="9525">
            <a:noFill/>
          </a:ln>
        </p:spPr>
        <p:txBody>
          <a:bodyPr wrap="square" anchor="t">
            <a:spAutoFit/>
          </a:bodyPr>
          <a:lstStyle/>
          <a:p>
            <a:r>
              <a:rPr lang="zh-CN" altLang="en-US" sz="2800" dirty="0">
                <a:solidFill>
                  <a:schemeClr val="tx1"/>
                </a:solidFill>
                <a:latin typeface="+mn-lt"/>
                <a:ea typeface="+mn-ea"/>
              </a:rPr>
              <a:t>自查自评主要内</a:t>
            </a:r>
            <a:r>
              <a:rPr lang="zh-CN" altLang="en-US" sz="2800" dirty="0" smtClean="0">
                <a:solidFill>
                  <a:schemeClr val="tx1"/>
                </a:solidFill>
                <a:latin typeface="+mn-lt"/>
                <a:ea typeface="+mn-ea"/>
              </a:rPr>
              <a:t>容（</a:t>
            </a:r>
            <a:r>
              <a:rPr lang="en-US" altLang="zh-CN" sz="2800" dirty="0" smtClean="0">
                <a:solidFill>
                  <a:schemeClr val="tx1"/>
                </a:solidFill>
                <a:latin typeface="+mn-lt"/>
                <a:ea typeface="+mn-ea"/>
              </a:rPr>
              <a:t>14</a:t>
            </a:r>
            <a:r>
              <a:rPr lang="zh-CN" altLang="en-US" sz="2800" dirty="0" smtClean="0">
                <a:solidFill>
                  <a:schemeClr val="tx1"/>
                </a:solidFill>
                <a:latin typeface="+mn-lt"/>
                <a:ea typeface="+mn-ea"/>
              </a:rPr>
              <a:t>项、</a:t>
            </a:r>
            <a:r>
              <a:rPr lang="en-US" altLang="zh-CN" sz="2800" dirty="0" smtClean="0">
                <a:solidFill>
                  <a:schemeClr val="tx1"/>
                </a:solidFill>
                <a:latin typeface="+mn-lt"/>
                <a:ea typeface="+mn-ea"/>
              </a:rPr>
              <a:t>45</a:t>
            </a:r>
            <a:r>
              <a:rPr lang="zh-CN" altLang="en-US" sz="2800" dirty="0" smtClean="0">
                <a:solidFill>
                  <a:schemeClr val="tx1"/>
                </a:solidFill>
                <a:latin typeface="+mn-lt"/>
                <a:ea typeface="+mn-ea"/>
              </a:rPr>
              <a:t>小点）：</a:t>
            </a:r>
            <a:endParaRPr lang="en-US" altLang="zh-CN" sz="2800" dirty="0" smtClean="0">
              <a:solidFill>
                <a:schemeClr val="tx1"/>
              </a:solidFill>
              <a:latin typeface="+mn-lt"/>
              <a:ea typeface="+mn-ea"/>
            </a:endParaRPr>
          </a:p>
          <a:p>
            <a:pPr marL="514350" indent="-514350">
              <a:buAutoNum type="arabicPeriod"/>
            </a:pPr>
            <a:r>
              <a:rPr lang="zh-CN" altLang="en-US" sz="2800" dirty="0" smtClean="0">
                <a:solidFill>
                  <a:schemeClr val="tx1"/>
                </a:solidFill>
                <a:latin typeface="+mn-lt"/>
                <a:ea typeface="+mn-ea"/>
              </a:rPr>
              <a:t>安全体系；</a:t>
            </a:r>
            <a:r>
              <a:rPr lang="en-US" altLang="zh-CN" sz="2800" dirty="0">
                <a:solidFill>
                  <a:schemeClr val="tx1"/>
                </a:solidFill>
                <a:latin typeface="+mn-lt"/>
                <a:ea typeface="+mn-ea"/>
              </a:rPr>
              <a:t>2</a:t>
            </a:r>
            <a:r>
              <a:rPr lang="en-US" altLang="zh-CN" sz="2800" dirty="0" smtClean="0">
                <a:solidFill>
                  <a:schemeClr val="tx1"/>
                </a:solidFill>
                <a:latin typeface="+mn-lt"/>
                <a:ea typeface="+mn-ea"/>
              </a:rPr>
              <a:t>.</a:t>
            </a:r>
            <a:r>
              <a:rPr lang="zh-CN" altLang="en-US" sz="2800" dirty="0" smtClean="0">
                <a:solidFill>
                  <a:schemeClr val="tx1"/>
                </a:solidFill>
                <a:latin typeface="+mn-lt"/>
                <a:ea typeface="+mn-ea"/>
              </a:rPr>
              <a:t>诚信自律；</a:t>
            </a:r>
            <a:r>
              <a:rPr lang="en-US" altLang="zh-CN" sz="2800" dirty="0">
                <a:solidFill>
                  <a:schemeClr val="tx1"/>
                </a:solidFill>
                <a:latin typeface="+mn-lt"/>
                <a:ea typeface="+mn-ea"/>
              </a:rPr>
              <a:t>3</a:t>
            </a:r>
            <a:r>
              <a:rPr lang="en-US" altLang="zh-CN" sz="2800" dirty="0" smtClean="0">
                <a:solidFill>
                  <a:schemeClr val="tx1"/>
                </a:solidFill>
                <a:latin typeface="+mn-lt"/>
                <a:ea typeface="+mn-ea"/>
              </a:rPr>
              <a:t>.</a:t>
            </a:r>
            <a:r>
              <a:rPr lang="zh-CN" altLang="en-US" sz="2800" dirty="0" smtClean="0">
                <a:solidFill>
                  <a:schemeClr val="tx1"/>
                </a:solidFill>
                <a:latin typeface="+mn-lt"/>
                <a:ea typeface="+mn-ea"/>
              </a:rPr>
              <a:t>质控管理；</a:t>
            </a:r>
            <a:endParaRPr lang="en-US" altLang="zh-CN" sz="2800" dirty="0" smtClean="0">
              <a:solidFill>
                <a:schemeClr val="tx1"/>
              </a:solidFill>
              <a:latin typeface="+mn-lt"/>
              <a:ea typeface="+mn-ea"/>
            </a:endParaRPr>
          </a:p>
          <a:p>
            <a:pPr marL="514350" indent="-514350"/>
            <a:r>
              <a:rPr lang="en-US" altLang="zh-CN" sz="2800" dirty="0" smtClean="0">
                <a:solidFill>
                  <a:schemeClr val="tx1"/>
                </a:solidFill>
                <a:latin typeface="+mn-lt"/>
                <a:ea typeface="+mn-ea"/>
              </a:rPr>
              <a:t>4.</a:t>
            </a:r>
            <a:r>
              <a:rPr lang="zh-CN" altLang="en-US" sz="2800" dirty="0" smtClean="0">
                <a:solidFill>
                  <a:schemeClr val="tx1"/>
                </a:solidFill>
                <a:latin typeface="+mn-lt"/>
                <a:ea typeface="+mn-ea"/>
              </a:rPr>
              <a:t>人员管理； </a:t>
            </a:r>
            <a:r>
              <a:rPr lang="en-US" altLang="zh-CN" sz="2800" dirty="0">
                <a:solidFill>
                  <a:schemeClr val="tx1"/>
                </a:solidFill>
                <a:latin typeface="+mn-lt"/>
                <a:ea typeface="+mn-ea"/>
              </a:rPr>
              <a:t>5</a:t>
            </a:r>
            <a:r>
              <a:rPr lang="en-US" altLang="zh-CN" sz="2800" dirty="0" smtClean="0">
                <a:solidFill>
                  <a:schemeClr val="tx1"/>
                </a:solidFill>
                <a:latin typeface="+mn-lt"/>
                <a:ea typeface="+mn-ea"/>
              </a:rPr>
              <a:t>.</a:t>
            </a:r>
            <a:r>
              <a:rPr lang="zh-CN" altLang="en-US" sz="2800" dirty="0" smtClean="0">
                <a:solidFill>
                  <a:schemeClr val="tx1"/>
                </a:solidFill>
                <a:latin typeface="+mn-lt"/>
                <a:ea typeface="+mn-ea"/>
              </a:rPr>
              <a:t>设施设备；</a:t>
            </a:r>
            <a:r>
              <a:rPr lang="en-US" altLang="zh-CN" sz="2800" dirty="0">
                <a:solidFill>
                  <a:schemeClr val="tx1"/>
                </a:solidFill>
                <a:latin typeface="+mn-lt"/>
                <a:ea typeface="+mn-ea"/>
              </a:rPr>
              <a:t>6</a:t>
            </a:r>
            <a:r>
              <a:rPr lang="en-US" altLang="zh-CN" sz="2800" dirty="0" smtClean="0">
                <a:solidFill>
                  <a:schemeClr val="tx1"/>
                </a:solidFill>
                <a:latin typeface="+mn-lt"/>
                <a:ea typeface="+mn-ea"/>
              </a:rPr>
              <a:t>.</a:t>
            </a:r>
            <a:r>
              <a:rPr lang="zh-CN" altLang="en-US" sz="2800" dirty="0" smtClean="0">
                <a:solidFill>
                  <a:schemeClr val="tx1"/>
                </a:solidFill>
                <a:latin typeface="+mn-lt"/>
                <a:ea typeface="+mn-ea"/>
              </a:rPr>
              <a:t>采购运输；</a:t>
            </a:r>
            <a:endParaRPr lang="en-US" altLang="zh-CN" sz="2800" dirty="0" smtClean="0">
              <a:solidFill>
                <a:schemeClr val="tx1"/>
              </a:solidFill>
              <a:latin typeface="+mn-lt"/>
              <a:ea typeface="+mn-ea"/>
            </a:endParaRPr>
          </a:p>
          <a:p>
            <a:pPr marL="514350" indent="-514350"/>
            <a:r>
              <a:rPr lang="en-US" altLang="zh-CN" sz="2800" dirty="0" smtClean="0">
                <a:solidFill>
                  <a:schemeClr val="tx1"/>
                </a:solidFill>
                <a:latin typeface="+mn-lt"/>
                <a:ea typeface="+mn-ea"/>
              </a:rPr>
              <a:t>7.</a:t>
            </a:r>
            <a:r>
              <a:rPr lang="zh-CN" altLang="en-US" sz="2800" dirty="0" smtClean="0">
                <a:solidFill>
                  <a:schemeClr val="tx1"/>
                </a:solidFill>
                <a:latin typeface="+mn-lt"/>
                <a:ea typeface="+mn-ea"/>
              </a:rPr>
              <a:t>食品贮存；</a:t>
            </a:r>
            <a:r>
              <a:rPr lang="en-US" altLang="zh-CN" sz="2800" dirty="0" smtClean="0">
                <a:solidFill>
                  <a:schemeClr val="tx1"/>
                </a:solidFill>
                <a:latin typeface="+mn-lt"/>
                <a:ea typeface="+mn-ea"/>
              </a:rPr>
              <a:t>8 .</a:t>
            </a:r>
            <a:r>
              <a:rPr lang="zh-CN" altLang="en-US" sz="2800" dirty="0" smtClean="0">
                <a:solidFill>
                  <a:schemeClr val="tx1"/>
                </a:solidFill>
                <a:latin typeface="+mn-lt"/>
                <a:ea typeface="+mn-ea"/>
              </a:rPr>
              <a:t>清洗切配；</a:t>
            </a:r>
            <a:r>
              <a:rPr lang="en-US" altLang="zh-CN" sz="2800" dirty="0">
                <a:solidFill>
                  <a:schemeClr val="tx1"/>
                </a:solidFill>
                <a:latin typeface="+mn-lt"/>
                <a:ea typeface="+mn-ea"/>
              </a:rPr>
              <a:t>9</a:t>
            </a:r>
            <a:r>
              <a:rPr lang="en-US" altLang="zh-CN" sz="2800" dirty="0" smtClean="0">
                <a:solidFill>
                  <a:schemeClr val="tx1"/>
                </a:solidFill>
                <a:latin typeface="+mn-lt"/>
                <a:ea typeface="+mn-ea"/>
              </a:rPr>
              <a:t>.</a:t>
            </a:r>
            <a:r>
              <a:rPr lang="zh-CN" altLang="en-US" sz="2800" dirty="0" smtClean="0">
                <a:solidFill>
                  <a:schemeClr val="tx1"/>
                </a:solidFill>
                <a:latin typeface="+mn-lt"/>
                <a:ea typeface="+mn-ea"/>
              </a:rPr>
              <a:t>烹饪加工；</a:t>
            </a:r>
            <a:endParaRPr lang="en-US" altLang="zh-CN" sz="2800" dirty="0" smtClean="0">
              <a:solidFill>
                <a:schemeClr val="tx1"/>
              </a:solidFill>
              <a:latin typeface="+mn-lt"/>
              <a:ea typeface="+mn-ea"/>
            </a:endParaRPr>
          </a:p>
          <a:p>
            <a:pPr marL="514350" indent="-514350"/>
            <a:r>
              <a:rPr lang="en-US" altLang="zh-CN" sz="2800" dirty="0" smtClean="0">
                <a:solidFill>
                  <a:schemeClr val="tx1"/>
                </a:solidFill>
                <a:latin typeface="+mn-lt"/>
                <a:ea typeface="+mn-ea"/>
              </a:rPr>
              <a:t>10.</a:t>
            </a:r>
            <a:r>
              <a:rPr lang="zh-CN" altLang="en-US" sz="2800" dirty="0" smtClean="0">
                <a:solidFill>
                  <a:schemeClr val="tx1"/>
                </a:solidFill>
                <a:latin typeface="+mn-lt"/>
                <a:ea typeface="+mn-ea"/>
              </a:rPr>
              <a:t>专间专区；</a:t>
            </a:r>
            <a:r>
              <a:rPr lang="en-US" altLang="zh-CN" sz="2800" dirty="0" smtClean="0">
                <a:solidFill>
                  <a:schemeClr val="tx1"/>
                </a:solidFill>
                <a:latin typeface="+mn-lt"/>
                <a:ea typeface="+mn-ea"/>
              </a:rPr>
              <a:t>11.</a:t>
            </a:r>
            <a:r>
              <a:rPr lang="zh-CN" altLang="en-US" sz="2800" dirty="0" smtClean="0">
                <a:solidFill>
                  <a:schemeClr val="tx1"/>
                </a:solidFill>
                <a:latin typeface="+mn-lt"/>
                <a:ea typeface="+mn-ea"/>
              </a:rPr>
              <a:t>食品留样；</a:t>
            </a:r>
            <a:r>
              <a:rPr lang="en-US" altLang="zh-CN" sz="2800" dirty="0" smtClean="0">
                <a:solidFill>
                  <a:schemeClr val="tx1"/>
                </a:solidFill>
                <a:latin typeface="+mn-lt"/>
                <a:ea typeface="+mn-ea"/>
              </a:rPr>
              <a:t>12.</a:t>
            </a:r>
            <a:r>
              <a:rPr lang="zh-CN" altLang="en-US" sz="2800" dirty="0" smtClean="0">
                <a:solidFill>
                  <a:schemeClr val="tx1"/>
                </a:solidFill>
                <a:latin typeface="+mn-lt"/>
                <a:ea typeface="+mn-ea"/>
              </a:rPr>
              <a:t>备餐供餐；</a:t>
            </a:r>
            <a:endParaRPr lang="en-US" altLang="zh-CN" sz="2800" dirty="0" smtClean="0">
              <a:solidFill>
                <a:schemeClr val="tx1"/>
              </a:solidFill>
              <a:latin typeface="+mn-lt"/>
              <a:ea typeface="+mn-ea"/>
            </a:endParaRPr>
          </a:p>
          <a:p>
            <a:pPr marL="514350" indent="-514350"/>
            <a:r>
              <a:rPr lang="en-US" altLang="zh-CN" sz="2800" dirty="0" smtClean="0">
                <a:solidFill>
                  <a:schemeClr val="tx1"/>
                </a:solidFill>
                <a:latin typeface="+mn-lt"/>
                <a:ea typeface="+mn-ea"/>
              </a:rPr>
              <a:t>13.</a:t>
            </a:r>
            <a:r>
              <a:rPr lang="zh-CN" altLang="en-US" sz="2800" dirty="0" smtClean="0">
                <a:solidFill>
                  <a:schemeClr val="tx1"/>
                </a:solidFill>
                <a:latin typeface="+mn-lt"/>
                <a:ea typeface="+mn-ea"/>
              </a:rPr>
              <a:t>餐具洗消；</a:t>
            </a:r>
            <a:r>
              <a:rPr lang="en-US" altLang="zh-CN" sz="2800" dirty="0" smtClean="0">
                <a:solidFill>
                  <a:schemeClr val="tx1"/>
                </a:solidFill>
                <a:latin typeface="+mn-lt"/>
                <a:ea typeface="+mn-ea"/>
              </a:rPr>
              <a:t>14.</a:t>
            </a:r>
            <a:r>
              <a:rPr lang="zh-CN" altLang="en-US" sz="2800" dirty="0" smtClean="0">
                <a:solidFill>
                  <a:schemeClr val="tx1"/>
                </a:solidFill>
                <a:latin typeface="+mn-lt"/>
                <a:ea typeface="+mn-ea"/>
              </a:rPr>
              <a:t>环境卫生。</a:t>
            </a:r>
            <a:endParaRPr lang="en-US" altLang="zh-CN" sz="2800" dirty="0" smtClean="0">
              <a:solidFill>
                <a:schemeClr val="tx1"/>
              </a:solidFill>
              <a:latin typeface="+mn-lt"/>
              <a:ea typeface="+mn-ea"/>
            </a:endParaRPr>
          </a:p>
          <a:p>
            <a:endParaRPr lang="en-US" altLang="zh-CN" sz="2800" dirty="0" smtClean="0">
              <a:solidFill>
                <a:schemeClr val="tx1"/>
              </a:solidFill>
              <a:latin typeface="+mn-lt"/>
              <a:ea typeface="+mn-ea"/>
            </a:endParaRPr>
          </a:p>
          <a:p>
            <a:endParaRPr lang="en-US" altLang="zh-CN" sz="2800" dirty="0" smtClean="0">
              <a:solidFill>
                <a:schemeClr val="tx1"/>
              </a:solidFill>
              <a:latin typeface="+mn-lt"/>
              <a:ea typeface="+mn-ea"/>
            </a:endParaRPr>
          </a:p>
          <a:p>
            <a:r>
              <a:rPr lang="zh-CN" altLang="en-US" sz="2800" dirty="0" smtClean="0">
                <a:solidFill>
                  <a:schemeClr val="tx1"/>
                </a:solidFill>
                <a:latin typeface="+mn-lt"/>
                <a:ea typeface="+mn-ea"/>
              </a:rPr>
              <a:t>具体参阅浙江省市场监督管理局</a:t>
            </a:r>
            <a:r>
              <a:rPr lang="en-US" altLang="zh-CN" sz="2800" dirty="0" smtClean="0">
                <a:solidFill>
                  <a:schemeClr val="tx1"/>
                </a:solidFill>
                <a:latin typeface="+mn-lt"/>
                <a:ea typeface="+mn-ea"/>
              </a:rPr>
              <a:t>〔2019〕26 </a:t>
            </a:r>
            <a:r>
              <a:rPr lang="zh-CN" altLang="en-US" sz="2800" dirty="0" smtClean="0">
                <a:solidFill>
                  <a:schemeClr val="tx1"/>
                </a:solidFill>
                <a:latin typeface="+mn-lt"/>
                <a:ea typeface="+mn-ea"/>
              </a:rPr>
              <a:t>号文</a:t>
            </a:r>
            <a:endParaRPr lang="zh-CN" altLang="en-US" sz="2800" dirty="0">
              <a:solidFill>
                <a:schemeClr val="tx1"/>
              </a:solidFill>
              <a:latin typeface="+mn-lt"/>
              <a:ea typeface="+mn-ea"/>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nodePh="1">
                                  <p:stCondLst>
                                    <p:cond delay="0"/>
                                  </p:stCondLst>
                                  <p:endCondLst>
                                    <p:cond evt="begin" delay="0"/>
                                  </p:endCondLst>
                                  <p:childTnLst>
                                    <p:set>
                                      <p:cBhvr>
                                        <p:cTn id="6" dur="1" fill="hold">
                                          <p:stCondLst>
                                            <p:cond delay="0"/>
                                          </p:stCondLst>
                                        </p:cTn>
                                        <p:tgtEl>
                                          <p:spTgt spid="48135"/>
                                        </p:tgtEl>
                                        <p:attrNameLst>
                                          <p:attrName>style.visibility</p:attrName>
                                        </p:attrNameLst>
                                      </p:cBhvr>
                                      <p:to>
                                        <p:strVal val="visible"/>
                                      </p:to>
                                    </p:set>
                                    <p:animEffect transition="in" filter="blinds(horizontal)">
                                      <p:cBhvr>
                                        <p:cTn id="7" dur="500"/>
                                        <p:tgtEl>
                                          <p:spTgt spid="48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ext Box 7"/>
          <p:cNvSpPr txBox="1"/>
          <p:nvPr/>
        </p:nvSpPr>
        <p:spPr>
          <a:xfrm>
            <a:off x="2438400" y="1524000"/>
            <a:ext cx="62484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74754" name="Rectangle 10"/>
          <p:cNvSpPr/>
          <p:nvPr/>
        </p:nvSpPr>
        <p:spPr>
          <a:xfrm>
            <a:off x="1676400" y="260648"/>
            <a:ext cx="7216775" cy="6124754"/>
          </a:xfrm>
          <a:prstGeom prst="rect">
            <a:avLst/>
          </a:prstGeom>
          <a:noFill/>
          <a:ln w="9525">
            <a:noFill/>
          </a:ln>
        </p:spPr>
        <p:txBody>
          <a:bodyPr wrap="square" anchor="t">
            <a:spAutoFit/>
          </a:bodyPr>
          <a:lstStyle/>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mn-lt"/>
                <a:ea typeface="+mn-ea"/>
              </a:rPr>
              <a:t>自查自评记录和整改记录保存至少</a:t>
            </a:r>
            <a:r>
              <a:rPr lang="en-US" altLang="zh-CN" sz="2800" dirty="0">
                <a:solidFill>
                  <a:schemeClr val="tx1"/>
                </a:solidFill>
                <a:latin typeface="+mn-lt"/>
                <a:ea typeface="+mn-ea"/>
              </a:rPr>
              <a:t>2</a:t>
            </a:r>
            <a:r>
              <a:rPr lang="zh-CN" altLang="en-US" sz="2800" dirty="0">
                <a:solidFill>
                  <a:schemeClr val="tx1"/>
                </a:solidFill>
                <a:latin typeface="+mn-lt"/>
                <a:ea typeface="+mn-ea"/>
              </a:rPr>
              <a:t>年。</a:t>
            </a:r>
            <a:endParaRPr lang="zh-CN" altLang="en-US" sz="2800" dirty="0">
              <a:solidFill>
                <a:schemeClr val="tx1"/>
              </a:solidFill>
              <a:latin typeface="+mn-lt"/>
              <a:ea typeface="+mn-ea"/>
            </a:endParaRPr>
          </a:p>
          <a:p>
            <a:endParaRPr lang="zh-CN" altLang="en-US" sz="2800" dirty="0">
              <a:solidFill>
                <a:schemeClr val="tx1"/>
              </a:solidFill>
              <a:latin typeface="+mn-lt"/>
              <a:ea typeface="+mn-ea"/>
            </a:endParaRPr>
          </a:p>
          <a:p>
            <a:r>
              <a:rPr lang="zh-CN" altLang="en-US" sz="2800" dirty="0">
                <a:solidFill>
                  <a:schemeClr val="tx1"/>
                </a:solidFill>
                <a:latin typeface="+mn-lt"/>
                <a:ea typeface="+mn-ea"/>
              </a:rPr>
              <a:t>鼓励餐饮服务单位每次自查自评情况在本单位网站或店堂醒目处公示。</a:t>
            </a:r>
            <a:endParaRPr lang="zh-CN" altLang="en-US" sz="2800" dirty="0">
              <a:solidFill>
                <a:schemeClr val="tx1"/>
              </a:solidFill>
              <a:latin typeface="+mn-lt"/>
              <a:ea typeface="+mn-ea"/>
            </a:endParaRPr>
          </a:p>
          <a:p>
            <a:endParaRPr lang="zh-CN" altLang="en-US" sz="2800" dirty="0">
              <a:solidFill>
                <a:schemeClr val="tx1"/>
              </a:solidFill>
              <a:latin typeface="+mn-lt"/>
              <a:ea typeface="+mn-ea"/>
            </a:endParaRPr>
          </a:p>
          <a:p>
            <a:r>
              <a:rPr lang="zh-CN" altLang="en-US" sz="2800" dirty="0" smtClean="0">
                <a:solidFill>
                  <a:schemeClr val="tx1"/>
                </a:solidFill>
                <a:latin typeface="+mn-lt"/>
                <a:ea typeface="+mn-ea"/>
              </a:rPr>
              <a:t>餐饮服务提供者可委托第三方专业机构开展食品安全自查。</a:t>
            </a:r>
            <a:endParaRPr lang="zh-CN" altLang="en-US" sz="2800" dirty="0" smtClean="0">
              <a:solidFill>
                <a:schemeClr val="tx1"/>
              </a:solidFill>
              <a:latin typeface="+mn-lt"/>
              <a:ea typeface="+mn-ea"/>
            </a:endParaRPr>
          </a:p>
          <a:p>
            <a:endParaRPr lang="en-US" altLang="zh-CN" sz="2800" dirty="0" smtClean="0">
              <a:solidFill>
                <a:schemeClr val="tx1"/>
              </a:solidFill>
              <a:latin typeface="+mn-lt"/>
              <a:ea typeface="+mn-ea"/>
            </a:endParaRPr>
          </a:p>
          <a:p>
            <a:r>
              <a:rPr lang="zh-CN" altLang="en-US" sz="2800" dirty="0" smtClean="0">
                <a:solidFill>
                  <a:schemeClr val="tx1"/>
                </a:solidFill>
                <a:latin typeface="+mn-lt"/>
                <a:ea typeface="+mn-ea"/>
              </a:rPr>
              <a:t>市场监督管理部门应将餐饮服务提供者食品安全自查制度落实情况纳入日常监管内容进行抽查。抽查方式可以采取实地检查、网络在线抽查等方式进行。</a:t>
            </a:r>
            <a:endParaRPr lang="zh-CN" altLang="en-US" sz="2800" dirty="0" smtClean="0">
              <a:solidFill>
                <a:schemeClr val="tx1"/>
              </a:solidFill>
              <a:latin typeface="+mn-lt"/>
              <a:ea typeface="+mn-ea"/>
            </a:endParaRPr>
          </a:p>
          <a:p>
            <a:endParaRPr lang="zh-CN" altLang="en-US" sz="28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nodePh="1">
                                  <p:stCondLst>
                                    <p:cond delay="0"/>
                                  </p:stCondLst>
                                  <p:endCondLst>
                                    <p:cond evt="begin" delay="0"/>
                                  </p:endCondLst>
                                  <p:childTnLst>
                                    <p:set>
                                      <p:cBhvr>
                                        <p:cTn id="6" dur="1" fill="hold">
                                          <p:stCondLst>
                                            <p:cond delay="0"/>
                                          </p:stCondLst>
                                        </p:cTn>
                                        <p:tgtEl>
                                          <p:spTgt spid="48135"/>
                                        </p:tgtEl>
                                        <p:attrNameLst>
                                          <p:attrName>style.visibility</p:attrName>
                                        </p:attrNameLst>
                                      </p:cBhvr>
                                      <p:to>
                                        <p:strVal val="visible"/>
                                      </p:to>
                                    </p:set>
                                    <p:animEffect transition="in" filter="blinds(horizontal)">
                                      <p:cBhvr>
                                        <p:cTn id="7" dur="500"/>
                                        <p:tgtEl>
                                          <p:spTgt spid="48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5"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ext Box 7"/>
          <p:cNvSpPr txBox="1"/>
          <p:nvPr/>
        </p:nvSpPr>
        <p:spPr>
          <a:xfrm>
            <a:off x="2438400" y="1524000"/>
            <a:ext cx="62484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75778" name="Rectangle 10"/>
          <p:cNvSpPr/>
          <p:nvPr/>
        </p:nvSpPr>
        <p:spPr>
          <a:xfrm>
            <a:off x="1547664" y="1556792"/>
            <a:ext cx="7345511" cy="4278094"/>
          </a:xfrm>
          <a:prstGeom prst="rect">
            <a:avLst/>
          </a:prstGeom>
          <a:noFill/>
          <a:ln w="9525">
            <a:noFill/>
          </a:ln>
        </p:spPr>
        <p:txBody>
          <a:bodyPr wrap="square" anchor="t">
            <a:spAutoFit/>
          </a:bodyPr>
          <a:lstStyle/>
          <a:p>
            <a:r>
              <a:rPr lang="zh-CN" altLang="en-US" sz="1800" b="0" dirty="0">
                <a:solidFill>
                  <a:schemeClr val="tx1"/>
                </a:solidFill>
                <a:latin typeface="Times New Roman" panose="02020603050405020304" pitchFamily="18" charset="0"/>
                <a:ea typeface="宋体" panose="02010600030101010101" pitchFamily="2" charset="-122"/>
              </a:rPr>
              <a:t>● </a:t>
            </a:r>
            <a:r>
              <a:rPr lang="zh-CN" altLang="en-US" sz="2800" dirty="0">
                <a:solidFill>
                  <a:schemeClr val="tx1"/>
                </a:solidFill>
                <a:latin typeface="Times New Roman" panose="02020603050405020304" pitchFamily="18" charset="0"/>
                <a:ea typeface="宋体" panose="02010600030101010101" pitchFamily="2" charset="-122"/>
              </a:rPr>
              <a:t>索证索票制度  </a:t>
            </a:r>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rgbClr val="FF0000"/>
                </a:solidFill>
                <a:latin typeface="Times New Roman" panose="02020603050405020304" pitchFamily="18" charset="0"/>
                <a:ea typeface="宋体" panose="02010600030101010101" pitchFamily="2" charset="-122"/>
              </a:rPr>
              <a:t>国家食品药品监督管理局</a:t>
            </a:r>
            <a:r>
              <a:rPr lang="en-US" altLang="zh-CN" sz="2800" dirty="0">
                <a:solidFill>
                  <a:srgbClr val="FF0000"/>
                </a:solidFill>
                <a:latin typeface="Times New Roman" panose="02020603050405020304" pitchFamily="18" charset="0"/>
                <a:ea typeface="宋体" panose="02010600030101010101" pitchFamily="2" charset="-122"/>
              </a:rPr>
              <a:t>《</a:t>
            </a:r>
            <a:r>
              <a:rPr lang="zh-CN" altLang="en-US" sz="2800" dirty="0">
                <a:solidFill>
                  <a:srgbClr val="FF0000"/>
                </a:solidFill>
                <a:latin typeface="Times New Roman" panose="02020603050405020304" pitchFamily="18" charset="0"/>
                <a:ea typeface="宋体" panose="02010600030101010101" pitchFamily="2" charset="-122"/>
              </a:rPr>
              <a:t>餐饮服务食品采购索证索票管理规定</a:t>
            </a:r>
            <a:r>
              <a:rPr lang="en-US" altLang="zh-CN" sz="2800" dirty="0">
                <a:solidFill>
                  <a:srgbClr val="FF0000"/>
                </a:solidFill>
                <a:latin typeface="Times New Roman" panose="02020603050405020304" pitchFamily="18" charset="0"/>
                <a:ea typeface="宋体" panose="02010600030101010101" pitchFamily="2" charset="-122"/>
              </a:rPr>
              <a:t>》</a:t>
            </a:r>
            <a:r>
              <a:rPr lang="zh-CN" altLang="en-US" sz="2800" dirty="0">
                <a:solidFill>
                  <a:srgbClr val="FF0000"/>
                </a:solidFill>
                <a:latin typeface="Times New Roman" panose="02020603050405020304" pitchFamily="18" charset="0"/>
                <a:ea typeface="宋体" panose="02010600030101010101" pitchFamily="2" charset="-122"/>
              </a:rPr>
              <a:t>，</a:t>
            </a:r>
            <a:r>
              <a:rPr lang="en-US" altLang="zh-CN" sz="2800" dirty="0">
                <a:solidFill>
                  <a:srgbClr val="FF0000"/>
                </a:solidFill>
                <a:latin typeface="Times New Roman" panose="02020603050405020304" pitchFamily="18" charset="0"/>
                <a:ea typeface="宋体" panose="02010600030101010101" pitchFamily="2" charset="-122"/>
              </a:rPr>
              <a:t>2011</a:t>
            </a:r>
            <a:r>
              <a:rPr lang="zh-CN" altLang="en-US" sz="2800" dirty="0" smtClean="0">
                <a:solidFill>
                  <a:srgbClr val="FF0000"/>
                </a:solidFill>
                <a:latin typeface="Times New Roman" panose="02020603050405020304" pitchFamily="18" charset="0"/>
                <a:ea typeface="宋体" panose="02010600030101010101" pitchFamily="2" charset="-122"/>
              </a:rPr>
              <a:t>年 </a:t>
            </a:r>
            <a:r>
              <a:rPr lang="en-US" altLang="zh-CN" sz="2800" dirty="0" smtClean="0">
                <a:solidFill>
                  <a:srgbClr val="FF0000"/>
                </a:solidFill>
                <a:latin typeface="Times New Roman" panose="02020603050405020304" pitchFamily="18" charset="0"/>
                <a:ea typeface="宋体" panose="02010600030101010101" pitchFamily="2" charset="-122"/>
              </a:rPr>
              <a:t>8</a:t>
            </a:r>
            <a:r>
              <a:rPr lang="zh-CN" altLang="en-US" sz="2800" dirty="0" smtClean="0">
                <a:solidFill>
                  <a:srgbClr val="FF0000"/>
                </a:solidFill>
                <a:latin typeface="Times New Roman" panose="02020603050405020304" pitchFamily="18" charset="0"/>
                <a:ea typeface="宋体" panose="02010600030101010101" pitchFamily="2" charset="-122"/>
              </a:rPr>
              <a:t>月 </a:t>
            </a:r>
            <a:r>
              <a:rPr lang="en-US" altLang="zh-CN" sz="2800" dirty="0" smtClean="0">
                <a:solidFill>
                  <a:srgbClr val="FF0000"/>
                </a:solidFill>
                <a:latin typeface="Times New Roman" panose="02020603050405020304" pitchFamily="18" charset="0"/>
                <a:ea typeface="宋体" panose="02010600030101010101" pitchFamily="2" charset="-122"/>
              </a:rPr>
              <a:t>1</a:t>
            </a:r>
            <a:r>
              <a:rPr lang="zh-CN" altLang="en-US" sz="2800" dirty="0">
                <a:solidFill>
                  <a:srgbClr val="FF0000"/>
                </a:solidFill>
                <a:latin typeface="Times New Roman" panose="02020603050405020304" pitchFamily="18" charset="0"/>
                <a:ea typeface="宋体" panose="02010600030101010101" pitchFamily="2" charset="-122"/>
              </a:rPr>
              <a:t>日施行</a:t>
            </a:r>
            <a:endParaRPr lang="zh-CN" altLang="en-US" sz="2800" dirty="0">
              <a:solidFill>
                <a:srgbClr val="FF0000"/>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（略）</a:t>
            </a:r>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rgbClr val="FF0000"/>
                </a:solidFill>
                <a:latin typeface="Times New Roman" panose="02020603050405020304" pitchFamily="18" charset="0"/>
                <a:ea typeface="宋体" panose="02010600030101010101" pitchFamily="2" charset="-122"/>
              </a:rPr>
              <a:t>浙江省食品药品监督管理局</a:t>
            </a:r>
            <a:r>
              <a:rPr lang="en-US" altLang="zh-CN" sz="2800" dirty="0">
                <a:solidFill>
                  <a:srgbClr val="FF0000"/>
                </a:solidFill>
                <a:latin typeface="Times New Roman" panose="02020603050405020304" pitchFamily="18" charset="0"/>
                <a:ea typeface="宋体" panose="02010600030101010101" pitchFamily="2" charset="-122"/>
              </a:rPr>
              <a:t>《</a:t>
            </a:r>
            <a:r>
              <a:rPr lang="zh-CN" altLang="en-US" sz="2800" dirty="0">
                <a:solidFill>
                  <a:srgbClr val="FF0000"/>
                </a:solidFill>
                <a:latin typeface="Times New Roman" panose="02020603050405020304" pitchFamily="18" charset="0"/>
                <a:ea typeface="宋体" panose="02010600030101010101" pitchFamily="2" charset="-122"/>
              </a:rPr>
              <a:t>浙江省餐饮服务食品采购索证索票实施细则</a:t>
            </a:r>
            <a:r>
              <a:rPr lang="en-US" altLang="zh-CN" sz="2800" dirty="0">
                <a:solidFill>
                  <a:srgbClr val="FF0000"/>
                </a:solidFill>
                <a:latin typeface="Times New Roman" panose="02020603050405020304" pitchFamily="18" charset="0"/>
                <a:ea typeface="宋体" panose="02010600030101010101" pitchFamily="2" charset="-122"/>
              </a:rPr>
              <a:t>》</a:t>
            </a:r>
            <a:r>
              <a:rPr lang="zh-CN" altLang="en-US" sz="2800" dirty="0">
                <a:solidFill>
                  <a:srgbClr val="FF0000"/>
                </a:solidFill>
                <a:latin typeface="Times New Roman" panose="02020603050405020304" pitchFamily="18" charset="0"/>
                <a:ea typeface="宋体" panose="02010600030101010101" pitchFamily="2" charset="-122"/>
              </a:rPr>
              <a:t>，</a:t>
            </a:r>
            <a:r>
              <a:rPr lang="en-US" altLang="zh-CN" sz="2800" dirty="0">
                <a:solidFill>
                  <a:srgbClr val="FF0000"/>
                </a:solidFill>
                <a:latin typeface="Times New Roman" panose="02020603050405020304" pitchFamily="18" charset="0"/>
                <a:ea typeface="宋体" panose="02010600030101010101" pitchFamily="2" charset="-122"/>
              </a:rPr>
              <a:t>2013</a:t>
            </a:r>
            <a:r>
              <a:rPr lang="zh-CN" altLang="en-US" sz="2800" dirty="0" smtClean="0">
                <a:solidFill>
                  <a:srgbClr val="FF0000"/>
                </a:solidFill>
                <a:latin typeface="Times New Roman" panose="02020603050405020304" pitchFamily="18" charset="0"/>
                <a:ea typeface="宋体" panose="02010600030101010101" pitchFamily="2" charset="-122"/>
              </a:rPr>
              <a:t>年 </a:t>
            </a:r>
            <a:r>
              <a:rPr lang="en-US" altLang="zh-CN" sz="2800" dirty="0" smtClean="0">
                <a:solidFill>
                  <a:srgbClr val="FF0000"/>
                </a:solidFill>
                <a:latin typeface="Times New Roman" panose="02020603050405020304" pitchFamily="18" charset="0"/>
                <a:ea typeface="宋体" panose="02010600030101010101" pitchFamily="2" charset="-122"/>
              </a:rPr>
              <a:t>1</a:t>
            </a:r>
            <a:r>
              <a:rPr lang="zh-CN" altLang="en-US" sz="2800" dirty="0" smtClean="0">
                <a:solidFill>
                  <a:srgbClr val="FF0000"/>
                </a:solidFill>
                <a:latin typeface="Times New Roman" panose="02020603050405020304" pitchFamily="18" charset="0"/>
                <a:ea typeface="宋体" panose="02010600030101010101" pitchFamily="2" charset="-122"/>
              </a:rPr>
              <a:t>月 </a:t>
            </a:r>
            <a:r>
              <a:rPr lang="en-US" altLang="zh-CN" sz="2800" dirty="0" smtClean="0">
                <a:solidFill>
                  <a:srgbClr val="FF0000"/>
                </a:solidFill>
                <a:latin typeface="Times New Roman" panose="02020603050405020304" pitchFamily="18" charset="0"/>
                <a:ea typeface="宋体" panose="02010600030101010101" pitchFamily="2" charset="-122"/>
              </a:rPr>
              <a:t>1</a:t>
            </a:r>
            <a:r>
              <a:rPr lang="zh-CN" altLang="en-US" sz="2800" dirty="0">
                <a:solidFill>
                  <a:srgbClr val="FF0000"/>
                </a:solidFill>
                <a:latin typeface="Times New Roman" panose="02020603050405020304" pitchFamily="18" charset="0"/>
                <a:ea typeface="宋体" panose="02010600030101010101" pitchFamily="2" charset="-122"/>
              </a:rPr>
              <a:t>日施行</a:t>
            </a:r>
            <a:endParaRPr lang="zh-CN" altLang="en-US" sz="2800" dirty="0">
              <a:solidFill>
                <a:srgbClr val="FF0000"/>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（略）</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400" dirty="0">
              <a:solidFill>
                <a:schemeClr val="tx1"/>
              </a:solidFill>
              <a:latin typeface="Times New Roman" panose="02020603050405020304" pitchFamily="18" charset="0"/>
              <a:ea typeface="宋体" panose="02010600030101010101" pitchFamily="2" charset="-122"/>
            </a:endParaRPr>
          </a:p>
          <a:p>
            <a:endParaRPr lang="zh-CN" altLang="en-US" sz="24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nodePh="1">
                                  <p:stCondLst>
                                    <p:cond delay="0"/>
                                  </p:stCondLst>
                                  <p:endCondLst>
                                    <p:cond evt="begin" delay="0"/>
                                  </p:endCondLst>
                                  <p:childTnLst>
                                    <p:set>
                                      <p:cBhvr>
                                        <p:cTn id="6" dur="1" fill="hold">
                                          <p:stCondLst>
                                            <p:cond delay="0"/>
                                          </p:stCondLst>
                                        </p:cTn>
                                        <p:tgtEl>
                                          <p:spTgt spid="48135"/>
                                        </p:tgtEl>
                                        <p:attrNameLst>
                                          <p:attrName>style.visibility</p:attrName>
                                        </p:attrNameLst>
                                      </p:cBhvr>
                                      <p:to>
                                        <p:strVal val="visible"/>
                                      </p:to>
                                    </p:set>
                                    <p:animEffect transition="in" filter="blinds(horizontal)">
                                      <p:cBhvr>
                                        <p:cTn id="7" dur="500"/>
                                        <p:tgtEl>
                                          <p:spTgt spid="48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ext Box 7"/>
          <p:cNvSpPr txBox="1"/>
          <p:nvPr/>
        </p:nvSpPr>
        <p:spPr>
          <a:xfrm>
            <a:off x="2438400" y="1524000"/>
            <a:ext cx="6248400" cy="457200"/>
          </a:xfrm>
          <a:prstGeom prst="rect">
            <a:avLst/>
          </a:prstGeom>
          <a:noFill/>
          <a:ln w="12700">
            <a:noFill/>
          </a:ln>
        </p:spPr>
        <p:txBody>
          <a:bodyPr anchor="t">
            <a:spAutoFit/>
          </a:bodyPr>
          <a:lstStyle/>
          <a:p>
            <a:pPr>
              <a:spcBef>
                <a:spcPct val="50000"/>
              </a:spcBef>
            </a:pPr>
            <a:endParaRPr lang="zh-CN" altLang="en-US" sz="2400" b="0" dirty="0">
              <a:solidFill>
                <a:schemeClr val="tx1"/>
              </a:solidFill>
              <a:latin typeface="Times New Roman" panose="02020603050405020304" pitchFamily="18" charset="0"/>
              <a:ea typeface="宋体" panose="02010600030101010101" pitchFamily="2" charset="-122"/>
            </a:endParaRPr>
          </a:p>
        </p:txBody>
      </p:sp>
      <p:sp>
        <p:nvSpPr>
          <p:cNvPr id="75778" name="Rectangle 10"/>
          <p:cNvSpPr/>
          <p:nvPr/>
        </p:nvSpPr>
        <p:spPr>
          <a:xfrm>
            <a:off x="1835695" y="1124744"/>
            <a:ext cx="6768753" cy="4708981"/>
          </a:xfrm>
          <a:prstGeom prst="rect">
            <a:avLst/>
          </a:prstGeom>
          <a:noFill/>
          <a:ln w="9525">
            <a:noFill/>
          </a:ln>
        </p:spPr>
        <p:txBody>
          <a:bodyPr wrap="square" anchor="t">
            <a:spAutoFit/>
          </a:bodyPr>
          <a:lstStyle/>
          <a:p>
            <a:r>
              <a:rPr lang="zh-CN" altLang="en-US" sz="2800" dirty="0" smtClean="0">
                <a:solidFill>
                  <a:schemeClr val="tx1"/>
                </a:solidFill>
                <a:latin typeface="+mn-lt"/>
                <a:ea typeface="+mn-ea"/>
              </a:rPr>
              <a:t>对</a:t>
            </a:r>
            <a:r>
              <a:rPr lang="zh-CN" altLang="en-US" sz="2800" dirty="0">
                <a:solidFill>
                  <a:schemeClr val="tx1"/>
                </a:solidFill>
                <a:latin typeface="+mn-lt"/>
                <a:ea typeface="+mn-ea"/>
              </a:rPr>
              <a:t>食品、食品添加剂要索取该食（产）品</a:t>
            </a:r>
            <a:r>
              <a:rPr lang="en-US" altLang="zh-CN" sz="2800" dirty="0">
                <a:solidFill>
                  <a:schemeClr val="tx1"/>
                </a:solidFill>
                <a:latin typeface="+mn-lt"/>
                <a:ea typeface="+mn-ea"/>
              </a:rPr>
              <a:t>《</a:t>
            </a:r>
            <a:r>
              <a:rPr lang="zh-CN" altLang="en-US" sz="2800" dirty="0">
                <a:solidFill>
                  <a:schemeClr val="tx1"/>
                </a:solidFill>
                <a:latin typeface="+mn-lt"/>
                <a:ea typeface="+mn-ea"/>
              </a:rPr>
              <a:t>食品生产许可证</a:t>
            </a:r>
            <a:r>
              <a:rPr lang="en-US" altLang="zh-CN" sz="2800" dirty="0">
                <a:solidFill>
                  <a:schemeClr val="tx1"/>
                </a:solidFill>
                <a:latin typeface="+mn-lt"/>
                <a:ea typeface="+mn-ea"/>
              </a:rPr>
              <a:t>》</a:t>
            </a:r>
            <a:r>
              <a:rPr lang="zh-CN" altLang="en-US" sz="2800" dirty="0">
                <a:solidFill>
                  <a:schemeClr val="tx1"/>
                </a:solidFill>
                <a:latin typeface="+mn-lt"/>
                <a:ea typeface="+mn-ea"/>
              </a:rPr>
              <a:t>、</a:t>
            </a:r>
            <a:r>
              <a:rPr lang="en-US" altLang="zh-CN" sz="2800" dirty="0">
                <a:solidFill>
                  <a:schemeClr val="tx1"/>
                </a:solidFill>
                <a:latin typeface="+mn-lt"/>
                <a:ea typeface="+mn-ea"/>
              </a:rPr>
              <a:t>12</a:t>
            </a:r>
            <a:r>
              <a:rPr lang="zh-CN" altLang="en-US" sz="2800" dirty="0">
                <a:solidFill>
                  <a:schemeClr val="tx1"/>
                </a:solidFill>
                <a:latin typeface="+mn-lt"/>
                <a:ea typeface="+mn-ea"/>
              </a:rPr>
              <a:t>月内第三方检验机构按食品安全国家（地方）标准检验的合格检验报告和销售凭证；</a:t>
            </a:r>
            <a:endParaRPr lang="zh-CN" altLang="en-US" sz="2800" dirty="0">
              <a:solidFill>
                <a:schemeClr val="tx1"/>
              </a:solidFill>
              <a:latin typeface="+mn-lt"/>
              <a:ea typeface="+mn-ea"/>
            </a:endParaRPr>
          </a:p>
          <a:p>
            <a:r>
              <a:rPr lang="zh-CN" altLang="en-US" sz="2800" dirty="0">
                <a:solidFill>
                  <a:schemeClr val="tx1"/>
                </a:solidFill>
                <a:latin typeface="+mn-lt"/>
                <a:ea typeface="+mn-ea"/>
              </a:rPr>
              <a:t>        </a:t>
            </a:r>
            <a:endParaRPr lang="en-US" altLang="zh-CN" sz="2800" dirty="0" smtClean="0">
              <a:solidFill>
                <a:schemeClr val="tx1"/>
              </a:solidFill>
              <a:latin typeface="+mn-lt"/>
              <a:ea typeface="+mn-ea"/>
            </a:endParaRPr>
          </a:p>
          <a:p>
            <a:r>
              <a:rPr lang="zh-CN" altLang="en-US" sz="2800" dirty="0" smtClean="0">
                <a:solidFill>
                  <a:schemeClr val="tx1"/>
                </a:solidFill>
                <a:latin typeface="+mn-lt"/>
                <a:ea typeface="+mn-ea"/>
              </a:rPr>
              <a:t>对</a:t>
            </a:r>
            <a:r>
              <a:rPr lang="zh-CN" altLang="en-US" sz="2800" dirty="0">
                <a:solidFill>
                  <a:schemeClr val="tx1"/>
                </a:solidFill>
                <a:latin typeface="+mn-lt"/>
                <a:ea typeface="+mn-ea"/>
              </a:rPr>
              <a:t>食品相关产品（如洗洁精</a:t>
            </a:r>
            <a:r>
              <a:rPr lang="zh-CN" altLang="en-US" sz="2800" dirty="0" smtClean="0">
                <a:solidFill>
                  <a:schemeClr val="tx1"/>
                </a:solidFill>
                <a:latin typeface="+mn-lt"/>
                <a:ea typeface="+mn-ea"/>
              </a:rPr>
              <a:t>、不锈钢容器等</a:t>
            </a:r>
            <a:r>
              <a:rPr lang="zh-CN" altLang="en-US" sz="2800" dirty="0">
                <a:solidFill>
                  <a:schemeClr val="tx1"/>
                </a:solidFill>
                <a:latin typeface="+mn-lt"/>
                <a:ea typeface="+mn-ea"/>
              </a:rPr>
              <a:t>）要索取该产品</a:t>
            </a:r>
            <a:r>
              <a:rPr lang="en-US" altLang="zh-CN" sz="2800" dirty="0">
                <a:solidFill>
                  <a:schemeClr val="tx1"/>
                </a:solidFill>
                <a:latin typeface="+mn-lt"/>
                <a:ea typeface="+mn-ea"/>
              </a:rPr>
              <a:t>《</a:t>
            </a:r>
            <a:r>
              <a:rPr lang="zh-CN" altLang="en-US" sz="2800" dirty="0">
                <a:solidFill>
                  <a:schemeClr val="tx1"/>
                </a:solidFill>
                <a:latin typeface="+mn-lt"/>
                <a:ea typeface="+mn-ea"/>
              </a:rPr>
              <a:t>工业产品生产许可证</a:t>
            </a:r>
            <a:r>
              <a:rPr lang="en-US" altLang="zh-CN" sz="2800" dirty="0">
                <a:solidFill>
                  <a:schemeClr val="tx1"/>
                </a:solidFill>
                <a:latin typeface="+mn-lt"/>
                <a:ea typeface="+mn-ea"/>
              </a:rPr>
              <a:t>》</a:t>
            </a:r>
            <a:r>
              <a:rPr lang="zh-CN" altLang="en-US" sz="2800" dirty="0">
                <a:solidFill>
                  <a:schemeClr val="tx1"/>
                </a:solidFill>
                <a:latin typeface="+mn-lt"/>
                <a:ea typeface="+mn-ea"/>
              </a:rPr>
              <a:t>、</a:t>
            </a:r>
            <a:r>
              <a:rPr lang="en-US" altLang="zh-CN" sz="2800" dirty="0">
                <a:solidFill>
                  <a:schemeClr val="tx1"/>
                </a:solidFill>
                <a:latin typeface="+mn-lt"/>
                <a:ea typeface="+mn-ea"/>
              </a:rPr>
              <a:t>12</a:t>
            </a:r>
            <a:r>
              <a:rPr lang="zh-CN" altLang="en-US" sz="2800" dirty="0">
                <a:solidFill>
                  <a:schemeClr val="tx1"/>
                </a:solidFill>
                <a:latin typeface="+mn-lt"/>
                <a:ea typeface="+mn-ea"/>
              </a:rPr>
              <a:t>月内第三方检验机构按食品安全国家标准检验的合格检验报告和销售凭证。</a:t>
            </a:r>
            <a:endParaRPr lang="zh-CN" altLang="en-US" sz="2800" dirty="0">
              <a:solidFill>
                <a:schemeClr val="tx1"/>
              </a:solidFill>
              <a:latin typeface="+mn-lt"/>
              <a:ea typeface="+mn-ea"/>
            </a:endParaRPr>
          </a:p>
          <a:p>
            <a:endParaRPr lang="zh-CN" altLang="en-US" sz="2400" dirty="0">
              <a:solidFill>
                <a:schemeClr val="tx1"/>
              </a:solidFill>
              <a:latin typeface="Times New Roman" panose="02020603050405020304" pitchFamily="18" charset="0"/>
              <a:ea typeface="宋体" panose="02010600030101010101" pitchFamily="2" charset="-122"/>
            </a:endParaRPr>
          </a:p>
          <a:p>
            <a:endParaRPr lang="zh-CN" altLang="en-US" sz="24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nodePh="1">
                                  <p:stCondLst>
                                    <p:cond delay="0"/>
                                  </p:stCondLst>
                                  <p:endCondLst>
                                    <p:cond evt="begin" delay="0"/>
                                  </p:endCondLst>
                                  <p:childTnLst>
                                    <p:set>
                                      <p:cBhvr>
                                        <p:cTn id="6" dur="1" fill="hold">
                                          <p:stCondLst>
                                            <p:cond delay="0"/>
                                          </p:stCondLst>
                                        </p:cTn>
                                        <p:tgtEl>
                                          <p:spTgt spid="48135"/>
                                        </p:tgtEl>
                                        <p:attrNameLst>
                                          <p:attrName>style.visibility</p:attrName>
                                        </p:attrNameLst>
                                      </p:cBhvr>
                                      <p:to>
                                        <p:strVal val="visible"/>
                                      </p:to>
                                    </p:set>
                                    <p:animEffect transition="in" filter="blinds(horizontal)">
                                      <p:cBhvr>
                                        <p:cTn id="7" dur="500"/>
                                        <p:tgtEl>
                                          <p:spTgt spid="48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p:cNvSpPr/>
          <p:nvPr/>
        </p:nvSpPr>
        <p:spPr>
          <a:xfrm>
            <a:off x="1835150" y="908050"/>
            <a:ext cx="6697663" cy="6738938"/>
          </a:xfrm>
          <a:prstGeom prst="rect">
            <a:avLst/>
          </a:prstGeom>
          <a:noFill/>
          <a:ln w="9525">
            <a:noFill/>
          </a:ln>
        </p:spPr>
        <p:txBody>
          <a:bodyPr anchor="t">
            <a:spAutoFit/>
          </a:bodyPr>
          <a:lstStyle/>
          <a:p>
            <a:r>
              <a:rPr lang="zh-CN" altLang="en-US" sz="1800" b="0" dirty="0">
                <a:solidFill>
                  <a:schemeClr val="tx1"/>
                </a:solidFill>
                <a:latin typeface="Times New Roman" panose="02020603050405020304" pitchFamily="18" charset="0"/>
                <a:ea typeface="宋体" panose="02010600030101010101" pitchFamily="2" charset="-122"/>
              </a:rPr>
              <a:t>● </a:t>
            </a:r>
            <a:r>
              <a:rPr lang="zh-CN" altLang="en-US" sz="2800" dirty="0">
                <a:solidFill>
                  <a:schemeClr val="tx1"/>
                </a:solidFill>
                <a:latin typeface="Times New Roman" panose="02020603050405020304" pitchFamily="18" charset="0"/>
                <a:ea typeface="宋体" panose="02010600030101010101" pitchFamily="2" charset="-122"/>
              </a:rPr>
              <a:t>色标管理制度  </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rgbClr val="FF0000"/>
                </a:solidFill>
                <a:latin typeface="Times New Roman" panose="02020603050405020304" pitchFamily="18" charset="0"/>
                <a:ea typeface="宋体" panose="02010600030101010101" pitchFamily="2" charset="-122"/>
              </a:rPr>
              <a:t>浙江省食品药品监督管理局</a:t>
            </a:r>
            <a:r>
              <a:rPr lang="en-US" altLang="zh-CN" sz="2800" dirty="0">
                <a:solidFill>
                  <a:srgbClr val="FF0000"/>
                </a:solidFill>
                <a:latin typeface="Times New Roman" panose="02020603050405020304" pitchFamily="18" charset="0"/>
                <a:ea typeface="宋体" panose="02010600030101010101" pitchFamily="2" charset="-122"/>
              </a:rPr>
              <a:t>《</a:t>
            </a:r>
            <a:r>
              <a:rPr lang="zh-CN" altLang="en-US" sz="2800" dirty="0">
                <a:solidFill>
                  <a:srgbClr val="FF0000"/>
                </a:solidFill>
                <a:latin typeface="Times New Roman" panose="02020603050405020304" pitchFamily="18" charset="0"/>
                <a:ea typeface="宋体" panose="02010600030101010101" pitchFamily="2" charset="-122"/>
              </a:rPr>
              <a:t>关于印发浙江省餐饮服务食品切配公用具和工作服色标管理操作指南的通知</a:t>
            </a:r>
            <a:r>
              <a:rPr lang="en-US" altLang="zh-CN" sz="2800" dirty="0">
                <a:solidFill>
                  <a:srgbClr val="FF0000"/>
                </a:solidFill>
                <a:latin typeface="Times New Roman" panose="02020603050405020304" pitchFamily="18" charset="0"/>
                <a:ea typeface="宋体" panose="02010600030101010101" pitchFamily="2" charset="-122"/>
              </a:rPr>
              <a:t>》</a:t>
            </a:r>
            <a:r>
              <a:rPr lang="zh-CN" altLang="en-US" sz="2800" dirty="0">
                <a:solidFill>
                  <a:srgbClr val="FF0000"/>
                </a:solidFill>
                <a:latin typeface="Times New Roman" panose="02020603050405020304" pitchFamily="18" charset="0"/>
                <a:ea typeface="宋体" panose="02010600030101010101" pitchFamily="2" charset="-122"/>
              </a:rPr>
              <a:t>，</a:t>
            </a:r>
            <a:r>
              <a:rPr lang="en-US" altLang="zh-CN" sz="2800" dirty="0">
                <a:solidFill>
                  <a:srgbClr val="FF0000"/>
                </a:solidFill>
                <a:latin typeface="Times New Roman" panose="02020603050405020304" pitchFamily="18" charset="0"/>
                <a:ea typeface="宋体" panose="02010600030101010101" pitchFamily="2" charset="-122"/>
              </a:rPr>
              <a:t>2015</a:t>
            </a:r>
            <a:r>
              <a:rPr lang="zh-CN" altLang="en-US" sz="2800" dirty="0">
                <a:solidFill>
                  <a:srgbClr val="FF0000"/>
                </a:solidFill>
                <a:latin typeface="Times New Roman" panose="02020603050405020304" pitchFamily="18" charset="0"/>
                <a:ea typeface="宋体" panose="02010600030101010101" pitchFamily="2" charset="-122"/>
              </a:rPr>
              <a:t>年</a:t>
            </a:r>
            <a:r>
              <a:rPr lang="en-US" altLang="zh-CN" sz="2800" dirty="0">
                <a:solidFill>
                  <a:srgbClr val="FF0000"/>
                </a:solidFill>
                <a:latin typeface="Times New Roman" panose="02020603050405020304" pitchFamily="18" charset="0"/>
                <a:ea typeface="宋体" panose="02010600030101010101" pitchFamily="2" charset="-122"/>
              </a:rPr>
              <a:t>8</a:t>
            </a:r>
            <a:r>
              <a:rPr lang="zh-CN" altLang="en-US" sz="2800" dirty="0">
                <a:solidFill>
                  <a:srgbClr val="FF0000"/>
                </a:solidFill>
                <a:latin typeface="Times New Roman" panose="02020603050405020304" pitchFamily="18" charset="0"/>
                <a:ea typeface="宋体" panose="02010600030101010101" pitchFamily="2" charset="-122"/>
              </a:rPr>
              <a:t>月</a:t>
            </a:r>
            <a:r>
              <a:rPr lang="en-US" altLang="zh-CN" sz="2800" dirty="0">
                <a:solidFill>
                  <a:srgbClr val="FF0000"/>
                </a:solidFill>
                <a:latin typeface="Times New Roman" panose="02020603050405020304" pitchFamily="18" charset="0"/>
                <a:ea typeface="宋体" panose="02010600030101010101" pitchFamily="2" charset="-122"/>
              </a:rPr>
              <a:t>31</a:t>
            </a:r>
            <a:r>
              <a:rPr lang="zh-CN" altLang="en-US" sz="2800" dirty="0">
                <a:solidFill>
                  <a:srgbClr val="FF0000"/>
                </a:solidFill>
                <a:latin typeface="Times New Roman" panose="02020603050405020304" pitchFamily="18" charset="0"/>
                <a:ea typeface="宋体" panose="02010600030101010101" pitchFamily="2" charset="-122"/>
              </a:rPr>
              <a:t>日发</a:t>
            </a:r>
            <a:endParaRPr lang="zh-CN" altLang="en-US" sz="2800" dirty="0">
              <a:solidFill>
                <a:srgbClr val="FF0000"/>
              </a:solidFill>
              <a:latin typeface="Times New Roman" panose="02020603050405020304" pitchFamily="18" charset="0"/>
              <a:ea typeface="宋体" panose="02010600030101010101" pitchFamily="2" charset="-122"/>
            </a:endParaRPr>
          </a:p>
          <a:p>
            <a:endParaRPr lang="zh-CN" altLang="en-US" sz="24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切配工用具色标分类：动物性食品原料（畜禽肉和禽蛋类）加工工用具标红色；水产品原料（水生动物和藻类）加工工用具标蓝色；植物性食品原料加工工用具标绿色。</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400" dirty="0">
              <a:solidFill>
                <a:schemeClr val="tx1"/>
              </a:solidFill>
              <a:latin typeface="Times New Roman" panose="02020603050405020304" pitchFamily="18" charset="0"/>
              <a:ea typeface="宋体" panose="02010600030101010101" pitchFamily="2" charset="-122"/>
            </a:endParaRPr>
          </a:p>
          <a:p>
            <a:pPr algn="ctr"/>
            <a:r>
              <a:rPr lang="zh-CN" altLang="en-US" sz="2400" dirty="0">
                <a:solidFill>
                  <a:schemeClr val="tx1"/>
                </a:solidFill>
                <a:latin typeface="Times New Roman" panose="02020603050405020304" pitchFamily="18" charset="0"/>
                <a:ea typeface="宋体" panose="02010600030101010101" pitchFamily="2" charset="-122"/>
              </a:rPr>
              <a:t>　</a:t>
            </a:r>
            <a:endParaRPr lang="zh-CN" altLang="en-US" sz="2800" dirty="0">
              <a:solidFill>
                <a:srgbClr val="FF0000"/>
              </a:solidFill>
              <a:latin typeface="Times New Roman" panose="02020603050405020304" pitchFamily="18" charset="0"/>
              <a:ea typeface="宋体" panose="02010600030101010101" pitchFamily="2" charset="-122"/>
            </a:endParaRPr>
          </a:p>
          <a:p>
            <a:endParaRPr lang="zh-CN" altLang="en-US" sz="2800" dirty="0">
              <a:solidFill>
                <a:srgbClr val="FF0000"/>
              </a:solidFill>
              <a:latin typeface="Times New Roman" panose="02020603050405020304" pitchFamily="18" charset="0"/>
              <a:ea typeface="宋体" panose="02010600030101010101" pitchFamily="2" charset="-122"/>
            </a:endParaRPr>
          </a:p>
          <a:p>
            <a:endParaRPr lang="zh-CN" altLang="en-US" sz="2800" dirty="0">
              <a:solidFill>
                <a:srgbClr val="FF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3"/>
          <p:cNvSpPr/>
          <p:nvPr/>
        </p:nvSpPr>
        <p:spPr>
          <a:xfrm>
            <a:off x="1696720" y="1088390"/>
            <a:ext cx="6763385" cy="5569585"/>
          </a:xfrm>
          <a:prstGeom prst="rect">
            <a:avLst/>
          </a:prstGeom>
          <a:noFill/>
          <a:ln w="9525">
            <a:noFill/>
          </a:ln>
        </p:spPr>
        <p:txBody>
          <a:bodyPr wrap="square" anchor="t">
            <a:spAutoFit/>
          </a:bodyPr>
          <a:lstStyle/>
          <a:p>
            <a:r>
              <a:rPr lang="zh-CN" altLang="en-US" sz="2800" dirty="0">
                <a:solidFill>
                  <a:schemeClr val="tx1"/>
                </a:solidFill>
                <a:latin typeface="Times New Roman" panose="02020603050405020304" pitchFamily="18" charset="0"/>
                <a:ea typeface="宋体" panose="02010600030101010101" pitchFamily="2" charset="-122"/>
              </a:rPr>
              <a:t>切配工用具类别为刀具、剪刀、砧板、抹布、刷子、原料容器。不锈钢容器可不标注色标，以形状区分：半成品容器为圆形不锈钢盘；成品容器为长方形不锈钢盘。各类原料清洗池</a:t>
            </a:r>
            <a:r>
              <a:rPr lang="zh-CN" altLang="en-US" sz="2800" dirty="0" smtClean="0">
                <a:solidFill>
                  <a:schemeClr val="tx1"/>
                </a:solidFill>
                <a:latin typeface="Times New Roman" panose="02020603050405020304" pitchFamily="18" charset="0"/>
                <a:ea typeface="宋体" panose="02010600030101010101" pitchFamily="2" charset="-122"/>
              </a:rPr>
              <a:t>用 </a:t>
            </a:r>
            <a:r>
              <a:rPr lang="en-US" altLang="zh-CN" sz="2800" dirty="0" smtClean="0">
                <a:solidFill>
                  <a:schemeClr val="tx1"/>
                </a:solidFill>
                <a:latin typeface="Times New Roman" panose="02020603050405020304" pitchFamily="18" charset="0"/>
                <a:ea typeface="宋体" panose="02010600030101010101" pitchFamily="2" charset="-122"/>
              </a:rPr>
              <a:t>20×20mm</a:t>
            </a:r>
            <a:r>
              <a:rPr lang="zh-CN" altLang="en-US" sz="2800" dirty="0">
                <a:solidFill>
                  <a:schemeClr val="tx1"/>
                </a:solidFill>
                <a:latin typeface="Times New Roman" panose="02020603050405020304" pitchFamily="18" charset="0"/>
                <a:ea typeface="宋体" panose="02010600030101010101" pitchFamily="2" charset="-122"/>
              </a:rPr>
              <a:t>相对应色标的文字标注，作为标识。</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工作服色标分类：专间（含冷菜间、生食海产品、裱花蛋糕制作）选用浅蓝色，其它食品处理区宜用白色或浅色，但须与专间有较明显区别。</a:t>
            </a:r>
            <a:endParaRPr lang="zh-CN" altLang="en-US" sz="2800" dirty="0">
              <a:solidFill>
                <a:schemeClr val="tx1"/>
              </a:solidFill>
              <a:latin typeface="Times New Roman" panose="02020603050405020304" pitchFamily="18" charset="0"/>
              <a:ea typeface="宋体" panose="02010600030101010101" pitchFamily="2" charset="-122"/>
            </a:endParaRPr>
          </a:p>
          <a:p>
            <a:pPr algn="ctr"/>
            <a:r>
              <a:rPr lang="zh-CN" altLang="en-US" sz="2400" b="0" dirty="0">
                <a:solidFill>
                  <a:schemeClr val="tx1"/>
                </a:solidFill>
                <a:latin typeface="Times New Roman" panose="02020603050405020304" pitchFamily="18" charset="0"/>
                <a:ea typeface="宋体" panose="02010600030101010101" pitchFamily="2" charset="-122"/>
              </a:rPr>
              <a:t>　　</a:t>
            </a:r>
            <a:endParaRPr lang="zh-CN" altLang="en-US" sz="2400" b="0" dirty="0">
              <a:solidFill>
                <a:schemeClr val="tx1"/>
              </a:solidFill>
              <a:latin typeface="Times New Roman" panose="02020603050405020304" pitchFamily="18" charset="0"/>
              <a:ea typeface="宋体" panose="02010600030101010101" pitchFamily="2" charset="-122"/>
            </a:endParaRPr>
          </a:p>
          <a:p>
            <a:pPr algn="ctr"/>
            <a:r>
              <a:rPr lang="zh-CN" altLang="en-US" sz="2400" b="0" dirty="0">
                <a:solidFill>
                  <a:schemeClr val="tx1"/>
                </a:solidFill>
                <a:latin typeface="Times New Roman" panose="02020603050405020304" pitchFamily="18" charset="0"/>
                <a:ea typeface="宋体" panose="02010600030101010101" pitchFamily="2" charset="-122"/>
              </a:rPr>
              <a:t>　　</a:t>
            </a:r>
            <a:endParaRPr lang="zh-CN" altLang="en-US" sz="2400" b="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3"/>
          <p:cNvSpPr/>
          <p:nvPr/>
        </p:nvSpPr>
        <p:spPr>
          <a:xfrm>
            <a:off x="1547813" y="188913"/>
            <a:ext cx="7272337" cy="6497637"/>
          </a:xfrm>
          <a:prstGeom prst="rect">
            <a:avLst/>
          </a:prstGeom>
          <a:noFill/>
          <a:ln w="9525">
            <a:noFill/>
          </a:ln>
        </p:spPr>
        <p:txBody>
          <a:bodyPr anchor="t">
            <a:spAutoFit/>
          </a:bodyPr>
          <a:lstStyle/>
          <a:p>
            <a:r>
              <a:rPr lang="zh-CN" altLang="en-US" sz="1800" b="0" dirty="0">
                <a:solidFill>
                  <a:schemeClr val="tx1"/>
                </a:solidFill>
                <a:latin typeface="Times New Roman" panose="02020603050405020304" pitchFamily="18" charset="0"/>
                <a:ea typeface="宋体" panose="02010600030101010101" pitchFamily="2" charset="-122"/>
              </a:rPr>
              <a:t>● </a:t>
            </a:r>
            <a:r>
              <a:rPr lang="zh-CN" altLang="en-US" sz="2800" dirty="0">
                <a:solidFill>
                  <a:schemeClr val="tx1"/>
                </a:solidFill>
                <a:latin typeface="Times New Roman" panose="02020603050405020304" pitchFamily="18" charset="0"/>
                <a:ea typeface="宋体" panose="02010600030101010101" pitchFamily="2" charset="-122"/>
              </a:rPr>
              <a:t>阳光厨房制度</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rgbClr val="FF0000"/>
                </a:solidFill>
                <a:latin typeface="Times New Roman" panose="02020603050405020304" pitchFamily="18" charset="0"/>
                <a:ea typeface="宋体" panose="02010600030101010101" pitchFamily="2" charset="-122"/>
              </a:rPr>
              <a:t>浙江省食品药品监督管理局关于印发</a:t>
            </a:r>
            <a:r>
              <a:rPr lang="en-US" altLang="zh-CN" sz="2800">
                <a:solidFill>
                  <a:srgbClr val="FF0000"/>
                </a:solidFill>
                <a:latin typeface="Times New Roman" panose="02020603050405020304" pitchFamily="18" charset="0"/>
                <a:ea typeface="宋体" panose="02010600030101010101" pitchFamily="2" charset="-122"/>
              </a:rPr>
              <a:t>《</a:t>
            </a:r>
            <a:r>
              <a:rPr lang="zh-CN" altLang="en-US" sz="2800" dirty="0">
                <a:solidFill>
                  <a:srgbClr val="FF0000"/>
                </a:solidFill>
                <a:latin typeface="Times New Roman" panose="02020603050405020304" pitchFamily="18" charset="0"/>
                <a:ea typeface="宋体" panose="02010600030101010101" pitchFamily="2" charset="-122"/>
              </a:rPr>
              <a:t>浙江省“阳光厨房”建设标准和考评办法（试行）</a:t>
            </a:r>
            <a:r>
              <a:rPr lang="en-US" altLang="zh-CN" sz="2800">
                <a:solidFill>
                  <a:srgbClr val="FF0000"/>
                </a:solidFill>
                <a:latin typeface="Times New Roman" panose="02020603050405020304" pitchFamily="18" charset="0"/>
                <a:ea typeface="宋体" panose="02010600030101010101" pitchFamily="2" charset="-122"/>
              </a:rPr>
              <a:t>》</a:t>
            </a:r>
            <a:r>
              <a:rPr lang="zh-CN" altLang="en-US" sz="2800" dirty="0">
                <a:solidFill>
                  <a:srgbClr val="FF0000"/>
                </a:solidFill>
                <a:latin typeface="Times New Roman" panose="02020603050405020304" pitchFamily="18" charset="0"/>
                <a:ea typeface="宋体" panose="02010600030101010101" pitchFamily="2" charset="-122"/>
              </a:rPr>
              <a:t>的通知，</a:t>
            </a:r>
            <a:r>
              <a:rPr lang="en-US" altLang="zh-CN" sz="2800">
                <a:solidFill>
                  <a:srgbClr val="FF0000"/>
                </a:solidFill>
                <a:latin typeface="Times New Roman" panose="02020603050405020304" pitchFamily="18" charset="0"/>
                <a:ea typeface="宋体" panose="02010600030101010101" pitchFamily="2" charset="-122"/>
              </a:rPr>
              <a:t>2014</a:t>
            </a:r>
            <a:r>
              <a:rPr lang="zh-CN" altLang="en-US" sz="2800" dirty="0">
                <a:solidFill>
                  <a:srgbClr val="FF0000"/>
                </a:solidFill>
                <a:latin typeface="Times New Roman" panose="02020603050405020304" pitchFamily="18" charset="0"/>
                <a:ea typeface="宋体" panose="02010600030101010101" pitchFamily="2" charset="-122"/>
              </a:rPr>
              <a:t>年</a:t>
            </a:r>
            <a:r>
              <a:rPr lang="en-US" altLang="zh-CN" sz="2800">
                <a:solidFill>
                  <a:srgbClr val="FF0000"/>
                </a:solidFill>
                <a:latin typeface="Times New Roman" panose="02020603050405020304" pitchFamily="18" charset="0"/>
                <a:ea typeface="宋体" panose="02010600030101010101" pitchFamily="2" charset="-122"/>
              </a:rPr>
              <a:t>6</a:t>
            </a:r>
            <a:r>
              <a:rPr lang="zh-CN" altLang="en-US" sz="2800" dirty="0">
                <a:solidFill>
                  <a:srgbClr val="FF0000"/>
                </a:solidFill>
                <a:latin typeface="Times New Roman" panose="02020603050405020304" pitchFamily="18" charset="0"/>
                <a:ea typeface="宋体" panose="02010600030101010101" pitchFamily="2" charset="-122"/>
              </a:rPr>
              <a:t>月</a:t>
            </a:r>
            <a:r>
              <a:rPr lang="en-US" altLang="zh-CN" sz="2800">
                <a:solidFill>
                  <a:srgbClr val="FF0000"/>
                </a:solidFill>
                <a:latin typeface="Times New Roman" panose="02020603050405020304" pitchFamily="18" charset="0"/>
                <a:ea typeface="宋体" panose="02010600030101010101" pitchFamily="2" charset="-122"/>
              </a:rPr>
              <a:t>18</a:t>
            </a:r>
            <a:r>
              <a:rPr lang="zh-CN" altLang="en-US" sz="2800" dirty="0">
                <a:solidFill>
                  <a:srgbClr val="FF0000"/>
                </a:solidFill>
                <a:latin typeface="Times New Roman" panose="02020603050405020304" pitchFamily="18" charset="0"/>
                <a:ea typeface="宋体" panose="02010600030101010101" pitchFamily="2" charset="-122"/>
              </a:rPr>
              <a:t>日发</a:t>
            </a:r>
            <a:endParaRPr lang="zh-CN" altLang="en-US" sz="2800" dirty="0">
              <a:solidFill>
                <a:srgbClr val="FF0000"/>
              </a:solidFill>
              <a:latin typeface="Times New Roman" panose="02020603050405020304" pitchFamily="18" charset="0"/>
              <a:ea typeface="宋体" panose="02010600030101010101" pitchFamily="2" charset="-122"/>
            </a:endParaRPr>
          </a:p>
          <a:p>
            <a:endParaRPr lang="zh-CN" altLang="en-US" sz="2800" dirty="0">
              <a:solidFill>
                <a:srgbClr val="FF0000"/>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“阳光厨房”建设由操作展示和信息公示两部分组成</a:t>
            </a:r>
            <a:endParaRPr lang="zh-CN" altLang="en-US" sz="2800" dirty="0">
              <a:solidFill>
                <a:schemeClr val="tx1"/>
              </a:solidFill>
              <a:latin typeface="Times New Roman" panose="02020603050405020304" pitchFamily="18" charset="0"/>
              <a:ea typeface="宋体" panose="02010600030101010101" pitchFamily="2" charset="-122"/>
            </a:endParaRPr>
          </a:p>
          <a:p>
            <a:pPr algn="ctr"/>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（一）操作展示。</a:t>
            </a:r>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“阳光厨房”操作展示内容为原料清洗、切配、烹饪、专间、餐具消毒。</a:t>
            </a:r>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展示方式有玻璃隔断、大厅视频、互联网视频，不同展示内容可任选一种或多种展示方式</a:t>
            </a:r>
            <a:endParaRPr lang="zh-CN" altLang="en-US" sz="28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3"/>
          <p:cNvSpPr/>
          <p:nvPr/>
        </p:nvSpPr>
        <p:spPr>
          <a:xfrm>
            <a:off x="1476375" y="260350"/>
            <a:ext cx="7416800" cy="6497638"/>
          </a:xfrm>
          <a:prstGeom prst="rect">
            <a:avLst/>
          </a:prstGeom>
          <a:noFill/>
          <a:ln w="9525">
            <a:noFill/>
          </a:ln>
        </p:spPr>
        <p:txBody>
          <a:bodyPr anchor="t">
            <a:spAutoFit/>
          </a:bodyPr>
          <a:lstStyle/>
          <a:p>
            <a:r>
              <a:rPr lang="zh-CN" altLang="en-US" sz="2800" dirty="0">
                <a:solidFill>
                  <a:schemeClr val="tx1"/>
                </a:solidFill>
                <a:latin typeface="Times New Roman" panose="02020603050405020304" pitchFamily="18" charset="0"/>
                <a:ea typeface="宋体" panose="02010600030101010101" pitchFamily="2" charset="-122"/>
              </a:rPr>
              <a:t>（二）信息公示。</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“阳光厨房”信息公示内容有许可证、餐饮等级、食品安全承诺、食品添加剂使用情况和自制饮料配方，自制调味品、自制火锅底料、自制糕点使用的添加剂等。</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公示方式应在店内明显位置、菜单或互联网公示。　　</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（三）鼓励项目。</a:t>
            </a:r>
            <a:endParaRPr lang="zh-CN" altLang="en-US" sz="2800" dirty="0">
              <a:solidFill>
                <a:schemeClr val="tx1"/>
              </a:solidFill>
              <a:latin typeface="Times New Roman" panose="02020603050405020304" pitchFamily="18" charset="0"/>
              <a:ea typeface="宋体" panose="02010600030101010101" pitchFamily="2" charset="-122"/>
            </a:endParaRPr>
          </a:p>
          <a:p>
            <a:endParaRPr lang="zh-CN" altLang="en-US" sz="2800" dirty="0">
              <a:solidFill>
                <a:schemeClr val="tx1"/>
              </a:solidFill>
              <a:latin typeface="Times New Roman" panose="02020603050405020304" pitchFamily="18" charset="0"/>
              <a:ea typeface="宋体" panose="02010600030101010101" pitchFamily="2" charset="-122"/>
            </a:endParaRPr>
          </a:p>
          <a:p>
            <a:r>
              <a:rPr lang="zh-CN" altLang="en-US" sz="2800" dirty="0">
                <a:solidFill>
                  <a:schemeClr val="tx1"/>
                </a:solidFill>
                <a:latin typeface="Times New Roman" panose="02020603050405020304" pitchFamily="18" charset="0"/>
                <a:ea typeface="宋体" panose="02010600030101010101" pitchFamily="2" charset="-122"/>
              </a:rPr>
              <a:t>鼓励使用高清监控摄像设备，鼓励在互联网上进行操作展示和信息公示，鼓励公示主要食品原料采购等信息。</a:t>
            </a:r>
            <a:endParaRPr lang="zh-CN" altLang="en-US" sz="2800" dirty="0">
              <a:solidFill>
                <a:schemeClr val="tx1"/>
              </a:solidFill>
              <a:latin typeface="Times New Roman" panose="02020603050405020304" pitchFamily="18" charset="0"/>
              <a:ea typeface="宋体" panose="02010600030101010101" pitchFamily="2" charset="-122"/>
            </a:endParaRPr>
          </a:p>
        </p:txBody>
      </p:sp>
    </p:spTree>
  </p:cSld>
  <p:clrMapOvr>
    <a:masterClrMapping/>
  </p:clrMapOvr>
</p:sld>
</file>

<file path=ppt/theme/theme1.xml><?xml version="1.0" encoding="utf-8"?>
<a:theme xmlns:a="http://schemas.openxmlformats.org/drawingml/2006/main" name="Lock And Ke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ock And Key">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sq" cmpd="sng" algn="ctr">
          <a:solidFill>
            <a:schemeClr val="tx1"/>
          </a:solidFill>
          <a:prstDash val="solid"/>
          <a:round/>
          <a:headEnd type="none" w="med" len="med"/>
          <a:tailEnd type="none" w="med" len="med"/>
        </a:ln>
      </a:spPr>
      <a:bodyPr vert="horz" wrap="non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sq" cmpd="sng" algn="ctr">
          <a:solidFill>
            <a:schemeClr val="tx1"/>
          </a:solidFill>
          <a:prstDash val="solid"/>
          <a:round/>
          <a:headEnd type="none" w="med" len="med"/>
          <a:tailEnd type="none" w="med" len="med"/>
        </a:ln>
      </a:spPr>
      <a:bodyPr vert="horz" wrap="non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Lock And Key 1">
        <a:dk1>
          <a:srgbClr val="200B5B"/>
        </a:dk1>
        <a:lt1>
          <a:srgbClr val="EAEAEA"/>
        </a:lt1>
        <a:dk2>
          <a:srgbClr val="6600FF"/>
        </a:dk2>
        <a:lt2>
          <a:srgbClr val="FFCC66"/>
        </a:lt2>
        <a:accent1>
          <a:srgbClr val="EEB00B"/>
        </a:accent1>
        <a:accent2>
          <a:srgbClr val="6600CC"/>
        </a:accent2>
        <a:accent3>
          <a:srgbClr val="B8AAFF"/>
        </a:accent3>
        <a:accent4>
          <a:srgbClr val="C8C8C8"/>
        </a:accent4>
        <a:accent5>
          <a:srgbClr val="F5D4AA"/>
        </a:accent5>
        <a:accent6>
          <a:srgbClr val="5C00B9"/>
        </a:accent6>
        <a:hlink>
          <a:srgbClr val="FF33CC"/>
        </a:hlink>
        <a:folHlink>
          <a:srgbClr val="CC99FF"/>
        </a:folHlink>
      </a:clrScheme>
      <a:clrMap bg1="dk2" tx1="lt1" bg2="dk1" tx2="lt2" accent1="accent1" accent2="accent2" accent3="accent3" accent4="accent4" accent5="accent5" accent6="accent6" hlink="hlink" folHlink="folHlink"/>
    </a:extraClrScheme>
    <a:extraClrScheme>
      <a:clrScheme name="Lock And Key 2">
        <a:dk1>
          <a:srgbClr val="393939"/>
        </a:dk1>
        <a:lt1>
          <a:srgbClr val="FFFFFF"/>
        </a:lt1>
        <a:dk2>
          <a:srgbClr val="6600CC"/>
        </a:dk2>
        <a:lt2>
          <a:srgbClr val="CCCCFF"/>
        </a:lt2>
        <a:accent1>
          <a:srgbClr val="F9D87E"/>
        </a:accent1>
        <a:accent2>
          <a:srgbClr val="FFCCCC"/>
        </a:accent2>
        <a:accent3>
          <a:srgbClr val="FFFFFF"/>
        </a:accent3>
        <a:accent4>
          <a:srgbClr val="2F2F2F"/>
        </a:accent4>
        <a:accent5>
          <a:srgbClr val="FBE9C0"/>
        </a:accent5>
        <a:accent6>
          <a:srgbClr val="E7B9B9"/>
        </a:accent6>
        <a:hlink>
          <a:srgbClr val="FFCCFF"/>
        </a:hlink>
        <a:folHlink>
          <a:srgbClr val="99CCFF"/>
        </a:folHlink>
      </a:clrScheme>
      <a:clrMap bg1="lt1" tx1="dk1" bg2="lt2" tx2="dk2" accent1="accent1" accent2="accent2" accent3="accent3" accent4="accent4" accent5="accent5" accent6="accent6" hlink="hlink" folHlink="folHlink"/>
    </a:extraClrScheme>
    <a:extraClrScheme>
      <a:clrScheme name="Lock And Key 3">
        <a:dk1>
          <a:srgbClr val="000000"/>
        </a:dk1>
        <a:lt1>
          <a:srgbClr val="FFFFFF"/>
        </a:lt1>
        <a:dk2>
          <a:srgbClr val="000000"/>
        </a:dk2>
        <a:lt2>
          <a:srgbClr val="FFFFFF"/>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
      <a:clrScheme name="Lock And Key 4">
        <a:dk1>
          <a:srgbClr val="330000"/>
        </a:dk1>
        <a:lt1>
          <a:srgbClr val="FFFFCC"/>
        </a:lt1>
        <a:dk2>
          <a:srgbClr val="000000"/>
        </a:dk2>
        <a:lt2>
          <a:srgbClr val="FFCC00"/>
        </a:lt2>
        <a:accent1>
          <a:srgbClr val="FF9900"/>
        </a:accent1>
        <a:accent2>
          <a:srgbClr val="330099"/>
        </a:accent2>
        <a:accent3>
          <a:srgbClr val="AAAAAA"/>
        </a:accent3>
        <a:accent4>
          <a:srgbClr val="DADAAE"/>
        </a:accent4>
        <a:accent5>
          <a:srgbClr val="FFCAAA"/>
        </a:accent5>
        <a:accent6>
          <a:srgbClr val="2D008A"/>
        </a:accent6>
        <a:hlink>
          <a:srgbClr val="FF6633"/>
        </a:hlink>
        <a:folHlink>
          <a:srgbClr val="669900"/>
        </a:folHlink>
      </a:clrScheme>
      <a:clrMap bg1="dk2" tx1="lt1" bg2="dk1" tx2="lt2" accent1="accent1" accent2="accent2" accent3="accent3" accent4="accent4" accent5="accent5" accent6="accent6" hlink="hlink" folHlink="folHlink"/>
    </a:extraClrScheme>
    <a:extraClrScheme>
      <a:clrScheme name="Lock And Key 5">
        <a:dk1>
          <a:srgbClr val="333300"/>
        </a:dk1>
        <a:lt1>
          <a:srgbClr val="DDDDDD"/>
        </a:lt1>
        <a:dk2>
          <a:srgbClr val="996600"/>
        </a:dk2>
        <a:lt2>
          <a:srgbClr val="FFCC66"/>
        </a:lt2>
        <a:accent1>
          <a:srgbClr val="EEB00B"/>
        </a:accent1>
        <a:accent2>
          <a:srgbClr val="330099"/>
        </a:accent2>
        <a:accent3>
          <a:srgbClr val="CAB8AA"/>
        </a:accent3>
        <a:accent4>
          <a:srgbClr val="BDBDBD"/>
        </a:accent4>
        <a:accent5>
          <a:srgbClr val="F5D4AA"/>
        </a:accent5>
        <a:accent6>
          <a:srgbClr val="2D008A"/>
        </a:accent6>
        <a:hlink>
          <a:srgbClr val="FF6633"/>
        </a:hlink>
        <a:folHlink>
          <a:srgbClr val="CC9900"/>
        </a:folHlink>
      </a:clrScheme>
      <a:clrMap bg1="dk2" tx1="lt1" bg2="dk1" tx2="lt2" accent1="accent1" accent2="accent2" accent3="accent3" accent4="accent4" accent5="accent5" accent6="accent6" hlink="hlink" folHlink="folHlink"/>
    </a:extraClrScheme>
    <a:extraClrScheme>
      <a:clrScheme name="Lock And Key 6">
        <a:dk1>
          <a:srgbClr val="003300"/>
        </a:dk1>
        <a:lt1>
          <a:srgbClr val="FFFFCC"/>
        </a:lt1>
        <a:dk2>
          <a:srgbClr val="999933"/>
        </a:dk2>
        <a:lt2>
          <a:srgbClr val="FFFF66"/>
        </a:lt2>
        <a:accent1>
          <a:srgbClr val="CC9900"/>
        </a:accent1>
        <a:accent2>
          <a:srgbClr val="330099"/>
        </a:accent2>
        <a:accent3>
          <a:srgbClr val="CACAAD"/>
        </a:accent3>
        <a:accent4>
          <a:srgbClr val="DADAAE"/>
        </a:accent4>
        <a:accent5>
          <a:srgbClr val="E2CAAA"/>
        </a:accent5>
        <a:accent6>
          <a:srgbClr val="2D008A"/>
        </a:accent6>
        <a:hlink>
          <a:srgbClr val="FF9900"/>
        </a:hlink>
        <a:folHlink>
          <a:srgbClr val="FF66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0</TotalTime>
  <Words>26555</Words>
  <Application>WPS 演示</Application>
  <PresentationFormat>全屏显示(4:3)</PresentationFormat>
  <Paragraphs>2683</Paragraphs>
  <Slides>187</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187</vt:i4>
      </vt:variant>
    </vt:vector>
  </HeadingPairs>
  <TitlesOfParts>
    <vt:vector size="203" baseType="lpstr">
      <vt:lpstr>Arial</vt:lpstr>
      <vt:lpstr>宋体</vt:lpstr>
      <vt:lpstr>Wingdings</vt:lpstr>
      <vt:lpstr>Times New Roman</vt:lpstr>
      <vt:lpstr>仿宋_GB2312</vt:lpstr>
      <vt:lpstr>Symbol</vt:lpstr>
      <vt:lpstr>华文彩云</vt:lpstr>
      <vt:lpstr>微软雅黑</vt:lpstr>
      <vt:lpstr>DFKai-SB</vt:lpstr>
      <vt:lpstr>黑体</vt:lpstr>
      <vt:lpstr>Arial Unicode MS</vt:lpstr>
      <vt:lpstr>Calibri</vt:lpstr>
      <vt:lpstr>华文新魏</vt:lpstr>
      <vt:lpstr>楷体_GB2312</vt:lpstr>
      <vt:lpstr>Tahoma</vt:lpstr>
      <vt:lpstr>Lock And Key</vt:lpstr>
      <vt:lpstr>学校食品安全 风险防控和危机管理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欢迎各位领导、专家 莅临指导</dc:title>
  <dc:creator>xiasha</dc:creator>
  <cp:lastModifiedBy>王海青中饭协青岛培训</cp:lastModifiedBy>
  <cp:revision>545</cp:revision>
  <dcterms:created xsi:type="dcterms:W3CDTF">2001-07-27T04:46:00Z</dcterms:created>
  <dcterms:modified xsi:type="dcterms:W3CDTF">2025-07-17T00:30:48Z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332F77FC1BB34C6DAC5199147BEEC67A_12</vt:lpwstr>
  </property>
</Properties>
</file>